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258" r:id="rId4"/>
    <p:sldId id="412" r:id="rId5"/>
    <p:sldId id="395" r:id="rId6"/>
    <p:sldId id="373" r:id="rId7"/>
    <p:sldId id="374" r:id="rId8"/>
    <p:sldId id="284" r:id="rId9"/>
    <p:sldId id="401" r:id="rId10"/>
    <p:sldId id="369" r:id="rId11"/>
    <p:sldId id="302" r:id="rId12"/>
    <p:sldId id="359" r:id="rId13"/>
    <p:sldId id="297" r:id="rId14"/>
    <p:sldId id="290" r:id="rId15"/>
    <p:sldId id="296" r:id="rId16"/>
    <p:sldId id="299" r:id="rId17"/>
    <p:sldId id="347" r:id="rId18"/>
    <p:sldId id="378" r:id="rId19"/>
    <p:sldId id="295" r:id="rId20"/>
    <p:sldId id="393" r:id="rId21"/>
    <p:sldId id="370" r:id="rId22"/>
    <p:sldId id="402" r:id="rId23"/>
    <p:sldId id="380" r:id="rId24"/>
    <p:sldId id="391" r:id="rId25"/>
    <p:sldId id="381" r:id="rId26"/>
    <p:sldId id="392" r:id="rId27"/>
    <p:sldId id="375" r:id="rId28"/>
    <p:sldId id="389" r:id="rId29"/>
    <p:sldId id="376" r:id="rId30"/>
    <p:sldId id="390" r:id="rId31"/>
    <p:sldId id="377" r:id="rId32"/>
    <p:sldId id="365" r:id="rId33"/>
    <p:sldId id="407" r:id="rId34"/>
    <p:sldId id="403" r:id="rId35"/>
    <p:sldId id="406" r:id="rId36"/>
    <p:sldId id="405" r:id="rId37"/>
    <p:sldId id="396" r:id="rId38"/>
    <p:sldId id="408" r:id="rId39"/>
    <p:sldId id="309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3500" autoAdjust="0"/>
  </p:normalViewPr>
  <p:slideViewPr>
    <p:cSldViewPr>
      <p:cViewPr varScale="1">
        <p:scale>
          <a:sx n="80" d="100"/>
          <a:sy n="80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72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42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891D-4C0D-A2D8-EB5F-35A37BC9E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F3D85-A857-D7C0-6928-246B1683C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A5E0C-F34A-CAD4-97DB-BBB828ED4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A7FBF-CE78-DAE0-8B95-309AFAEBE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55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97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7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5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4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23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7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4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2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1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7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2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7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8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3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20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>
          <a:extLst>
            <a:ext uri="{FF2B5EF4-FFF2-40B4-BE49-F238E27FC236}">
              <a16:creationId xmlns:a16="http://schemas.microsoft.com/office/drawing/2014/main" id="{2FE738D8-1A51-BDA6-EB2D-A27010C9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2fae3287b_0_51:notes">
            <a:extLst>
              <a:ext uri="{FF2B5EF4-FFF2-40B4-BE49-F238E27FC236}">
                <a16:creationId xmlns:a16="http://schemas.microsoft.com/office/drawing/2014/main" id="{CCE9F24B-158C-420C-14F6-06A8DB728F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2fae3287b_0_51:notes">
            <a:extLst>
              <a:ext uri="{FF2B5EF4-FFF2-40B4-BE49-F238E27FC236}">
                <a16:creationId xmlns:a16="http://schemas.microsoft.com/office/drawing/2014/main" id="{C7941222-254E-C264-A2D1-B57B764AE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52fae3287b_0_51:notes">
            <a:extLst>
              <a:ext uri="{FF2B5EF4-FFF2-40B4-BE49-F238E27FC236}">
                <a16:creationId xmlns:a16="http://schemas.microsoft.com/office/drawing/2014/main" id="{EF24E3B2-BECB-E91F-AA36-CEAD55D14A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10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8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311700" y="46736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11700" y="1536199"/>
            <a:ext cx="8520600" cy="43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3pPr>
            <a:lvl4pPr marL="1828800" lvl="3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5pPr>
            <a:lvl6pPr marL="2743200" lvl="5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6pPr>
            <a:lvl7pPr marL="3200400" lvl="6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8pPr>
            <a:lvl9pPr marL="4114800" lvl="8" indent="-30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0"/>
            <a:ext cx="9144000" cy="1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480584" y="62315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84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4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5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24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9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71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11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6/12/2026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about-us/mission-and-values.html#icc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za.edu/slo/#CurrentCSLO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slo/workshops/Curriculum%20Committee%20February%202024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slo/documents/Canvas%20Outcomes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forms.office.com/r/yqg7KXFdC1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gov/planning/documents/Quilt_Chart_2023-28V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1528653"/>
            <a:ext cx="6629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 L-&gt;R: Anne Argyriou, Gregory Smith, Coleen Lee-Wheat, Karen Chou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355038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 &amp; Faculty:</a:t>
            </a:r>
            <a:endParaRPr lang="en-US" sz="3600" b="1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i="1" dirty="0"/>
              <a:t>Representative Academic Senate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i="1" dirty="0"/>
              <a:t>Representative Curriculum Committee</a:t>
            </a:r>
            <a:endParaRPr lang="en-US" sz="36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**Mallory Newell ** Betty Inoue**Patty </a:t>
            </a:r>
            <a:r>
              <a:rPr lang="en-US" alt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Guitron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8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endParaRPr lang="en-US" altLang="en-US" sz="3600" b="1" dirty="0"/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endParaRPr lang="en-US" altLang="en-US" sz="3600" b="1" dirty="0"/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endParaRPr lang="en-US" altLang="en-US" sz="3600" b="1" dirty="0"/>
          </a:p>
          <a:p>
            <a:pPr marL="285750" indent="-8572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2344738" indent="-857250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ea typeface="+mj-ea"/>
                <a:cs typeface="+mj-cs"/>
              </a:rPr>
              <a:t>Course Level (CSLO)</a:t>
            </a:r>
          </a:p>
          <a:p>
            <a:pPr marL="2344738" indent="-857250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ea typeface="+mj-ea"/>
                <a:cs typeface="+mj-cs"/>
              </a:rPr>
              <a:t>Program Level (PSLO)</a:t>
            </a:r>
          </a:p>
          <a:p>
            <a:pPr marL="2344738" indent="-857250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ea typeface="+mj-ea"/>
                <a:cs typeface="+mj-cs"/>
              </a:rPr>
              <a:t>Institutional Level (ISLO)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/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1DA3-4F14-0201-AC4C-98849ADA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62B80-8240-1A6A-0B20-1BE2A36F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5E935D-4CA5-A59F-3ACA-9D2C641D50FE}"/>
              </a:ext>
            </a:extLst>
          </p:cNvPr>
          <p:cNvSpPr txBox="1">
            <a:spLocks/>
          </p:cNvSpPr>
          <p:nvPr/>
        </p:nvSpPr>
        <p:spPr>
          <a:xfrm>
            <a:off x="755005" y="1270793"/>
            <a:ext cx="7467600" cy="5450681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30237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EB308-142D-2E0F-3A41-BED9A71D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5" y="300038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Welcome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B1000-2030-E666-9668-03654DCBA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92749"/>
              </p:ext>
            </p:extLst>
          </p:nvPr>
        </p:nvGraphicFramePr>
        <p:xfrm>
          <a:off x="983605" y="1413824"/>
          <a:ext cx="6934200" cy="512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393509599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998354620"/>
                    </a:ext>
                  </a:extLst>
                </a:gridCol>
              </a:tblGrid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Name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Position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46020410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Alex Chang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Chemistry Program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2009313890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Andy Ponce de Leon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Instructor - PE Courses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2652872780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Gayatri Pal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Environmental Studies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265634282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Jakob Kotas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Instructor, Math (MPS) - Mathematics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927391983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Joshua McCluskey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Instructor - Environmental Studies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2288559529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Kara Krone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Design and Manufacturing Tech (DMT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553940125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Karina Cho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Mathematics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3992372193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Keri Kirkpatrick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Librarian - Library Services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198551338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Lara Ghisleni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Anthropology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3839520235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Marcel Macedo de Castro Lima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General Music Courses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179164026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Marx Gomez Liendo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 - Sociology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1432027311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Nathaniel Tan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Instructor, Communications Studies - Intercultural Studies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305197910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Puya Ahmadieh-Yazdi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Counselor, Psychological Services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3843839413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Sarah Wilker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Faculty Coordinator, Equity Office - Diversity &amp; Equity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3396599190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Tony Chang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Instructor, Business - Business General Courses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4" marR="44684" marT="44684" marB="44684" anchor="ctr"/>
                </a:tc>
                <a:extLst>
                  <a:ext uri="{0D108BD9-81ED-4DB2-BD59-A6C34878D82A}">
                    <a16:rowId xmlns:a16="http://schemas.microsoft.com/office/drawing/2014/main" val="89510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4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3800" y="2667001"/>
              <a:ext cx="1705466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  <a:hlinkClick r:id="rId3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  <a:hlinkClick r:id="rId3"/>
                </a:rPr>
                <a:t>Level Outcomes &amp; Assessments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70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70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447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8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Attainment of skills and competencies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Understand and create a customized GPT. (CIS 67 </a:t>
            </a:r>
            <a:r>
              <a:rPr lang="en-US" sz="3600" dirty="0"/>
              <a:t>Introduction to Prompt Engineering</a:t>
            </a:r>
            <a:r>
              <a:rPr lang="en-US" sz="3600" b="1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Design and utilize effective prompts for Large Language Models, which includes understanding and usage of … customized GPT (CIS: Applied Artificial Intelligence Certificate of Achievement)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52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969"/>
            <a:ext cx="8382000" cy="5320506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Critical thinking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Quantitative Reasoning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989136"/>
            <a:ext cx="8458200" cy="45640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/>
              <a:t>Attendees will know where SLOs and their assessments can be found.</a:t>
            </a:r>
            <a:endParaRPr lang="en-US" sz="4000" i="1" dirty="0">
              <a:latin typeface="+mj-lt"/>
              <a:ea typeface="+mj-ea"/>
              <a:cs typeface="+mj-cs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 will be able to form a student learning outcome statement.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 for Today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547812" y="547687"/>
            <a:ext cx="6048375" cy="5762625"/>
            <a:chOff x="1547812" y="1155587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547812" y="1155587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86087" y="3938831"/>
              <a:ext cx="3276600" cy="14889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</a:rPr>
                <a:t>Design and utilize effective prompts for Large Language Models, which includes understanding and usage of … customized GPT</a:t>
              </a:r>
              <a:endParaRPr 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619500" y="3214757"/>
              <a:ext cx="1905000" cy="731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Communication and expression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86000" y="5103763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18000" y="3903139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832C83B2-1C3E-2711-1594-2C48DA79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480918"/>
              <a:ext cx="4572000" cy="501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</a:rPr>
                <a:t>Understand and create a customized GPT.</a:t>
              </a:r>
              <a:endParaRPr lang="en-US" b="1" dirty="0"/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AB45F72-FBA2-4A95-14BF-9A6E9D8A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503" y="1966458"/>
            <a:ext cx="1169194" cy="6569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Critical</a:t>
            </a:r>
          </a:p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thinking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13364B-1D69-2409-E532-AC5B41867B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72161" y="4348161"/>
            <a:ext cx="717765" cy="64431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A7965B-C6F7-4CA6-24F2-3B0018FD2E1C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2303506" y="3814467"/>
            <a:ext cx="1830488" cy="80150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435EDB9-47EB-11B6-0A15-E4481DCFB4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3687" y="3103385"/>
            <a:ext cx="2682166" cy="1601465"/>
          </a:xfrm>
          <a:prstGeom prst="curvedConnector3">
            <a:avLst>
              <a:gd name="adj1" fmla="val 8198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074F64-0E6D-9114-5985-A58042518FFE}"/>
              </a:ext>
            </a:extLst>
          </p:cNvPr>
          <p:cNvSpPr txBox="1"/>
          <p:nvPr/>
        </p:nvSpPr>
        <p:spPr>
          <a:xfrm>
            <a:off x="1371600" y="170027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35323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Student Learning Outcome</a:t>
            </a:r>
            <a:r>
              <a:rPr lang="en-US" sz="3600" b="1" dirty="0">
                <a:ea typeface="+mj-ea"/>
                <a:cs typeface="+mj-cs"/>
              </a:rPr>
              <a:t> verbatim from the Course Outline of Record</a:t>
            </a: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7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4" y="17526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761764" y="18642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2B3CA-5978-53A7-95AD-2D9EEA6EAAB5}"/>
              </a:ext>
            </a:extLst>
          </p:cNvPr>
          <p:cNvSpPr txBox="1"/>
          <p:nvPr/>
        </p:nvSpPr>
        <p:spPr>
          <a:xfrm>
            <a:off x="598562" y="1979611"/>
            <a:ext cx="778367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Select your Division 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the name of your department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the name of the course with section. For example, MATH 22-50Z 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CRN# for course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SLO Statement(s) As it (they) appear on the Course Outline of Record. You may assess one or more at a time.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Academic Year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Quarter of Assessment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Modality of class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Method of Assessment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Elaborate on Assessment Method *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2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1219200" y="1905506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Assessment Data Summary </a:t>
            </a:r>
          </a:p>
          <a:p>
            <a:endParaRPr lang="en-US" sz="2400" dirty="0"/>
          </a:p>
          <a:p>
            <a:r>
              <a:rPr lang="en-US" sz="2400" dirty="0"/>
              <a:t>Approximate the number of students in the class that exceeded expectation, met expectations, approaches expectations, do not meet expectations, and N/A not applicable (such as withdrew from course or did not participate in assessment for any reason)</a:t>
            </a:r>
          </a:p>
        </p:txBody>
      </p:sp>
    </p:spTree>
    <p:extLst>
      <p:ext uri="{BB962C8B-B14F-4D97-AF65-F5344CB8AC3E}">
        <p14:creationId xmlns:p14="http://schemas.microsoft.com/office/powerpoint/2010/main" val="3990439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1447800" y="2358154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11. Number of students exceeding expectations</a:t>
            </a:r>
          </a:p>
          <a:p>
            <a:r>
              <a:rPr lang="en-US" sz="2400" dirty="0"/>
              <a:t>12. Number of students meeting expectations </a:t>
            </a:r>
          </a:p>
          <a:p>
            <a:r>
              <a:rPr lang="en-US" sz="2400" dirty="0"/>
              <a:t>13. Number of students approaching expectations</a:t>
            </a:r>
          </a:p>
          <a:p>
            <a:r>
              <a:rPr lang="en-US" sz="2400" dirty="0"/>
              <a:t>14. Number of students who do not meet this/these outcome(s)</a:t>
            </a:r>
          </a:p>
          <a:p>
            <a:r>
              <a:rPr lang="en-US" sz="2400" dirty="0"/>
              <a:t>15. N/A Not Applicable (withdrew, absent, ...)</a:t>
            </a:r>
          </a:p>
          <a:p>
            <a:r>
              <a:rPr lang="en-US" sz="2400" dirty="0"/>
              <a:t>16. Reflection * </a:t>
            </a:r>
          </a:p>
          <a:p>
            <a:r>
              <a:rPr lang="en-US" sz="2400" dirty="0"/>
              <a:t>17. Enhancement/Action *</a:t>
            </a:r>
          </a:p>
        </p:txBody>
      </p:sp>
    </p:spTree>
    <p:extLst>
      <p:ext uri="{BB962C8B-B14F-4D97-AF65-F5344CB8AC3E}">
        <p14:creationId xmlns:p14="http://schemas.microsoft.com/office/powerpoint/2010/main" val="1887289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Student Learning Outcome on the Course Outline of Record (see </a:t>
            </a:r>
            <a:r>
              <a:rPr lang="en-US" sz="3600" b="1" dirty="0">
                <a:ea typeface="+mj-ea"/>
                <a:cs typeface="+mj-cs"/>
                <a:hlinkClick r:id="rId3"/>
              </a:rPr>
              <a:t>SLOs for Curriculum Committee</a:t>
            </a:r>
            <a:r>
              <a:rPr lang="en-US" sz="3600" b="1" dirty="0">
                <a:ea typeface="+mj-ea"/>
                <a:cs typeface="+mj-cs"/>
              </a:rPr>
              <a:t>)</a:t>
            </a: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Presents for you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6752D-DD1F-EDD9-6395-0AD98022DF8C}"/>
              </a:ext>
            </a:extLst>
          </p:cNvPr>
          <p:cNvSpPr txBox="1">
            <a:spLocks/>
          </p:cNvSpPr>
          <p:nvPr/>
        </p:nvSpPr>
        <p:spPr>
          <a:xfrm>
            <a:off x="930897" y="4683714"/>
            <a:ext cx="68580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Canvas does the work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Join Us -----</a:t>
            </a: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2362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DFF4520B-C280-78A5-114E-2B870CFF5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 title="Canvas_Insights_horiz_tagline.jpg">
            <a:extLst>
              <a:ext uri="{FF2B5EF4-FFF2-40B4-BE49-F238E27FC236}">
                <a16:creationId xmlns:a16="http://schemas.microsoft.com/office/drawing/2014/main" id="{5D6754CA-0F55-7845-D821-0F134C2D57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867" y="4508459"/>
            <a:ext cx="4768976" cy="19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>
            <a:extLst>
              <a:ext uri="{FF2B5EF4-FFF2-40B4-BE49-F238E27FC236}">
                <a16:creationId xmlns:a16="http://schemas.microsoft.com/office/drawing/2014/main" id="{E8EAD4E5-0CFD-5777-4DE3-35DA72F27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6736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Insights for Canvas Outcomes</a:t>
            </a:r>
            <a:endParaRPr/>
          </a:p>
        </p:txBody>
      </p:sp>
      <p:sp>
        <p:nvSpPr>
          <p:cNvPr id="257" name="Google Shape;257;p45">
            <a:extLst>
              <a:ext uri="{FF2B5EF4-FFF2-40B4-BE49-F238E27FC236}">
                <a16:creationId xmlns:a16="http://schemas.microsoft.com/office/drawing/2014/main" id="{0B46CBCB-DF7B-9194-51BF-2D5B61BB47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84" y="62315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1026" name="Picture 2" descr="Take the Plunge - OurStory">
            <a:extLst>
              <a:ext uri="{FF2B5EF4-FFF2-40B4-BE49-F238E27FC236}">
                <a16:creationId xmlns:a16="http://schemas.microsoft.com/office/drawing/2014/main" id="{646B1ADB-EFF9-21B8-73CD-D2B9473F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7" y="1167139"/>
            <a:ext cx="4171950" cy="23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E0174-BEC3-7B77-718E-6829D800CD69}"/>
              </a:ext>
            </a:extLst>
          </p:cNvPr>
          <p:cNvSpPr txBox="1"/>
          <p:nvPr/>
        </p:nvSpPr>
        <p:spPr>
          <a:xfrm>
            <a:off x="4905444" y="1230860"/>
            <a:ext cx="362519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anose="020B0604020202020204" charset="0"/>
              </a:rPr>
              <a:t>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anose="020B0604020202020204" charset="0"/>
              </a:rPr>
              <a:t>Maybe Interested?</a:t>
            </a:r>
          </a:p>
          <a:p>
            <a:endParaRPr lang="en-US" sz="1800" dirty="0">
              <a:latin typeface="Montserrat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anose="020B0604020202020204" charset="0"/>
              </a:rPr>
              <a:t>Would like to know more about this entry of assessments while grading?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anose="020B0604020202020204" charset="0"/>
              </a:rPr>
              <a:t>Would you like to be invited to a special “Early Adaptor” Workshop?</a:t>
            </a:r>
          </a:p>
          <a:p>
            <a:endParaRPr lang="en-US" dirty="0"/>
          </a:p>
          <a:p>
            <a:pPr algn="ctr"/>
            <a:r>
              <a:rPr lang="en-US" dirty="0">
                <a:hlinkClick r:id="rId5"/>
              </a:rPr>
              <a:t>RSVP &amp; Questions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073604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4900" y="3370302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6300" y="25908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001837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endParaRPr lang="en-US" sz="8600" b="1" dirty="0"/>
          </a:p>
          <a:p>
            <a:pPr marL="2001837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sz="8600" b="1" dirty="0"/>
              <a:t> Planning cycle document</a:t>
            </a:r>
          </a:p>
          <a:p>
            <a:pPr marL="2001837" lvl="0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endParaRPr lang="en-US" sz="8600" b="1" dirty="0"/>
          </a:p>
          <a:p>
            <a:pPr marL="2001837" lvl="0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2001837" lvl="0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endParaRPr lang="en-US" sz="8600" b="1" dirty="0"/>
          </a:p>
          <a:p>
            <a:pPr marL="2001837" lvl="0" indent="-1371600">
              <a:spcBef>
                <a:spcPct val="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sz="8600" b="1" dirty="0"/>
              <a:t>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endParaRPr lang="en-US" sz="2800" b="1" dirty="0"/>
          </a:p>
          <a:p>
            <a:pPr marL="630237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/>
              <a:t> 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6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A303FB-09E3-EA66-44B9-AE9DEAD0D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2040" r="15833" b="9611"/>
          <a:stretch/>
        </p:blipFill>
        <p:spPr>
          <a:xfrm>
            <a:off x="838200" y="762000"/>
            <a:ext cx="7391400" cy="5512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533CB-8B5F-58FA-3C2A-B8FD672C28F7}"/>
              </a:ext>
            </a:extLst>
          </p:cNvPr>
          <p:cNvSpPr txBox="1"/>
          <p:nvPr/>
        </p:nvSpPr>
        <p:spPr>
          <a:xfrm>
            <a:off x="533400" y="152400"/>
            <a:ext cx="846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Quilt </a:t>
            </a:r>
            <a:r>
              <a:rPr lang="en-US" dirty="0">
                <a:hlinkClick r:id="rId3"/>
              </a:rPr>
              <a:t>https://www.deanza.edu/gov/planning/documents/Quilt_Chart_2023-28V2.pdf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67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62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9144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6752D-DD1F-EDD9-6395-0AD98022DF8C}"/>
              </a:ext>
            </a:extLst>
          </p:cNvPr>
          <p:cNvSpPr txBox="1">
            <a:spLocks/>
          </p:cNvSpPr>
          <p:nvPr/>
        </p:nvSpPr>
        <p:spPr>
          <a:xfrm>
            <a:off x="930897" y="4683714"/>
            <a:ext cx="68580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bit of Nostalgia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12631</TotalTime>
  <Words>1232</Words>
  <Application>Microsoft Office PowerPoint</Application>
  <PresentationFormat>On-screen Show (4:3)</PresentationFormat>
  <Paragraphs>272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Gill Sans MT</vt:lpstr>
      <vt:lpstr>Montserrat</vt:lpstr>
      <vt:lpstr>Open Sans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Welcome</vt:lpstr>
      <vt:lpstr>Outcomes for Today</vt:lpstr>
      <vt:lpstr>Why Student Learning Outcome Process?</vt:lpstr>
      <vt:lpstr>Contents</vt:lpstr>
      <vt:lpstr>I. Developing Our Institution’s Planning Cycle</vt:lpstr>
      <vt:lpstr>PowerPoint Presentation</vt:lpstr>
      <vt:lpstr>PowerPoint Presentation</vt:lpstr>
      <vt:lpstr>PowerPoint Presentation</vt:lpstr>
      <vt:lpstr>Academic Senate</vt:lpstr>
      <vt:lpstr>SLO Steering Committee</vt:lpstr>
      <vt:lpstr>Leadership Structure  - Faculty Driven</vt:lpstr>
      <vt:lpstr>PowerPoint Presentation</vt:lpstr>
      <vt:lpstr>Dialog - Annual Convocation</vt:lpstr>
      <vt:lpstr>Division SLO Liaisons</vt:lpstr>
      <vt:lpstr>PowerPoint Presentation</vt:lpstr>
      <vt:lpstr>Dialog - Workshops</vt:lpstr>
      <vt:lpstr>III. YOU in this process</vt:lpstr>
      <vt:lpstr>Improving the Student Experience 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PowerPoint Presentation</vt:lpstr>
      <vt:lpstr>Your Assignment</vt:lpstr>
      <vt:lpstr>Your Assignment</vt:lpstr>
      <vt:lpstr>Your Assignment</vt:lpstr>
      <vt:lpstr>Your Assignment</vt:lpstr>
      <vt:lpstr>Your Assignment</vt:lpstr>
      <vt:lpstr>PowerPoint Presentation</vt:lpstr>
      <vt:lpstr>Overview of Insights for Canvas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145</cp:revision>
  <dcterms:created xsi:type="dcterms:W3CDTF">2011-02-12T23:18:37Z</dcterms:created>
  <dcterms:modified xsi:type="dcterms:W3CDTF">2026-06-12T19:25:04Z</dcterms:modified>
</cp:coreProperties>
</file>