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4"/>
  </p:sldMasterIdLst>
  <p:notesMasterIdLst>
    <p:notesMasterId r:id="rId14"/>
  </p:notesMasterIdLst>
  <p:sldIdLst>
    <p:sldId id="710" r:id="rId5"/>
    <p:sldId id="706" r:id="rId6"/>
    <p:sldId id="714" r:id="rId7"/>
    <p:sldId id="715" r:id="rId8"/>
    <p:sldId id="716" r:id="rId9"/>
    <p:sldId id="717" r:id="rId10"/>
    <p:sldId id="719" r:id="rId11"/>
    <p:sldId id="720" r:id="rId12"/>
    <p:sldId id="713" r:id="rId13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, Tina" initials="TT" lastIdx="17" clrIdx="0">
    <p:extLst>
      <p:ext uri="{19B8F6BF-5375-455C-9EA6-DF929625EA0E}">
        <p15:presenceInfo xmlns:p15="http://schemas.microsoft.com/office/powerpoint/2012/main" userId="S-1-5-21-2434857349-3631883549-2076020947-243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82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23AD4-2223-4CF7-8DB0-FF973A54401A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87518-A59D-452F-A2D3-7A041BD015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31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EB76D12-BF74-482C-8C82-14F962930E6E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5367-E584-43D2-98F8-2A35BB633494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9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1C8F95C-92C6-46E0-84AB-49CF1AD88EE9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9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16E-A292-487E-8CF7-E0C624D694A7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37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E084685-E061-4BFB-9E23-6B936B922C0D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52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3581-C376-42AE-97C8-012982F303C4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39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D1ED-A8C7-4931-8CAB-9EE20A82C2EA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65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04E4-B0C7-4553-B28A-AC4F8B4DF6B1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00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5846-FF6F-40C1-9B8D-38AFC672FC59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4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97407D0-241D-4AAC-9E6B-0FFBE0795B41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37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2DE0-6E06-474E-A233-DDBA8F2BD7C1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923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51DA9D3-9F1C-4096-A96E-ABB1020453FB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21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85354-text-question-blog-questions-logo-any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342F-ED52-46F9-A046-EA12F20AD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773" y="1841441"/>
            <a:ext cx="11430000" cy="6593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Governor’s January budget 2025-2026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4D8247-A8F7-4FD4-AF89-4E38D7D2C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833" y="2495445"/>
            <a:ext cx="11217348" cy="59032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College Council				 			January 30,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58D42-5478-4089-8CB4-192C281CF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298CCB-AEB9-41AE-A5D2-FD20B278A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049" y="1"/>
            <a:ext cx="3743325" cy="19629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838C01-83F5-4304-BAA7-E2EB53A55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3264449"/>
            <a:ext cx="10706100" cy="294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16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02" y="504809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Governor’s January budget 2025-2026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EEC82-1488-43A5-865A-F35C217FB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9DC354-7112-4FBC-B37F-82B6037B9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1834049"/>
            <a:ext cx="8277225" cy="490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26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02" y="504809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Governor’s January budget 2025-2026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74" y="1787837"/>
            <a:ext cx="11342675" cy="4804349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The budget proposal for the California Community Colleges reflects a significant focus on the </a:t>
            </a:r>
            <a:r>
              <a:rPr lang="en-US" sz="2600" b="1" dirty="0"/>
              <a:t>Master Plan for Career Education </a:t>
            </a:r>
            <a:r>
              <a:rPr lang="en-US" sz="2600" dirty="0"/>
              <a:t>and includes a vision of a </a:t>
            </a:r>
            <a:r>
              <a:rPr lang="en-US" sz="2600" b="1" dirty="0"/>
              <a:t>Career Passport </a:t>
            </a:r>
            <a:r>
              <a:rPr lang="en-US" sz="2600" dirty="0"/>
              <a:t>that would follow a student's educational journey.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The proposal for additional ongoing spending includes $230.4 million for a </a:t>
            </a:r>
            <a:r>
              <a:rPr lang="en-US" sz="2600" b="1" dirty="0"/>
              <a:t>2.43% cost-of-living adjustment (COLA)</a:t>
            </a:r>
            <a:r>
              <a:rPr lang="en-US" sz="2600" dirty="0"/>
              <a:t> for community college apportionments, $28.7 million for COLAs and adjustments to certain categorical programs, and $30.4 million for systemwide enrollment growth of 0.5%.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One-time $133.5 million and ongoing $29 million funding in the proposal is dedicated to the establishment of a </a:t>
            </a:r>
            <a:r>
              <a:rPr lang="en-US" sz="2600" b="1" dirty="0"/>
              <a:t>Systemwide Common Data Platform </a:t>
            </a:r>
            <a:r>
              <a:rPr lang="en-US" dirty="0"/>
              <a:t>t</a:t>
            </a:r>
            <a:r>
              <a:rPr lang="en-US" sz="2600" dirty="0"/>
              <a:t>hat would integrate a suite of technology tools, including e-Transcripts, the Mapping Articulated Pathways platform, and Program Pathways Mapper.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The proposal also includes $168 million one time</a:t>
            </a:r>
            <a:r>
              <a:rPr lang="en-US" sz="2600" b="1" dirty="0"/>
              <a:t> </a:t>
            </a:r>
            <a:r>
              <a:rPr lang="en-US" sz="2600" dirty="0"/>
              <a:t>to complete the </a:t>
            </a:r>
            <a:r>
              <a:rPr lang="en-US" sz="2600" b="1" dirty="0"/>
              <a:t>Statewide Technology Transformation</a:t>
            </a:r>
            <a:r>
              <a:rPr lang="en-US" sz="2600" dirty="0"/>
              <a:t>, which would standardize and streamline data collection to support more seamless educational and career transfers.</a:t>
            </a:r>
            <a:endParaRPr lang="en-US" sz="2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One-time $93 million and ongoing $7 million funding in the proposal is dedicated to scaling up </a:t>
            </a:r>
            <a:r>
              <a:rPr lang="en-US" sz="2600" b="1" dirty="0"/>
              <a:t>Credit for Prior Learning</a:t>
            </a:r>
            <a:r>
              <a:rPr lang="en-US" sz="2600" dirty="0"/>
              <a:t> policies.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The Governor's proposal includes capital outlay funds from Proposition 51 and Proposition 2 to </a:t>
            </a:r>
            <a:r>
              <a:rPr lang="en-US" sz="2600" b="1" dirty="0"/>
              <a:t>support 31 projects, including De Anza’s Physical Education Complex Renovation.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EEC82-1488-43A5-865A-F35C217FB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77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02" y="504809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Governor’s January budget 2025-2026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EEC82-1488-43A5-865A-F35C217FB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894BF8-5E4E-4D4F-9DC8-D6DDA89D2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213" y="1888997"/>
            <a:ext cx="9373393" cy="482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4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02" y="504809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Proposed 2025-2026 SCFF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EEC82-1488-43A5-865A-F35C217FB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F41D68-B0B5-467B-B2F9-A80CBF9EA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2039111"/>
            <a:ext cx="11476539" cy="46093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A1E69A-5CBB-4959-AC12-E3F058E3A8F5}"/>
              </a:ext>
            </a:extLst>
          </p:cNvPr>
          <p:cNvSpPr/>
          <p:nvPr/>
        </p:nvSpPr>
        <p:spPr>
          <a:xfrm>
            <a:off x="581192" y="6368887"/>
            <a:ext cx="9618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" marR="0">
              <a:spcBef>
                <a:spcPts val="485"/>
              </a:spcBef>
              <a:spcAft>
                <a:spcPts val="0"/>
              </a:spcAft>
            </a:pPr>
            <a:r>
              <a:rPr lang="en-US" i="1" spc="-20" dirty="0">
                <a:solidFill>
                  <a:srgbClr val="3F3F4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*Ten</a:t>
            </a:r>
            <a:r>
              <a:rPr lang="en-US" i="1" spc="-90" dirty="0">
                <a:solidFill>
                  <a:srgbClr val="3F3F4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i="1" spc="-20" dirty="0">
                <a:solidFill>
                  <a:srgbClr val="3F3F4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districts</a:t>
            </a:r>
            <a:r>
              <a:rPr lang="en-US" i="1" spc="-15" dirty="0">
                <a:solidFill>
                  <a:srgbClr val="3F3F4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i="1" spc="-20" dirty="0">
                <a:solidFill>
                  <a:srgbClr val="3F3F4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receive</a:t>
            </a:r>
            <a:r>
              <a:rPr lang="en-US" i="1" spc="-25" dirty="0">
                <a:solidFill>
                  <a:srgbClr val="3F3F4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i="1" spc="-20" dirty="0">
                <a:solidFill>
                  <a:srgbClr val="3F3F4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higher</a:t>
            </a:r>
            <a:r>
              <a:rPr lang="en-US" i="1" spc="10" dirty="0">
                <a:solidFill>
                  <a:srgbClr val="3F3F4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i="1" spc="-20" dirty="0">
                <a:solidFill>
                  <a:srgbClr val="3F3F4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credit</a:t>
            </a:r>
            <a:r>
              <a:rPr lang="en-US" i="1" spc="-10" dirty="0">
                <a:solidFill>
                  <a:srgbClr val="3F3F4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i="1" spc="-20" dirty="0">
                <a:solidFill>
                  <a:srgbClr val="3F3F4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FTES</a:t>
            </a:r>
            <a:r>
              <a:rPr lang="en-US" i="1" spc="-25" dirty="0">
                <a:solidFill>
                  <a:srgbClr val="3F3F4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i="1" spc="-20" dirty="0">
                <a:solidFill>
                  <a:srgbClr val="3F3F4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rates,</a:t>
            </a:r>
            <a:r>
              <a:rPr lang="en-US" i="1" spc="-35" dirty="0">
                <a:solidFill>
                  <a:srgbClr val="3F3F4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i="1" spc="-20" dirty="0">
                <a:solidFill>
                  <a:srgbClr val="3F3F4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n-US" i="1" spc="-75" dirty="0">
                <a:solidFill>
                  <a:srgbClr val="3F3F4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i="1" spc="-20" dirty="0">
                <a:solidFill>
                  <a:srgbClr val="3F3F4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specified</a:t>
            </a:r>
            <a:r>
              <a:rPr lang="en-US" i="1" spc="10" dirty="0">
                <a:solidFill>
                  <a:srgbClr val="3F3F4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i="1" spc="-20" dirty="0">
                <a:solidFill>
                  <a:srgbClr val="3F3F4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US" i="1" spc="-80" dirty="0">
                <a:solidFill>
                  <a:srgbClr val="3F3F4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i="1" spc="-20" dirty="0">
                <a:solidFill>
                  <a:srgbClr val="3F3F4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statute.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650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02" y="504809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student centered funding formula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74" y="1787837"/>
            <a:ext cx="11342675" cy="493681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u="sng" dirty="0"/>
              <a:t>California community colleges are funded annually by 3 separate allocations</a:t>
            </a:r>
            <a:r>
              <a:rPr lang="en-US" sz="2000" dirty="0"/>
              <a:t>: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70% Base allocation </a:t>
            </a:r>
            <a:r>
              <a:rPr lang="en-US" sz="2000" dirty="0"/>
              <a:t>(FTES + campus &amp; center allocation)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Credit FTES (three-year average; 70%)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Special Admit, Incarcerated, and CDCP Noncredit (no three-year average; 100%)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Non-enhanced Noncredit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EEC82-1488-43A5-865A-F35C217FB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243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02" y="504809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student centered funding formula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772" y="2073587"/>
            <a:ext cx="11342675" cy="493681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u="sng" dirty="0"/>
              <a:t>California community colleges are funded annually by 3 separate allocations</a:t>
            </a:r>
            <a:r>
              <a:rPr lang="en-US" sz="2000" dirty="0"/>
              <a:t>: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20% Supplemental allocation </a:t>
            </a:r>
            <a:r>
              <a:rPr lang="en-US" sz="2000" dirty="0"/>
              <a:t>(low-income student population)</a:t>
            </a:r>
          </a:p>
          <a:p>
            <a:r>
              <a:rPr lang="en-US" sz="2000" dirty="0"/>
              <a:t>Allocated to each district based on total points calculated annually</a:t>
            </a:r>
          </a:p>
          <a:p>
            <a:pPr lvl="1"/>
            <a:r>
              <a:rPr lang="en-US" sz="2000" dirty="0"/>
              <a:t>1 point for each student who </a:t>
            </a:r>
            <a:r>
              <a:rPr lang="en-US" sz="2000" i="1" u="sng" dirty="0"/>
              <a:t>receives</a:t>
            </a:r>
            <a:r>
              <a:rPr lang="en-US" sz="2000" dirty="0"/>
              <a:t> financial aid (Pell)</a:t>
            </a:r>
          </a:p>
          <a:p>
            <a:pPr lvl="1"/>
            <a:r>
              <a:rPr lang="en-US" sz="2000" dirty="0"/>
              <a:t>1 point for each student who is </a:t>
            </a:r>
            <a:r>
              <a:rPr lang="en-US" sz="2000" i="1" u="sng" dirty="0"/>
              <a:t>granted</a:t>
            </a:r>
            <a:r>
              <a:rPr lang="en-US" sz="2000" dirty="0"/>
              <a:t> an exemption for non-resident tuition (AB 540)</a:t>
            </a:r>
          </a:p>
          <a:p>
            <a:pPr lvl="2"/>
            <a:r>
              <a:rPr lang="en-US" sz="2000" dirty="0"/>
              <a:t>Non-resident student who attended a CA high school for at least 3 years &amp; earned diploma</a:t>
            </a:r>
          </a:p>
          <a:p>
            <a:pPr lvl="1"/>
            <a:r>
              <a:rPr lang="en-US" sz="2000" dirty="0"/>
              <a:t>1 point for each student who </a:t>
            </a:r>
            <a:r>
              <a:rPr lang="en-US" sz="2000" i="1" u="sng" dirty="0"/>
              <a:t>receives</a:t>
            </a:r>
            <a:r>
              <a:rPr lang="en-US" sz="2000" dirty="0"/>
              <a:t> a California College </a:t>
            </a:r>
            <a:r>
              <a:rPr lang="en-US" sz="2000" b="1" dirty="0"/>
              <a:t>Promise</a:t>
            </a:r>
            <a:r>
              <a:rPr lang="en-US" sz="2000" dirty="0"/>
              <a:t>/formerly </a:t>
            </a:r>
            <a:r>
              <a:rPr lang="en-US" sz="2000" b="1" dirty="0"/>
              <a:t>B</a:t>
            </a:r>
            <a:r>
              <a:rPr lang="en-US" sz="2000" dirty="0"/>
              <a:t>oard </a:t>
            </a:r>
            <a:r>
              <a:rPr lang="en-US" sz="2000" b="1" dirty="0"/>
              <a:t>O</a:t>
            </a:r>
            <a:r>
              <a:rPr lang="en-US" sz="2000" dirty="0"/>
              <a:t>f </a:t>
            </a:r>
            <a:r>
              <a:rPr lang="en-US" sz="2000" b="1" dirty="0"/>
              <a:t>G</a:t>
            </a:r>
            <a:r>
              <a:rPr lang="en-US" sz="2000" dirty="0"/>
              <a:t>overnors (BOG) fee waiver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EEC82-1488-43A5-865A-F35C217FB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698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02" y="504809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student centered funding formula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74" y="1787837"/>
            <a:ext cx="11342675" cy="493681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u="sng" dirty="0"/>
              <a:t>California community colleges are funded annually by 3 separate allocations</a:t>
            </a:r>
            <a:r>
              <a:rPr lang="en-US" sz="1600" dirty="0"/>
              <a:t>:</a:t>
            </a:r>
          </a:p>
          <a:p>
            <a:pPr>
              <a:spcBef>
                <a:spcPts val="600"/>
              </a:spcBef>
            </a:pPr>
            <a:r>
              <a:rPr lang="en-US" sz="1600" b="1" dirty="0"/>
              <a:t>10% Student success allocation </a:t>
            </a:r>
            <a:r>
              <a:rPr lang="en-US" sz="1600" dirty="0"/>
              <a:t>(completion metrics)</a:t>
            </a:r>
          </a:p>
          <a:p>
            <a:r>
              <a:rPr lang="en-US" sz="1600" dirty="0"/>
              <a:t>Success Metrics averaged over three years</a:t>
            </a:r>
          </a:p>
          <a:p>
            <a:r>
              <a:rPr lang="en-US" sz="1600" dirty="0"/>
              <a:t>Only highest degree/award counted</a:t>
            </a:r>
          </a:p>
          <a:p>
            <a:r>
              <a:rPr lang="en-US" sz="1600" dirty="0"/>
              <a:t>Transfer based on UC/CSU criteria and only awarded to one District with 12+ units in prior year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ADT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AA/AS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Baccalaureate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Credit Certificates (16+ units)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Completion of Math and English (year 1)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Transfer to 4-year university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Completion of 9+ CTE units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Attainment of Regional Living Wage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EEC82-1488-43A5-865A-F35C217FB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346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18E176-A9E9-4A3D-AFED-5BF7D38CB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AC5D4C-E0CA-471A-BED2-C9BDF1AAA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56615" y="805841"/>
            <a:ext cx="8078770" cy="581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5152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9C8B4D3CBC5849A66F21B4997EBFBA" ma:contentTypeVersion="13" ma:contentTypeDescription="Create a new document." ma:contentTypeScope="" ma:versionID="af73968f422042dd54466f006aca90cd">
  <xsd:schema xmlns:xsd="http://www.w3.org/2001/XMLSchema" xmlns:xs="http://www.w3.org/2001/XMLSchema" xmlns:p="http://schemas.microsoft.com/office/2006/metadata/properties" xmlns:ns3="f2909912-7c2b-4884-b42c-44dd5b541757" xmlns:ns4="fa62c030-8872-470f-98b3-5e2d34b3c7f2" targetNamespace="http://schemas.microsoft.com/office/2006/metadata/properties" ma:root="true" ma:fieldsID="ba033d0ab8ef164499aaa932e013b9f4" ns3:_="" ns4:_="">
    <xsd:import namespace="f2909912-7c2b-4884-b42c-44dd5b541757"/>
    <xsd:import namespace="fa62c030-8872-470f-98b3-5e2d34b3c7f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DateTake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09912-7c2b-4884-b42c-44dd5b54175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2c030-8872-470f-98b3-5e2d34b3c7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4AC494-77EC-4FCF-ADEE-16F0D6E608C2}">
  <ds:schemaRefs>
    <ds:schemaRef ds:uri="http://purl.org/dc/terms/"/>
    <ds:schemaRef ds:uri="f2909912-7c2b-4884-b42c-44dd5b541757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fa62c030-8872-470f-98b3-5e2d34b3c7f2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D180246-8932-48A9-84A3-48C911EBD9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909912-7c2b-4884-b42c-44dd5b541757"/>
    <ds:schemaRef ds:uri="fa62c030-8872-470f-98b3-5e2d34b3c7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4A30DA-6273-47F3-B0E7-7B0581465B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8379</TotalTime>
  <Words>528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Gill Sans MT</vt:lpstr>
      <vt:lpstr>Wingdings</vt:lpstr>
      <vt:lpstr>Wingdings 2</vt:lpstr>
      <vt:lpstr>Dividend</vt:lpstr>
      <vt:lpstr>Governor’s January budget 2025-2026</vt:lpstr>
      <vt:lpstr>Governor’s January budget 2025-2026</vt:lpstr>
      <vt:lpstr>Governor’s January budget 2025-2026</vt:lpstr>
      <vt:lpstr>Governor’s January budget 2025-2026</vt:lpstr>
      <vt:lpstr>Proposed 2025-2026 SCFF Rates</vt:lpstr>
      <vt:lpstr>student centered funding formula basics</vt:lpstr>
      <vt:lpstr>student centered funding formula basics</vt:lpstr>
      <vt:lpstr>student centered funding formula basics</vt:lpstr>
      <vt:lpstr>PowerPoint Presentation</vt:lpstr>
    </vt:vector>
  </TitlesOfParts>
  <Company>College of the Canyons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Covid19 update</dc:title>
  <dc:creator>Omar Torres</dc:creator>
  <cp:lastModifiedBy>Omar Torres</cp:lastModifiedBy>
  <cp:revision>617</cp:revision>
  <cp:lastPrinted>2021-10-27T19:47:25Z</cp:lastPrinted>
  <dcterms:created xsi:type="dcterms:W3CDTF">2020-06-23T16:38:11Z</dcterms:created>
  <dcterms:modified xsi:type="dcterms:W3CDTF">2025-01-30T03:12:32Z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0x0101001A9C8B4D3CBC5849A66F21B4997EBFBA</vt:lpwstr>
  </property>
</Properties>
</file>