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2" r:id="rId2"/>
    <p:sldId id="307" r:id="rId3"/>
    <p:sldId id="306" r:id="rId4"/>
    <p:sldId id="303" r:id="rId5"/>
    <p:sldId id="304" r:id="rId6"/>
    <p:sldId id="305" r:id="rId7"/>
    <p:sldId id="286" r:id="rId8"/>
    <p:sldId id="287" r:id="rId9"/>
    <p:sldId id="288" r:id="rId10"/>
    <p:sldId id="291" r:id="rId11"/>
    <p:sldId id="295" r:id="rId12"/>
    <p:sldId id="296" r:id="rId13"/>
    <p:sldId id="298" r:id="rId14"/>
    <p:sldId id="299" r:id="rId15"/>
    <p:sldId id="30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D56"/>
    <a:srgbClr val="48694E"/>
    <a:srgbClr val="89223C"/>
    <a:srgbClr val="4C4C4C"/>
    <a:srgbClr val="8A8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45" autoAdjust="0"/>
  </p:normalViewPr>
  <p:slideViewPr>
    <p:cSldViewPr snapToGrid="0">
      <p:cViewPr>
        <p:scale>
          <a:sx n="68" d="100"/>
          <a:sy n="68" d="100"/>
        </p:scale>
        <p:origin x="-1584" y="-408"/>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49" d="100"/>
          <a:sy n="49" d="100"/>
        </p:scale>
        <p:origin x="-188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defRPr>
            </a:lvl1pPr>
          </a:lstStyle>
          <a:p>
            <a:pPr>
              <a:defRPr/>
            </a:pPr>
            <a:fld id="{D556545F-F62F-F542-9B46-E9394612A351}" type="datetime1">
              <a:rPr lang="en-US"/>
              <a:pPr>
                <a:defRPr/>
              </a:pPr>
              <a:t>2/15/17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defRPr>
            </a:lvl1pPr>
          </a:lstStyle>
          <a:p>
            <a:pPr>
              <a:defRPr/>
            </a:pPr>
            <a:fld id="{835BB03F-F3E7-044C-9262-67F17AD0F3BC}" type="slidenum">
              <a:rPr lang="en-US"/>
              <a:pPr>
                <a:defRPr/>
              </a:pPr>
              <a:t>‹#›</a:t>
            </a:fld>
            <a:endParaRPr lang="en-US" dirty="0"/>
          </a:p>
        </p:txBody>
      </p:sp>
    </p:spTree>
    <p:extLst>
      <p:ext uri="{BB962C8B-B14F-4D97-AF65-F5344CB8AC3E}">
        <p14:creationId xmlns:p14="http://schemas.microsoft.com/office/powerpoint/2010/main" val="3997060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Ralph Waldo Emerson (left) and Henry David Thoreau (right) were two of the most influential thinkers in the antebellum United States. Both were based in the thriving intellectual community of Concord, Massachusetts, a small town just outside of Boston where a number of other notable American writers lived and worked: Louisa May Alcott, the author of </a:t>
            </a:r>
            <a:r>
              <a:rPr lang="en-US" i="1" dirty="0" smtClean="0">
                <a:ea typeface="ＭＳ Ｐゴシック" pitchFamily="1" charset="-128"/>
              </a:rPr>
              <a:t>Little Women</a:t>
            </a:r>
            <a:r>
              <a:rPr lang="en-US" dirty="0" smtClean="0">
                <a:ea typeface="ＭＳ Ｐゴシック" pitchFamily="1" charset="-128"/>
              </a:rPr>
              <a:t>; Bronson Alcott (Louisa May’s father), an abolitionist, women’s rights advocate, and teacher; Nathaniel Hawthorne, the author of </a:t>
            </a:r>
            <a:r>
              <a:rPr lang="en-US" i="1" dirty="0" smtClean="0">
                <a:ea typeface="ＭＳ Ｐゴシック" pitchFamily="1" charset="-128"/>
              </a:rPr>
              <a:t>The Scarlet Letter</a:t>
            </a:r>
            <a:r>
              <a:rPr lang="en-US" dirty="0" smtClean="0">
                <a:ea typeface="ＭＳ Ｐゴシック" pitchFamily="1" charset="-128"/>
              </a:rPr>
              <a:t>; and others, including regular visitors such as Margaret Fuller (an early feminist) and the poet Henry Wadsworth Longfellow. Henry James would later call Concord “the biggest little place in America.” Emerson and Thoreau would become central figures in the Transcendentalist movement, defining many of its intellectual contributions in works such as </a:t>
            </a:r>
            <a:r>
              <a:rPr lang="en-US" i="1" dirty="0" smtClean="0">
                <a:ea typeface="ＭＳ Ｐゴシック" pitchFamily="1" charset="-128"/>
              </a:rPr>
              <a:t>Nature</a:t>
            </a:r>
            <a:r>
              <a:rPr lang="en-US" dirty="0" smtClean="0">
                <a:ea typeface="ＭＳ Ｐゴシック" pitchFamily="1" charset="-128"/>
              </a:rPr>
              <a:t> (1836) and </a:t>
            </a:r>
            <a:r>
              <a:rPr lang="en-US" i="1" dirty="0" smtClean="0">
                <a:ea typeface="ＭＳ Ｐゴシック" pitchFamily="1" charset="-128"/>
              </a:rPr>
              <a:t>Walden</a:t>
            </a:r>
            <a:r>
              <a:rPr lang="en-US" dirty="0" smtClean="0">
                <a:ea typeface="ＭＳ Ｐゴシック" pitchFamily="1" charset="-128"/>
              </a:rPr>
              <a:t> (1854).</a:t>
            </a: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B303F676-A505-4E88-AF0B-BE1F1D432162}" type="slidenum">
              <a:rPr lang="en-US" sz="1200">
                <a:latin typeface="Calibri" pitchFamily="1" charset="0"/>
              </a:rPr>
              <a:pPr eaLnBrk="1" hangingPunct="1"/>
              <a:t>7</a:t>
            </a:fld>
            <a:endParaRPr lang="en-US" sz="1200">
              <a:latin typeface="Calibri"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lnSpc>
                <a:spcPct val="110000"/>
              </a:lnSpc>
              <a:spcBef>
                <a:spcPct val="0"/>
              </a:spcBef>
            </a:pPr>
            <a:r>
              <a:rPr lang="en-US" dirty="0" smtClean="0">
                <a:ea typeface="ＭＳ Ｐゴシック" pitchFamily="1" charset="-128"/>
              </a:rPr>
              <a:t>Emerson was the child of a Unitarian minister, who died when Emerson was only eight years old. His mother wanted to send him and his four brothers to Harvard so that they could follow in their father’s footsteps and become ministers themselves. Emerson showed no real promise at Harvard (he graduated thirtieth in a class of fifty- nine in 1821) and spent a few years as a schoolmaster in a number of Boston-area schools. He returned to Harvard’s Divinity School in 1825, and in 1829 he became a pastor in the Unitarian Church. </a:t>
            </a:r>
          </a:p>
          <a:p>
            <a:pPr eaLnBrk="1" hangingPunct="1">
              <a:lnSpc>
                <a:spcPct val="110000"/>
              </a:lnSpc>
              <a:spcBef>
                <a:spcPct val="0"/>
              </a:spcBef>
            </a:pPr>
            <a:endParaRPr lang="en-US" dirty="0" smtClean="0">
              <a:ea typeface="ＭＳ Ｐゴシック" pitchFamily="1" charset="-128"/>
            </a:endParaRPr>
          </a:p>
          <a:p>
            <a:pPr eaLnBrk="1" hangingPunct="1">
              <a:lnSpc>
                <a:spcPct val="110000"/>
              </a:lnSpc>
              <a:spcBef>
                <a:spcPct val="0"/>
              </a:spcBef>
            </a:pPr>
            <a:r>
              <a:rPr lang="en-US" dirty="0" smtClean="0">
                <a:ea typeface="ＭＳ Ｐゴシック" pitchFamily="1" charset="-128"/>
              </a:rPr>
              <a:t>According to the </a:t>
            </a:r>
            <a:r>
              <a:rPr lang="en-US" i="1" dirty="0" smtClean="0">
                <a:ea typeface="ＭＳ Ｐゴシック" pitchFamily="1" charset="-128"/>
              </a:rPr>
              <a:t>NAAL </a:t>
            </a:r>
            <a:r>
              <a:rPr lang="en-US" dirty="0" smtClean="0">
                <a:ea typeface="ＭＳ Ｐゴシック" pitchFamily="1" charset="-128"/>
              </a:rPr>
              <a:t>introduction, Boston Unitarianism, led in the 1820s by William Ellery Channing (1780–1842), was a very secularized version of Christianity. Channing “accepted the Bible as the revelation of God’s intentions but no longer held that human beings were innately depraved; some Unitarians, like Channing, came close to suggesting that Jesus was not a god but rather the highest expression of humanity. Emerson was deeply influenced by Channing, and his skepticism toward historical Christianity was strengthened by his exposure to the German ‘higher criticism,’ which regarded the Judeo-Christian Bible as a document produced in a specific historical time, rather than as the direct word of God, and interpreted biblical miracles as stories comparable to the myths of other cultures. Emerson was gradually developing a greater faith in individual moral sentiment and intuition than in revealed religion.”</a:t>
            </a:r>
          </a:p>
          <a:p>
            <a:pPr eaLnBrk="1" hangingPunct="1">
              <a:lnSpc>
                <a:spcPct val="110000"/>
              </a:lnSpc>
              <a:spcBef>
                <a:spcPct val="0"/>
              </a:spcBef>
            </a:pPr>
            <a:endParaRPr lang="en-US" dirty="0" smtClean="0">
              <a:ea typeface="ＭＳ Ｐゴシック" pitchFamily="1" charset="-128"/>
            </a:endParaRPr>
          </a:p>
          <a:p>
            <a:pPr eaLnBrk="1" hangingPunct="1">
              <a:lnSpc>
                <a:spcPct val="110000"/>
              </a:lnSpc>
              <a:spcBef>
                <a:spcPct val="0"/>
              </a:spcBef>
            </a:pPr>
            <a:r>
              <a:rPr lang="en-US" dirty="0" smtClean="0">
                <a:ea typeface="ＭＳ Ｐゴシック" pitchFamily="1" charset="-128"/>
              </a:rPr>
              <a:t>This intellectual skepticism toward religion, combined with the personal crisis of his wife’s death at the age of nineteen after only two years of marriage, led Emerson to resign his position as pastor in 1832. He left for Europe on Christmas day in 1832 and returned to America in October of 1833. While in Europe, he met with a number of well-known writers who influenced his intellectual development: In Italy he met Walter Savage Landor; in England he met Samuel Coleridge and William Wordsworth; and in Scotland he met Thomas Carlyle, with whom he would remain in contact for the rest of his life.</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BF45BECF-1299-41C0-B1CE-1D0C30C83C2A}" type="slidenum">
              <a:rPr lang="en-US" sz="1200">
                <a:latin typeface="Calibri" pitchFamily="1" charset="0"/>
              </a:rPr>
              <a:pPr eaLnBrk="1" hangingPunct="1"/>
              <a:t>8</a:t>
            </a:fld>
            <a:endParaRPr lang="en-US" sz="1200">
              <a:latin typeface="Calibri"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Two factors contributed to Emerson’s career transition from Unitarian minister to lecturer and author: (a) his disillusionment with religion and his tour of Europe pointed him in a new intellectual direction; and (b) the inheritance from his first wife’s legacy assured him of an annual income of more than a thousand dollars, thus freeing him to pursue a career as an author.</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Pictured here is Emerson addressing a large audience in a Concord, Massachusetts chapel during a meeting of the Summer School of Philosophy in 1882.</a:t>
            </a:r>
          </a:p>
          <a:p>
            <a:pPr eaLnBrk="1" hangingPunct="1">
              <a:spcBef>
                <a:spcPct val="0"/>
              </a:spcBef>
            </a:pPr>
            <a:endParaRPr lang="en-US" dirty="0" smtClean="0">
              <a:ea typeface="ＭＳ Ｐゴシック" pitchFamily="1" charset="-128"/>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2F38816E-37E2-4924-8F9A-43064413247D}" type="slidenum">
              <a:rPr lang="en-US" sz="1200">
                <a:latin typeface="Calibri" pitchFamily="1" charset="0"/>
              </a:rPr>
              <a:pPr eaLnBrk="1" hangingPunct="1"/>
              <a:t>9</a:t>
            </a:fld>
            <a:endParaRPr lang="en-US" sz="1200">
              <a:latin typeface="Calibri"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lnSpc>
                <a:spcPct val="90000"/>
              </a:lnSpc>
              <a:spcBef>
                <a:spcPct val="0"/>
              </a:spcBef>
            </a:pPr>
            <a:r>
              <a:rPr lang="en-US" dirty="0" smtClean="0">
                <a:ea typeface="ＭＳ Ｐゴシック" pitchFamily="1" charset="-128"/>
              </a:rPr>
              <a:t>In the first of these statements from </a:t>
            </a:r>
            <a:r>
              <a:rPr lang="en-US" i="1" dirty="0" smtClean="0">
                <a:ea typeface="ＭＳ Ｐゴシック" pitchFamily="1" charset="-128"/>
              </a:rPr>
              <a:t>Nature</a:t>
            </a:r>
            <a:r>
              <a:rPr lang="en-US" dirty="0" smtClean="0">
                <a:ea typeface="ＭＳ Ｐゴシック" pitchFamily="1" charset="-128"/>
              </a:rPr>
              <a:t>, we see Emerson attempting to articulate the unity of all things, which is one of the primary tenets of Transcendentalism. Specifically, Emerson is saying that the world—indeed, the universe—in all its vastness is no more complete or complex than the most basic elements of nature: “a leaf, a drop, a crystal, a moment of time.” Make sure that your students understand what he means by the term “microcosm,” and ask them to discuss what it would mean to think about the world as simultaneously existing on both a grand and a microscopic scale. How does it affect human experience to situate ourselves somewhere between the vast and the miniscule? How does it affect our perception to think of the vastness of the world as something that we can apprehend and appreciate on as small a scale as a single raindrop?</a:t>
            </a:r>
          </a:p>
          <a:p>
            <a:pPr eaLnBrk="1" hangingPunct="1">
              <a:lnSpc>
                <a:spcPct val="90000"/>
              </a:lnSpc>
              <a:spcBef>
                <a:spcPct val="0"/>
              </a:spcBef>
            </a:pPr>
            <a:endParaRPr lang="en-US" dirty="0" smtClean="0">
              <a:ea typeface="ＭＳ Ｐゴシック" pitchFamily="1" charset="-128"/>
            </a:endParaRPr>
          </a:p>
          <a:p>
            <a:pPr eaLnBrk="1" hangingPunct="1">
              <a:lnSpc>
                <a:spcPct val="90000"/>
              </a:lnSpc>
              <a:spcBef>
                <a:spcPct val="0"/>
              </a:spcBef>
            </a:pPr>
            <a:r>
              <a:rPr lang="en-US" dirty="0" smtClean="0">
                <a:ea typeface="ＭＳ Ｐゴシック" pitchFamily="1" charset="-128"/>
              </a:rPr>
              <a:t>In the second of these statements, we see Emerson reaching, suddenly, for mutual common experience, for the everyday perceptions that everyone shares, in an effort to articulate a complex idea that we may fail to appreciate in the rush of our everyday lives. What are the metaphors that Emerson draws out of the river? (For example, “the flux of all things” suggests that our lives change as rapidly as the water in a stream; and the ripples in a river that reach the edge of a riverbank after tossing a stone into the center suggests the influence of forces that may lie outside our range of vision.) How is Emerson teaching us to learn from the natural world? Conversely, how is Emerson imposing human ideas on the natural world? </a:t>
            </a:r>
          </a:p>
          <a:p>
            <a:pPr eaLnBrk="1" hangingPunct="1">
              <a:lnSpc>
                <a:spcPct val="90000"/>
              </a:lnSpc>
              <a:spcBef>
                <a:spcPct val="0"/>
              </a:spcBef>
            </a:pPr>
            <a:endParaRPr lang="en-US" dirty="0" smtClean="0">
              <a:ea typeface="ＭＳ Ｐゴシック" pitchFamily="1" charset="-128"/>
            </a:endParaRPr>
          </a:p>
          <a:p>
            <a:pPr eaLnBrk="1" hangingPunct="1">
              <a:lnSpc>
                <a:spcPct val="90000"/>
              </a:lnSpc>
              <a:spcBef>
                <a:spcPct val="0"/>
              </a:spcBef>
            </a:pPr>
            <a:r>
              <a:rPr lang="en-US" dirty="0" smtClean="0">
                <a:ea typeface="ＭＳ Ｐゴシック" pitchFamily="1" charset="-128"/>
              </a:rPr>
              <a:t>From here, you can begin to speculate about propositions that seem to provide the shape and continuity of </a:t>
            </a:r>
            <a:r>
              <a:rPr lang="en-US" dirty="0" err="1" smtClean="0">
                <a:ea typeface="ＭＳ Ｐゴシック" pitchFamily="1" charset="-128"/>
              </a:rPr>
              <a:t>Emersonian</a:t>
            </a:r>
            <a:r>
              <a:rPr lang="en-US" dirty="0" smtClean="0">
                <a:ea typeface="ＭＳ Ｐゴシック" pitchFamily="1" charset="-128"/>
              </a:rPr>
              <a:t> thought: (1) that our observation of the finite ripples on the water leads us to “see” the ripples that ease out into infinity; (2) that the concentric circles made by the ripples themselves form a series of analogies; and (3) that in the act of throwing one stone we can manage to touch an infinitely enlarging sphere. These perceptions can help us sort out some related ideas that “man is an analogist, and studies relations in all objects” (</a:t>
            </a:r>
            <a:r>
              <a:rPr lang="en-US" i="1" dirty="0" smtClean="0">
                <a:ea typeface="ＭＳ Ｐゴシック" pitchFamily="1" charset="-128"/>
              </a:rPr>
              <a:t>NAAL </a:t>
            </a:r>
            <a:r>
              <a:rPr lang="en-US" dirty="0" smtClean="0">
                <a:ea typeface="ＭＳ Ｐゴシック" pitchFamily="1" charset="-128"/>
              </a:rPr>
              <a:t>223) and that “the world is emblematic. Parts of speech are metaphors because the whole of nature is a metaphor of the human mind” (</a:t>
            </a:r>
            <a:r>
              <a:rPr lang="en-US" i="1" dirty="0" smtClean="0">
                <a:ea typeface="ＭＳ Ｐゴシック" pitchFamily="1" charset="-128"/>
              </a:rPr>
              <a:t>NAAL</a:t>
            </a:r>
            <a:r>
              <a:rPr lang="en-US" dirty="0" smtClean="0">
                <a:ea typeface="ＭＳ Ｐゴシック" pitchFamily="1" charset="-128"/>
              </a:rPr>
              <a:t> 225) or that “Empirical science is apt to cloud the sight . . . a dream may let us deeper into the secret of nature than a hundred concerted experiments” (</a:t>
            </a:r>
            <a:r>
              <a:rPr lang="en-US" i="1" dirty="0" smtClean="0">
                <a:ea typeface="ＭＳ Ｐゴシック" pitchFamily="1" charset="-128"/>
              </a:rPr>
              <a:t>NAAL </a:t>
            </a:r>
            <a:r>
              <a:rPr lang="en-US" dirty="0" smtClean="0">
                <a:ea typeface="ＭＳ Ｐゴシック" pitchFamily="1" charset="-128"/>
              </a:rPr>
              <a:t>239).</a:t>
            </a: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153543F0-D8F4-4305-854D-72DD0E77AF8A}" type="slidenum">
              <a:rPr lang="en-US" sz="1200">
                <a:latin typeface="Calibri" pitchFamily="1" charset="0"/>
              </a:rPr>
              <a:pPr eaLnBrk="1" hangingPunct="1"/>
              <a:t>10</a:t>
            </a:fld>
            <a:endParaRPr lang="en-US" sz="1200">
              <a:latin typeface="Calibri"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Attentive students may note how closely the early lives of Emerson and Thoreau parallel one another: Both were born in the Boston area; both studied at Harvard; both began their lives in professions that they soon renounced due to profound ethical dilemmas (Emerson refused to serve as the minister of a religion he did not wholly support and Thoreau refused to inflict corporal punishment on his students in his brief time as a schoolmaster); and both ultimately turned to the pen and the lecture circuit to support themselves. The two men’s lives intersected when Thoreau worked as a handyman at Emerson’s house in exchange for room and board in 1842. A few years later, in 1845, Thoreau would embark on the experiment “to live deliberately” in a cabin on Walden Pond that would come to define his career as a writer and activist. After living in his cabin for two years, Thoreau wrote about the experience and published it in 1854 as </a:t>
            </a:r>
            <a:r>
              <a:rPr lang="en-US" i="1" dirty="0" smtClean="0">
                <a:ea typeface="ＭＳ Ｐゴシック" pitchFamily="1" charset="-128"/>
              </a:rPr>
              <a:t>Walden, or Life in the Woods</a:t>
            </a:r>
            <a:r>
              <a:rPr lang="en-US" dirty="0" smtClean="0">
                <a:ea typeface="ＭＳ Ｐゴシック" pitchFamily="1" charset="-128"/>
              </a:rPr>
              <a:t>.</a:t>
            </a: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4127732-DB8A-4A6A-ADEC-C40F07A6D44F}" type="slidenum">
              <a:rPr lang="en-US" sz="1200">
                <a:latin typeface="Calibri" pitchFamily="1" charset="0"/>
              </a:rPr>
              <a:pPr eaLnBrk="1" hangingPunct="1"/>
              <a:t>11</a:t>
            </a:fld>
            <a:endParaRPr lang="en-US" sz="1200">
              <a:latin typeface="Calibri"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This sketch of Thoreau’s cabin on Walden Pond was done by his sister Sophia. It graced the cover of the 1854 edition of </a:t>
            </a:r>
            <a:r>
              <a:rPr lang="en-US" i="1" dirty="0" smtClean="0">
                <a:ea typeface="ＭＳ Ｐゴシック" pitchFamily="1" charset="-128"/>
              </a:rPr>
              <a:t>Walden</a:t>
            </a:r>
            <a:r>
              <a:rPr lang="en-US" dirty="0" smtClean="0">
                <a:ea typeface="ＭＳ Ｐゴシック" pitchFamily="1" charset="-128"/>
              </a:rPr>
              <a:t>. Thoreau’s stated reason for wanting to live alone in the woods was as follows: “I went to the woods because I wished to live deliberately, to front only the essential facts of life, and see if I could not learn what it had to teach, and not, when I came to die, discover that I had not lived” (</a:t>
            </a:r>
            <a:r>
              <a:rPr lang="en-US" i="1" dirty="0" smtClean="0">
                <a:ea typeface="ＭＳ Ｐゴシック" pitchFamily="1" charset="-128"/>
              </a:rPr>
              <a:t>NAAL </a:t>
            </a:r>
            <a:r>
              <a:rPr lang="en-US" dirty="0" smtClean="0">
                <a:ea typeface="ＭＳ Ｐゴシック" pitchFamily="1" charset="-128"/>
              </a:rPr>
              <a:t>1028)</a:t>
            </a:r>
            <a:r>
              <a:rPr lang="en-US" i="1" dirty="0" smtClean="0">
                <a:ea typeface="ＭＳ Ｐゴシック" pitchFamily="1" charset="-128"/>
              </a:rPr>
              <a:t>.</a:t>
            </a:r>
            <a:r>
              <a:rPr lang="en-US" dirty="0" smtClean="0">
                <a:ea typeface="ＭＳ Ｐゴシック" pitchFamily="1" charset="-128"/>
              </a:rPr>
              <a:t> Have any of your students shared a similar sentiment? What is the romantic pull of Thoreau’s decision to “live deliberately”? Are there any manifestations in popular culture today of men and women who seek to “live deliberately” as Thoreau did?</a:t>
            </a:r>
          </a:p>
          <a:p>
            <a:pPr eaLnBrk="1" hangingPunct="1">
              <a:spcBef>
                <a:spcPct val="0"/>
              </a:spcBef>
            </a:pPr>
            <a:endParaRPr lang="en-US" dirty="0" smtClean="0">
              <a:ea typeface="ＭＳ Ｐゴシック" pitchFamily="1" charset="-128"/>
            </a:endParaRPr>
          </a:p>
          <a:p>
            <a:pPr eaLnBrk="1" hangingPunct="1">
              <a:spcBef>
                <a:spcPct val="0"/>
              </a:spcBef>
            </a:pPr>
            <a:endParaRPr lang="en-US" dirty="0" smtClean="0">
              <a:ea typeface="ＭＳ Ｐゴシック" pitchFamily="1" charset="-128"/>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1C7E2E5F-B9E5-4E3F-AAA7-1A7368969844}" type="slidenum">
              <a:rPr lang="en-US" sz="1200">
                <a:latin typeface="Calibri" pitchFamily="1" charset="0"/>
              </a:rPr>
              <a:pPr eaLnBrk="1" hangingPunct="1"/>
              <a:t>12</a:t>
            </a:fld>
            <a:endParaRPr lang="en-US" sz="1200">
              <a:latin typeface="Calibri"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This contemporary photograph shows Walden Pond as it appears today. Is it as wild and dramatic as it appears in Amy May Alcott’s nineteenth-century sketch? Did Alcott add a Romantic flourish to Walden to accentuate the profundity of Thoreau’s life of solitude? </a:t>
            </a:r>
          </a:p>
          <a:p>
            <a:pPr eaLnBrk="1" hangingPunct="1">
              <a:spcBef>
                <a:spcPct val="0"/>
              </a:spcBef>
            </a:pPr>
            <a:endParaRPr lang="en-US" dirty="0" smtClean="0">
              <a:ea typeface="ＭＳ Ｐゴシック" pitchFamily="1" charset="-128"/>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7D2E304-2362-403A-ABCC-D3D6CC1AE6E1}" type="slidenum">
              <a:rPr lang="en-US" sz="1200">
                <a:latin typeface="Calibri" pitchFamily="1" charset="0"/>
              </a:rPr>
              <a:pPr eaLnBrk="1" hangingPunct="1"/>
              <a:t>13</a:t>
            </a:fld>
            <a:endParaRPr lang="en-US" sz="1200">
              <a:latin typeface="Calibri"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Focusing on “Economy,” ask students to address Thoreau’s practical concerns. What, for Thoreau, is wrong with the daily life of his contemporaries? What were his motives for going to Walden? What led him to write the book? Are Thoreau’s criticisms of his own society applicable to ours? How seriously are we to take his suggestion that students ought, quite literally, to build their own colleges? </a:t>
            </a:r>
          </a:p>
          <a:p>
            <a:pPr eaLnBrk="1" hangingPunct="1">
              <a:spcBef>
                <a:spcPct val="0"/>
              </a:spcBef>
            </a:pPr>
            <a:endParaRPr lang="en-US" smtClean="0">
              <a:ea typeface="ＭＳ Ｐゴシック" pitchFamily="1" charset="-128"/>
            </a:endParaRP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BA47F6DE-5AAF-4E5D-A0F3-1AAF5D3F1287}" type="slidenum">
              <a:rPr lang="en-US" sz="1200">
                <a:latin typeface="Calibri" pitchFamily="1" charset="0"/>
              </a:rPr>
              <a:pPr eaLnBrk="1" hangingPunct="1"/>
              <a:t>14</a:t>
            </a:fld>
            <a:endParaRPr lang="en-US" sz="1200">
              <a:latin typeface="Calibri"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hyperlink" Target="http://wwnorton.com/studyspace"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0"/>
            <a:ext cx="9144000" cy="2082800"/>
          </a:xfrm>
        </p:spPr>
        <p:txBody>
          <a:bodyPr>
            <a:normAutofit/>
          </a:bodyPr>
          <a:lstStyle>
            <a:lvl1pPr>
              <a:defRPr sz="4800">
                <a:ln>
                  <a:noFill/>
                </a:ln>
                <a:solidFill>
                  <a:schemeClr val="bg2"/>
                </a:solidFill>
                <a:latin typeface="Arial"/>
                <a:cs typeface="Aria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1600" y="6629400"/>
            <a:ext cx="3962400" cy="228600"/>
          </a:xfrm>
          <a:prstGeom prst="rect">
            <a:avLst/>
          </a:prstGeom>
          <a:noFill/>
        </p:spPr>
        <p:txBody>
          <a:bodyPr>
            <a:prstTxWarp prst="textNoShape">
              <a:avLst/>
            </a:prstTxWarp>
            <a:normAutofit/>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3" name="Content Placeholder 2"/>
          <p:cNvSpPr>
            <a:spLocks noGrp="1"/>
          </p:cNvSpPr>
          <p:nvPr>
            <p:ph idx="1"/>
          </p:nvPr>
        </p:nvSpPr>
        <p:spPr>
          <a:xfrm>
            <a:off x="457200" y="1193800"/>
            <a:ext cx="8229600" cy="5029200"/>
          </a:xfrm>
        </p:spPr>
        <p:txBody>
          <a:bodyPr anchor="ctr" anchorCtr="0"/>
          <a:lstStyle>
            <a:lvl1pPr>
              <a:defRPr>
                <a:latin typeface="Arial"/>
                <a:cs typeface="Arial"/>
              </a:defRPr>
            </a:lvl1pPr>
            <a:lvl2pPr>
              <a:defRPr sz="2600">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71438"/>
            <a:ext cx="8229600" cy="893762"/>
          </a:xfrm>
        </p:spPr>
        <p:txBody>
          <a:bodyPr anchor="t">
            <a:normAutofit/>
          </a:bodyPr>
          <a:lstStyle>
            <a:lvl1pPr>
              <a:defRPr>
                <a:solidFill>
                  <a:schemeClr val="bg1"/>
                </a:solidFill>
                <a:latin typeface="Arial"/>
                <a:cs typeface="Aria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5181600" y="6629400"/>
            <a:ext cx="3962400" cy="228600"/>
          </a:xfrm>
          <a:prstGeom prst="rect">
            <a:avLst/>
          </a:prstGeom>
          <a:noFill/>
        </p:spPr>
        <p:txBody>
          <a:bodyPr>
            <a:prstTxWarp prst="textNoShape">
              <a:avLst/>
            </a:prstTxWarp>
            <a:normAutofit/>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2" name="Title 1"/>
          <p:cNvSpPr>
            <a:spLocks noGrp="1"/>
          </p:cNvSpPr>
          <p:nvPr>
            <p:ph type="title"/>
          </p:nvPr>
        </p:nvSpPr>
        <p:spPr>
          <a:xfrm>
            <a:off x="457200" y="71438"/>
            <a:ext cx="8229600" cy="842962"/>
          </a:xfrm>
        </p:spPr>
        <p:txBody>
          <a:bodyPr anchor="t">
            <a:normAutofit/>
          </a:bodyPr>
          <a:lstStyle>
            <a:lvl1pPr>
              <a:defRPr>
                <a:solidFill>
                  <a:schemeClr val="bg1"/>
                </a:solidFill>
                <a:latin typeface="Arial"/>
                <a:cs typeface="Arial"/>
              </a:defRPr>
            </a:lvl1pPr>
          </a:lstStyle>
          <a:p>
            <a:r>
              <a:rPr lang="en-US" smtClean="0"/>
              <a:t>Click to edit Master title style</a:t>
            </a:r>
            <a:endParaRPr lang="en-US" dirty="0"/>
          </a:p>
        </p:txBody>
      </p:sp>
      <p:sp>
        <p:nvSpPr>
          <p:cNvPr id="4" name="Content Placeholder 3"/>
          <p:cNvSpPr>
            <a:spLocks noGrp="1"/>
          </p:cNvSpPr>
          <p:nvPr>
            <p:ph sz="half" idx="2"/>
          </p:nvPr>
        </p:nvSpPr>
        <p:spPr>
          <a:xfrm>
            <a:off x="254000" y="1358900"/>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0"/>
          </p:nvPr>
        </p:nvSpPr>
        <p:spPr>
          <a:xfrm>
            <a:off x="4648200" y="1358901"/>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3327400"/>
            <a:ext cx="4775200" cy="1588"/>
          </a:xfrm>
          <a:prstGeom prst="line">
            <a:avLst/>
          </a:prstGeom>
          <a:ln>
            <a:solidFill>
              <a:srgbClr val="9F4D56"/>
            </a:solidFill>
          </a:ln>
        </p:spPr>
        <p:style>
          <a:lnRef idx="2">
            <a:schemeClr val="accent2"/>
          </a:lnRef>
          <a:fillRef idx="0">
            <a:schemeClr val="accent2"/>
          </a:fillRef>
          <a:effectRef idx="1">
            <a:schemeClr val="accent2"/>
          </a:effectRef>
          <a:fontRef idx="minor">
            <a:schemeClr val="tx1"/>
          </a:fontRef>
        </p:style>
      </p:cxnSp>
      <p:sp>
        <p:nvSpPr>
          <p:cNvPr id="4" name="TextBox 3"/>
          <p:cNvSpPr txBox="1"/>
          <p:nvPr userDrawn="1"/>
        </p:nvSpPr>
        <p:spPr bwMode="auto">
          <a:xfrm>
            <a:off x="0" y="3657600"/>
            <a:ext cx="4800600" cy="2819400"/>
          </a:xfrm>
          <a:prstGeom prst="rect">
            <a:avLst/>
          </a:prstGeom>
          <a:noFill/>
          <a:ln w="9525">
            <a:noFill/>
            <a:miter lim="800000"/>
            <a:headEnd/>
            <a:tailEnd/>
          </a:ln>
        </p:spPr>
        <p:txBody>
          <a:bodyPr anchor="ctr">
            <a:prstTxWarp prst="textNoShape">
              <a:avLst/>
            </a:prstTxWarp>
            <a:normAutofit/>
          </a:bodyPr>
          <a:lstStyle/>
          <a:p>
            <a:pPr algn="ctr">
              <a:defRPr/>
            </a:pPr>
            <a:r>
              <a:rPr lang="en-US" sz="2000" dirty="0">
                <a:solidFill>
                  <a:srgbClr val="9F4D56"/>
                </a:solidFill>
              </a:rPr>
              <a:t>Visit the </a:t>
            </a:r>
            <a:r>
              <a:rPr lang="en-US" sz="2000" dirty="0" err="1">
                <a:solidFill>
                  <a:srgbClr val="9F4D56"/>
                </a:solidFill>
              </a:rPr>
              <a:t>StudySpace</a:t>
            </a:r>
            <a:r>
              <a:rPr lang="en-US" sz="2000" dirty="0">
                <a:solidFill>
                  <a:srgbClr val="9F4D56"/>
                </a:solidFill>
              </a:rPr>
              <a:t> at:</a:t>
            </a:r>
          </a:p>
          <a:p>
            <a:pPr algn="ctr">
              <a:defRPr/>
            </a:pPr>
            <a:r>
              <a:rPr lang="en-US" sz="2000" dirty="0">
                <a:solidFill>
                  <a:srgbClr val="9F4D56"/>
                </a:solidFill>
                <a:hlinkClick r:id="rId3"/>
              </a:rPr>
              <a:t>http://wwnorton.com/studyspace</a:t>
            </a:r>
            <a:endParaRPr lang="en-US" sz="2000" dirty="0">
              <a:solidFill>
                <a:srgbClr val="9F4D56"/>
              </a:solidFill>
            </a:endParaRPr>
          </a:p>
          <a:p>
            <a:pPr algn="ctr">
              <a:defRPr/>
            </a:pPr>
            <a:endParaRPr lang="en-US" sz="2000" dirty="0">
              <a:solidFill>
                <a:srgbClr val="9F4D56"/>
              </a:solidFill>
            </a:endParaRPr>
          </a:p>
          <a:p>
            <a:pPr algn="ctr">
              <a:defRPr/>
            </a:pPr>
            <a:r>
              <a:rPr lang="en-US" sz="2000" dirty="0">
                <a:solidFill>
                  <a:srgbClr val="9F4D56"/>
                </a:solidFill>
              </a:rPr>
              <a:t>For more learning resources, </a:t>
            </a:r>
          </a:p>
          <a:p>
            <a:pPr algn="ctr">
              <a:defRPr/>
            </a:pPr>
            <a:r>
              <a:rPr lang="en-US" sz="2000" dirty="0">
                <a:solidFill>
                  <a:srgbClr val="9F4D56"/>
                </a:solidFill>
              </a:rPr>
              <a:t>please visit the </a:t>
            </a:r>
            <a:r>
              <a:rPr lang="en-US" sz="2000" dirty="0" err="1">
                <a:solidFill>
                  <a:srgbClr val="9F4D56"/>
                </a:solidFill>
              </a:rPr>
              <a:t>StudySpace</a:t>
            </a:r>
            <a:r>
              <a:rPr lang="en-US" sz="2000" dirty="0">
                <a:solidFill>
                  <a:srgbClr val="9F4D56"/>
                </a:solidFill>
              </a:rPr>
              <a:t> site for </a:t>
            </a:r>
            <a:br>
              <a:rPr lang="en-US" sz="2000" dirty="0">
                <a:solidFill>
                  <a:srgbClr val="9F4D56"/>
                </a:solidFill>
              </a:rPr>
            </a:br>
            <a:r>
              <a:rPr lang="en-US" sz="2000" i="1" dirty="0">
                <a:solidFill>
                  <a:srgbClr val="9F4D56"/>
                </a:solidFill>
              </a:rPr>
              <a:t>The Norton Anthology </a:t>
            </a:r>
          </a:p>
          <a:p>
            <a:pPr algn="ctr">
              <a:defRPr/>
            </a:pPr>
            <a:r>
              <a:rPr lang="en-US" sz="2000" i="1" dirty="0">
                <a:solidFill>
                  <a:srgbClr val="9F4D56"/>
                </a:solidFill>
              </a:rPr>
              <a:t>of American Literature.</a:t>
            </a:r>
          </a:p>
        </p:txBody>
      </p:sp>
      <p:sp>
        <p:nvSpPr>
          <p:cNvPr id="24" name="Title 23"/>
          <p:cNvSpPr>
            <a:spLocks noGrp="1"/>
          </p:cNvSpPr>
          <p:nvPr>
            <p:ph type="title"/>
          </p:nvPr>
        </p:nvSpPr>
        <p:spPr>
          <a:xfrm>
            <a:off x="0" y="428774"/>
            <a:ext cx="4800600" cy="2771626"/>
          </a:xfrm>
        </p:spPr>
        <p:txBody>
          <a:bodyPr>
            <a:normAutofit/>
          </a:bodyPr>
          <a:lstStyle>
            <a:lvl1pPr>
              <a:defRPr sz="2400">
                <a:solidFill>
                  <a:srgbClr val="89223C"/>
                </a:solidFill>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5181600" y="6629400"/>
            <a:ext cx="3962400" cy="228600"/>
          </a:xfrm>
          <a:prstGeom prst="rect">
            <a:avLst/>
          </a:prstGeom>
          <a:noFill/>
        </p:spPr>
        <p:txBody>
          <a:bodyPr>
            <a:prstTxWarp prst="textNoShape">
              <a:avLst/>
            </a:prstTxWarp>
            <a:normAutofit/>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3" name="Picture Placeholder 2"/>
          <p:cNvSpPr>
            <a:spLocks noGrp="1"/>
          </p:cNvSpPr>
          <p:nvPr>
            <p:ph type="pic" idx="1"/>
          </p:nvPr>
        </p:nvSpPr>
        <p:spPr>
          <a:xfrm>
            <a:off x="819150" y="165100"/>
            <a:ext cx="7505700" cy="54990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0" y="5875338"/>
            <a:ext cx="9144000" cy="601662"/>
          </a:xfrm>
          <a:solidFill>
            <a:schemeClr val="bg2"/>
          </a:solidFill>
          <a:ln w="0" cap="flat" cmpd="sng" algn="ctr">
            <a:noFill/>
            <a:prstDash val="solid"/>
            <a:miter lim="800000"/>
            <a:headEnd type="none" w="med" len="med"/>
            <a:tailEnd type="none" w="med" len="med"/>
          </a:ln>
        </p:spPr>
        <p:txBody>
          <a:bodyPr anchor="ctr">
            <a:normAutofit/>
          </a:bodyPr>
          <a:lstStyle>
            <a:lvl1pPr marL="0" indent="0" algn="ctr">
              <a:buNone/>
              <a:defRPr sz="2000">
                <a:solidFill>
                  <a:srgbClr val="953735"/>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74F5A7-028A-4546-85FE-25358F5A622F}" type="datetime1">
              <a:rPr lang="en-US"/>
              <a:pPr>
                <a:defRPr/>
              </a:pPr>
              <a:t>2/15/17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1A57C4-EA57-3D42-A8AC-5EE53EED54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69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5C97A3B-EF43-DD45-A1D0-1298B1BF4FE1}" type="datetime1">
              <a:rPr lang="en-US"/>
              <a:pPr>
                <a:defRPr/>
              </a:pPr>
              <a:t>2/15/17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2674133-2DC2-0D41-9C02-3F32BE7745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0" r:id="rId7"/>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5280" y="1119104"/>
            <a:ext cx="8229600" cy="5029200"/>
          </a:xfrm>
        </p:spPr>
        <p:txBody>
          <a:bodyPr/>
          <a:lstStyle/>
          <a:p>
            <a:pPr lvl="0"/>
            <a:r>
              <a:rPr lang="en-US" sz="2400" dirty="0" smtClean="0"/>
              <a:t>Transcendentalism:1830s</a:t>
            </a:r>
            <a:r>
              <a:rPr lang="en-US" sz="2400" dirty="0"/>
              <a:t>-</a:t>
            </a:r>
            <a:r>
              <a:rPr lang="en-US" sz="2400" dirty="0" smtClean="0"/>
              <a:t>1840s</a:t>
            </a:r>
          </a:p>
          <a:p>
            <a:pPr lvl="1"/>
            <a:r>
              <a:rPr lang="en-US" sz="2000" dirty="0" smtClean="0"/>
              <a:t>Nonetheless </a:t>
            </a:r>
            <a:r>
              <a:rPr lang="en-US" sz="2000" dirty="0"/>
              <a:t>had huge influence in lit, philosophy &amp; social </a:t>
            </a:r>
            <a:r>
              <a:rPr lang="en-US" sz="2000" dirty="0" smtClean="0"/>
              <a:t>reform</a:t>
            </a:r>
          </a:p>
          <a:p>
            <a:r>
              <a:rPr lang="en-US" sz="2400" dirty="0" smtClean="0"/>
              <a:t>Reaction </a:t>
            </a:r>
            <a:r>
              <a:rPr lang="en-US" sz="2400" dirty="0"/>
              <a:t>against John Locke’s empiricist, materialist view of life</a:t>
            </a:r>
          </a:p>
          <a:p>
            <a:pPr lvl="1"/>
            <a:r>
              <a:rPr lang="en-US" sz="2000" dirty="0"/>
              <a:t>Locke thought there was nothing in the mind/intellect which was not put there by the senses.</a:t>
            </a:r>
          </a:p>
          <a:p>
            <a:pPr lvl="1"/>
            <a:r>
              <a:rPr lang="en-US" sz="2000" dirty="0" smtClean="0"/>
              <a:t>Transcendentalism </a:t>
            </a:r>
            <a:r>
              <a:rPr lang="en-US" sz="2000" dirty="0"/>
              <a:t>sees the mind differently</a:t>
            </a:r>
          </a:p>
          <a:p>
            <a:pPr lvl="2"/>
            <a:r>
              <a:rPr lang="en-US" sz="2000" dirty="0" smtClean="0"/>
              <a:t>Mind actively </a:t>
            </a:r>
            <a:r>
              <a:rPr lang="en-US" sz="2000" dirty="0"/>
              <a:t>shapes experience</a:t>
            </a:r>
          </a:p>
          <a:p>
            <a:pPr lvl="2"/>
            <a:r>
              <a:rPr lang="en-US" sz="2000" dirty="0"/>
              <a:t>Mind can understand spiritual truths without the “detour” of the senses </a:t>
            </a:r>
          </a:p>
          <a:p>
            <a:pPr lvl="1"/>
            <a:r>
              <a:rPr lang="en-US" sz="2000" dirty="0" smtClean="0"/>
              <a:t>Related </a:t>
            </a:r>
            <a:r>
              <a:rPr lang="en-US" sz="2000" dirty="0"/>
              <a:t>to both Protestant reformation and </a:t>
            </a:r>
            <a:r>
              <a:rPr lang="en-US" sz="2000" dirty="0" smtClean="0"/>
              <a:t>American democratic individualism.</a:t>
            </a:r>
            <a:endParaRPr lang="en-US" sz="2000" dirty="0"/>
          </a:p>
          <a:p>
            <a:endParaRPr lang="en-US" sz="2000" dirty="0"/>
          </a:p>
        </p:txBody>
      </p:sp>
      <p:sp>
        <p:nvSpPr>
          <p:cNvPr id="3" name="Title 2"/>
          <p:cNvSpPr>
            <a:spLocks noGrp="1"/>
          </p:cNvSpPr>
          <p:nvPr>
            <p:ph type="title"/>
          </p:nvPr>
        </p:nvSpPr>
        <p:spPr>
          <a:xfrm>
            <a:off x="0" y="71438"/>
            <a:ext cx="9144000" cy="893762"/>
          </a:xfrm>
        </p:spPr>
        <p:txBody>
          <a:bodyPr>
            <a:noAutofit/>
          </a:bodyPr>
          <a:lstStyle/>
          <a:p>
            <a:r>
              <a:rPr lang="en-US" sz="3600" dirty="0" smtClean="0"/>
              <a:t>Transcendentalism, Emerson &amp; Thoreau</a:t>
            </a:r>
            <a:br>
              <a:rPr lang="en-US" sz="3600" dirty="0" smtClean="0"/>
            </a:br>
            <a:endParaRPr lang="en-US" sz="3600" dirty="0"/>
          </a:p>
        </p:txBody>
      </p:sp>
      <p:pic>
        <p:nvPicPr>
          <p:cNvPr id="5" name="Picture 4" descr="images.jp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100488"/>
            <a:ext cx="9250739" cy="6143069"/>
          </a:xfrm>
          <a:prstGeom prst="rect">
            <a:avLst/>
          </a:prstGeom>
        </p:spPr>
      </p:pic>
    </p:spTree>
    <p:extLst>
      <p:ext uri="{BB962C8B-B14F-4D97-AF65-F5344CB8AC3E}">
        <p14:creationId xmlns:p14="http://schemas.microsoft.com/office/powerpoint/2010/main" val="173648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730"/>
            <a:ext cx="8229600" cy="5029200"/>
          </a:xfrm>
        </p:spPr>
        <p:txBody>
          <a:bodyPr/>
          <a:lstStyle/>
          <a:p>
            <a:r>
              <a:rPr lang="en-US" dirty="0" smtClean="0"/>
              <a:t>“Every particular in nature, a leaf, a drop, a crystal, a moment of time is related to the whole, and partakes of the perfection of the whole. Each particle is a microcosm, and faithfully renders the likeness of the world” (</a:t>
            </a:r>
            <a:r>
              <a:rPr lang="en-US" i="1" dirty="0" smtClean="0"/>
              <a:t>NAAL</a:t>
            </a:r>
            <a:r>
              <a:rPr lang="en-US" dirty="0" smtClean="0"/>
              <a:t> 230).</a:t>
            </a:r>
          </a:p>
          <a:p>
            <a:r>
              <a:rPr lang="en-US" dirty="0" smtClean="0"/>
              <a:t>“Who looks upon a river in a meditative hour, and is not reminded of the flux of all things? Throw a stone into the stream, and the circles that propagate themselves are the beautiful type of all influence” (</a:t>
            </a:r>
            <a:r>
              <a:rPr lang="en-US" i="1" dirty="0" smtClean="0"/>
              <a:t>NAAL</a:t>
            </a:r>
            <a:r>
              <a:rPr lang="en-US" dirty="0" smtClean="0"/>
              <a:t> 223).</a:t>
            </a:r>
          </a:p>
        </p:txBody>
      </p:sp>
      <p:sp>
        <p:nvSpPr>
          <p:cNvPr id="25602" name="Title 1"/>
          <p:cNvSpPr>
            <a:spLocks noGrp="1"/>
          </p:cNvSpPr>
          <p:nvPr>
            <p:ph type="title"/>
          </p:nvPr>
        </p:nvSpPr>
        <p:spPr/>
        <p:txBody>
          <a:bodyPr/>
          <a:lstStyle/>
          <a:p>
            <a:r>
              <a:rPr lang="en-US" dirty="0" smtClean="0"/>
              <a:t>Emerson’s </a:t>
            </a:r>
            <a:r>
              <a:rPr lang="en-US" i="1" dirty="0" smtClean="0"/>
              <a:t>Nature</a:t>
            </a:r>
          </a:p>
        </p:txBody>
      </p:sp>
    </p:spTree>
    <p:extLst>
      <p:ext uri="{BB962C8B-B14F-4D97-AF65-F5344CB8AC3E}">
        <p14:creationId xmlns:p14="http://schemas.microsoft.com/office/powerpoint/2010/main" val="207572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283740"/>
            <a:ext cx="8229600" cy="5029200"/>
          </a:xfrm>
        </p:spPr>
        <p:txBody>
          <a:bodyPr/>
          <a:lstStyle/>
          <a:p>
            <a:pPr>
              <a:spcAft>
                <a:spcPts val="1200"/>
              </a:spcAft>
            </a:pPr>
            <a:r>
              <a:rPr lang="en-US" dirty="0" smtClean="0"/>
              <a:t>Born in Concord in 1817</a:t>
            </a:r>
          </a:p>
          <a:p>
            <a:pPr>
              <a:spcAft>
                <a:spcPts val="1200"/>
              </a:spcAft>
            </a:pPr>
            <a:r>
              <a:rPr lang="en-US" dirty="0" smtClean="0"/>
              <a:t>Studied at Harvard</a:t>
            </a:r>
          </a:p>
          <a:p>
            <a:pPr>
              <a:spcAft>
                <a:spcPts val="1200"/>
              </a:spcAft>
            </a:pPr>
            <a:r>
              <a:rPr lang="en-US" dirty="0" smtClean="0"/>
              <a:t>Worked as a schoolmaster, but quit when he was forced to inflict corporal punishment on his students</a:t>
            </a:r>
          </a:p>
          <a:p>
            <a:pPr>
              <a:spcAft>
                <a:spcPts val="1200"/>
              </a:spcAft>
            </a:pPr>
            <a:r>
              <a:rPr lang="en-US" dirty="0" smtClean="0"/>
              <a:t>Worked as a handyman in Emerson’s home</a:t>
            </a:r>
          </a:p>
          <a:p>
            <a:pPr>
              <a:spcAft>
                <a:spcPts val="1200"/>
              </a:spcAft>
            </a:pPr>
            <a:r>
              <a:rPr lang="en-US" dirty="0" smtClean="0"/>
              <a:t>Spent two years alone on Emerson’s property at Walden Pond in a cabin he built himself</a:t>
            </a:r>
          </a:p>
        </p:txBody>
      </p:sp>
      <p:sp>
        <p:nvSpPr>
          <p:cNvPr id="33794" name="Title 1"/>
          <p:cNvSpPr>
            <a:spLocks noGrp="1"/>
          </p:cNvSpPr>
          <p:nvPr>
            <p:ph type="title"/>
          </p:nvPr>
        </p:nvSpPr>
        <p:spPr/>
        <p:txBody>
          <a:bodyPr/>
          <a:lstStyle/>
          <a:p>
            <a:r>
              <a:rPr lang="en-US" smtClean="0"/>
              <a:t>Thoreau’s Early Life</a:t>
            </a:r>
          </a:p>
        </p:txBody>
      </p:sp>
    </p:spTree>
    <p:extLst>
      <p:ext uri="{BB962C8B-B14F-4D97-AF65-F5344CB8AC3E}">
        <p14:creationId xmlns:p14="http://schemas.microsoft.com/office/powerpoint/2010/main" val="372134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E:\Images\14 Henry David Thoreau uploaded\45_TIWWRC_Walden title-pa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6602" b="16602"/>
          <a:stretch>
            <a:fillRect/>
          </a:stretch>
        </p:blipFill>
        <p:spPr/>
      </p:pic>
      <p:sp>
        <p:nvSpPr>
          <p:cNvPr id="35842" name="Title 1"/>
          <p:cNvSpPr>
            <a:spLocks noGrp="1"/>
          </p:cNvSpPr>
          <p:nvPr>
            <p:ph type="title"/>
          </p:nvPr>
        </p:nvSpPr>
        <p:spPr/>
        <p:txBody>
          <a:bodyPr/>
          <a:lstStyle/>
          <a:p>
            <a:r>
              <a:rPr lang="en-US" dirty="0" smtClean="0"/>
              <a:t>Thoreau’s </a:t>
            </a:r>
            <a:r>
              <a:rPr lang="en-US" i="1" dirty="0" smtClean="0"/>
              <a:t>Walden</a:t>
            </a:r>
          </a:p>
        </p:txBody>
      </p:sp>
    </p:spTree>
    <p:extLst>
      <p:ext uri="{BB962C8B-B14F-4D97-AF65-F5344CB8AC3E}">
        <p14:creationId xmlns:p14="http://schemas.microsoft.com/office/powerpoint/2010/main" val="154597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Walden Today</a:t>
            </a:r>
            <a:endParaRPr lang="en-US" i="1" dirty="0" smtClean="0"/>
          </a:p>
        </p:txBody>
      </p:sp>
      <p:pic>
        <p:nvPicPr>
          <p:cNvPr id="7" name="Picture 6" descr="DSC02060.JPG"/>
          <p:cNvPicPr>
            <a:picLocks noChangeAspect="1"/>
          </p:cNvPicPr>
          <p:nvPr/>
        </p:nvPicPr>
        <p:blipFill rotWithShape="1">
          <a:blip r:embed="rId3" cstate="print">
            <a:extLst>
              <a:ext uri="{28A0092B-C50C-407E-A947-70E740481C1C}">
                <a14:useLocalDpi xmlns:a14="http://schemas.microsoft.com/office/drawing/2010/main" val="0"/>
              </a:ext>
            </a:extLst>
          </a:blip>
          <a:srcRect l="19316"/>
          <a:stretch/>
        </p:blipFill>
        <p:spPr>
          <a:xfrm>
            <a:off x="4139186" y="1709668"/>
            <a:ext cx="5004814" cy="4362082"/>
          </a:xfrm>
          <a:prstGeom prst="rect">
            <a:avLst/>
          </a:prstGeom>
        </p:spPr>
      </p:pic>
      <p:sp>
        <p:nvSpPr>
          <p:cNvPr id="8" name="Content Placeholder 7"/>
          <p:cNvSpPr>
            <a:spLocks noGrp="1"/>
          </p:cNvSpPr>
          <p:nvPr>
            <p:ph sz="half" idx="10"/>
          </p:nvPr>
        </p:nvSpPr>
        <p:spPr>
          <a:xfrm>
            <a:off x="5097641" y="995343"/>
            <a:ext cx="3717747" cy="5253058"/>
          </a:xfrm>
        </p:spPr>
        <p:txBody>
          <a:bodyPr/>
          <a:lstStyle/>
          <a:p>
            <a:r>
              <a:rPr lang="en-US" dirty="0" smtClean="0">
                <a:solidFill>
                  <a:schemeClr val="bg1"/>
                </a:solidFill>
              </a:rPr>
              <a:t> </a:t>
            </a:r>
            <a:endParaRPr lang="en-US" dirty="0">
              <a:solidFill>
                <a:schemeClr val="bg1"/>
              </a:solidFill>
            </a:endParaRPr>
          </a:p>
        </p:txBody>
      </p:sp>
      <p:pic>
        <p:nvPicPr>
          <p:cNvPr id="14" name="Content Placeholder 13" descr="DSC02057.jpg"/>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6000" b="15608"/>
          <a:stretch/>
        </p:blipFill>
        <p:spPr>
          <a:xfrm>
            <a:off x="0" y="1708620"/>
            <a:ext cx="4167188" cy="4355687"/>
          </a:xfrm>
        </p:spPr>
      </p:pic>
    </p:spTree>
    <p:extLst>
      <p:ext uri="{BB962C8B-B14F-4D97-AF65-F5344CB8AC3E}">
        <p14:creationId xmlns:p14="http://schemas.microsoft.com/office/powerpoint/2010/main" val="347101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800"/>
              </a:spcAft>
            </a:pPr>
            <a:r>
              <a:rPr lang="en-US" dirty="0" smtClean="0"/>
              <a:t>“I see young men, my townsmen, whose misfortune it is to have inherited farms, houses, barns, cattle, and farming tools . . . Better if they had been born in the open pasture and suckled by a wolf” (</a:t>
            </a:r>
            <a:r>
              <a:rPr lang="en-US" i="1" dirty="0" smtClean="0"/>
              <a:t>NAAL</a:t>
            </a:r>
            <a:r>
              <a:rPr lang="en-US" dirty="0" smtClean="0"/>
              <a:t> 982). </a:t>
            </a:r>
          </a:p>
          <a:p>
            <a:pPr>
              <a:spcAft>
                <a:spcPts val="1800"/>
              </a:spcAft>
            </a:pPr>
            <a:r>
              <a:rPr lang="en-US" dirty="0" smtClean="0"/>
              <a:t>“Most men . . . are so occupied with the factitious cares and superfluously coarse labors of life that its finer fruits cannot be plucked by them” (</a:t>
            </a:r>
            <a:r>
              <a:rPr lang="en-US" i="1" dirty="0" smtClean="0"/>
              <a:t>NAAL</a:t>
            </a:r>
            <a:r>
              <a:rPr lang="en-US" dirty="0" smtClean="0"/>
              <a:t> 983).</a:t>
            </a:r>
          </a:p>
        </p:txBody>
      </p:sp>
      <p:sp>
        <p:nvSpPr>
          <p:cNvPr id="41986" name="Title 1"/>
          <p:cNvSpPr>
            <a:spLocks noGrp="1"/>
          </p:cNvSpPr>
          <p:nvPr>
            <p:ph type="title"/>
          </p:nvPr>
        </p:nvSpPr>
        <p:spPr/>
        <p:txBody>
          <a:bodyPr/>
          <a:lstStyle/>
          <a:p>
            <a:r>
              <a:rPr lang="en-US" dirty="0" smtClean="0"/>
              <a:t>Thoreau’s </a:t>
            </a:r>
            <a:r>
              <a:rPr lang="en-US" i="1" dirty="0" smtClean="0"/>
              <a:t>Walden</a:t>
            </a:r>
          </a:p>
        </p:txBody>
      </p:sp>
    </p:spTree>
    <p:extLst>
      <p:ext uri="{BB962C8B-B14F-4D97-AF65-F5344CB8AC3E}">
        <p14:creationId xmlns:p14="http://schemas.microsoft.com/office/powerpoint/2010/main" val="341278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4414"/>
            <a:ext cx="9144000" cy="5793586"/>
          </a:xfrm>
        </p:spPr>
        <p:style>
          <a:lnRef idx="1">
            <a:schemeClr val="dk1"/>
          </a:lnRef>
          <a:fillRef idx="2">
            <a:schemeClr val="dk1"/>
          </a:fillRef>
          <a:effectRef idx="1">
            <a:schemeClr val="dk1"/>
          </a:effectRef>
          <a:fontRef idx="minor">
            <a:schemeClr val="dk1"/>
          </a:fontRef>
        </p:style>
        <p:txBody>
          <a:bodyPr/>
          <a:lstStyle/>
          <a:p>
            <a:pPr marL="0" indent="0">
              <a:buNone/>
            </a:pPr>
            <a:endParaRPr lang="en-US" sz="2800" dirty="0" smtClean="0"/>
          </a:p>
          <a:p>
            <a:endParaRPr lang="en-US" sz="2800" dirty="0" smtClean="0"/>
          </a:p>
          <a:p>
            <a:r>
              <a:rPr lang="en-US" sz="2800" dirty="0" smtClean="0"/>
              <a:t>Most </a:t>
            </a:r>
            <a:r>
              <a:rPr lang="en-US" sz="2800" dirty="0"/>
              <a:t>writers in the mid-nineteenth century were influenced by them, even if they weren’t part of the group who promoted these ideas. So . . </a:t>
            </a:r>
            <a:r>
              <a:rPr lang="en-US" sz="2800" dirty="0" smtClean="0"/>
              <a:t>.</a:t>
            </a:r>
          </a:p>
          <a:p>
            <a:pPr marL="0" indent="0">
              <a:buNone/>
            </a:pPr>
            <a:endParaRPr lang="en-US" sz="2800" dirty="0" smtClean="0"/>
          </a:p>
          <a:p>
            <a:r>
              <a:rPr lang="en-US" sz="2800" dirty="0" smtClean="0"/>
              <a:t>What </a:t>
            </a:r>
            <a:r>
              <a:rPr lang="en-US" sz="2800" dirty="0"/>
              <a:t>would be the writer’s attitude toward </a:t>
            </a:r>
            <a:r>
              <a:rPr lang="en-US" sz="2800" dirty="0" smtClean="0"/>
              <a:t>religious or political tradition and loyalty to </a:t>
            </a:r>
            <a:r>
              <a:rPr lang="en-US" sz="2800" dirty="0" err="1" smtClean="0"/>
              <a:t>authorit</a:t>
            </a:r>
            <a:r>
              <a:rPr lang="en-US" sz="2800" dirty="0" smtClean="0"/>
              <a:t>?</a:t>
            </a:r>
          </a:p>
          <a:p>
            <a:pPr marL="0" indent="0">
              <a:buNone/>
            </a:pPr>
            <a:endParaRPr lang="en-US" sz="2800" dirty="0" smtClean="0"/>
          </a:p>
          <a:p>
            <a:r>
              <a:rPr lang="en-US" sz="2800" dirty="0" smtClean="0"/>
              <a:t>What </a:t>
            </a:r>
            <a:r>
              <a:rPr lang="en-US" sz="2800" dirty="0"/>
              <a:t>kinds of literary characters would grow out of </a:t>
            </a:r>
            <a:r>
              <a:rPr lang="en-US" sz="2800" dirty="0" smtClean="0"/>
              <a:t>transcendentalist beliefs</a:t>
            </a:r>
            <a:r>
              <a:rPr lang="en-US" sz="2800" dirty="0" smtClean="0"/>
              <a:t>?</a:t>
            </a:r>
          </a:p>
          <a:p>
            <a:pPr marL="0" indent="0">
              <a:buNone/>
            </a:pPr>
            <a:endParaRPr lang="en-US" sz="2800" dirty="0" smtClean="0"/>
          </a:p>
          <a:p>
            <a:r>
              <a:rPr lang="en-US" sz="2800" dirty="0" smtClean="0"/>
              <a:t>What </a:t>
            </a:r>
            <a:r>
              <a:rPr lang="en-US" sz="2800" dirty="0" smtClean="0"/>
              <a:t>kind of situations and settings will the transcendentalist-influenced writer be drawn to?</a:t>
            </a:r>
          </a:p>
          <a:p>
            <a:pPr marL="457200" lvl="1" indent="0">
              <a:buNone/>
            </a:pPr>
            <a:endParaRPr lang="en-US" sz="2400" dirty="0" smtClean="0"/>
          </a:p>
          <a:p>
            <a:endParaRPr lang="en-US" sz="2800" dirty="0"/>
          </a:p>
        </p:txBody>
      </p:sp>
      <p:sp>
        <p:nvSpPr>
          <p:cNvPr id="3" name="Title 2"/>
          <p:cNvSpPr>
            <a:spLocks noGrp="1"/>
          </p:cNvSpPr>
          <p:nvPr>
            <p:ph type="title"/>
          </p:nvPr>
        </p:nvSpPr>
        <p:spPr>
          <a:xfrm>
            <a:off x="0" y="71438"/>
            <a:ext cx="9144000" cy="893762"/>
          </a:xfrm>
        </p:spPr>
        <p:txBody>
          <a:bodyPr>
            <a:noAutofit/>
          </a:bodyPr>
          <a:lstStyle/>
          <a:p>
            <a:pPr lvl="1"/>
            <a:r>
              <a:rPr lang="en-US" sz="5400" dirty="0" smtClean="0">
                <a:solidFill>
                  <a:schemeClr val="bg1"/>
                </a:solidFill>
              </a:rPr>
              <a:t>Literary Application </a:t>
            </a:r>
            <a:r>
              <a:rPr lang="en-US" sz="4800" i="1" dirty="0">
                <a:solidFill>
                  <a:schemeClr val="bg1"/>
                </a:solidFill>
              </a:rPr>
              <a:t/>
            </a:r>
            <a:br>
              <a:rPr lang="en-US" sz="4800" i="1" dirty="0">
                <a:solidFill>
                  <a:schemeClr val="bg1"/>
                </a:solidFill>
              </a:rPr>
            </a:br>
            <a:endParaRPr lang="en-US" sz="5400" i="1" dirty="0">
              <a:solidFill>
                <a:schemeClr val="bg1"/>
              </a:solidFill>
            </a:endParaRPr>
          </a:p>
        </p:txBody>
      </p:sp>
    </p:spTree>
    <p:extLst>
      <p:ext uri="{BB962C8B-B14F-4D97-AF65-F5344CB8AC3E}">
        <p14:creationId xmlns:p14="http://schemas.microsoft.com/office/powerpoint/2010/main" val="294195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45740"/>
            <a:ext cx="9144000" cy="5812260"/>
          </a:xfrm>
        </p:spPr>
        <p:style>
          <a:lnRef idx="2">
            <a:schemeClr val="accent2"/>
          </a:lnRef>
          <a:fillRef idx="1">
            <a:schemeClr val="lt1"/>
          </a:fillRef>
          <a:effectRef idx="0">
            <a:schemeClr val="accent2"/>
          </a:effectRef>
          <a:fontRef idx="minor">
            <a:schemeClr val="dk1"/>
          </a:fontRef>
        </p:style>
        <p:txBody>
          <a:bodyPr/>
          <a:lstStyle/>
          <a:p>
            <a:r>
              <a:rPr lang="en-US" sz="2800" dirty="0" smtClean="0"/>
              <a:t>There’s </a:t>
            </a:r>
            <a:r>
              <a:rPr lang="en-US" sz="2800" dirty="0"/>
              <a:t>a direct connection </a:t>
            </a:r>
            <a:r>
              <a:rPr lang="en-US" sz="2800" dirty="0" smtClean="0"/>
              <a:t>or “correspondence” between </a:t>
            </a:r>
            <a:r>
              <a:rPr lang="en-US" sz="2800" dirty="0"/>
              <a:t>the universe and the individual soul. As a result, </a:t>
            </a:r>
            <a:r>
              <a:rPr lang="en-US" sz="2800" b="1" u="sng" dirty="0" smtClean="0"/>
              <a:t>Nature</a:t>
            </a:r>
            <a:r>
              <a:rPr lang="en-US" sz="2800" dirty="0" smtClean="0"/>
              <a:t> </a:t>
            </a:r>
            <a:r>
              <a:rPr lang="en-US" sz="2800" dirty="0"/>
              <a:t>is the gospel of the new faith. </a:t>
            </a:r>
          </a:p>
          <a:p>
            <a:r>
              <a:rPr lang="en-US" sz="2800" dirty="0" smtClean="0"/>
              <a:t>By </a:t>
            </a:r>
            <a:r>
              <a:rPr lang="en-US" sz="2800" dirty="0"/>
              <a:t>contemplating </a:t>
            </a:r>
            <a:r>
              <a:rPr lang="en-US" sz="2800" dirty="0" smtClean="0"/>
              <a:t>nature</a:t>
            </a:r>
            <a:r>
              <a:rPr lang="en-US" sz="2800" dirty="0"/>
              <a:t>, people can </a:t>
            </a:r>
            <a:r>
              <a:rPr lang="en-US" sz="2800" b="1" u="sng" dirty="0"/>
              <a:t>transcend</a:t>
            </a:r>
            <a:r>
              <a:rPr lang="en-US" sz="2800" dirty="0"/>
              <a:t> the world and discover union with the Over-Soul (also known as the </a:t>
            </a:r>
            <a:r>
              <a:rPr lang="en-US" sz="2800" dirty="0" smtClean="0"/>
              <a:t>Supreme </a:t>
            </a:r>
            <a:r>
              <a:rPr lang="en-US" sz="2800" dirty="0"/>
              <a:t>Mind) that unites us all</a:t>
            </a:r>
            <a:r>
              <a:rPr lang="en-US" sz="2800" dirty="0" smtClean="0"/>
              <a:t>. This idea is rooted in German Romanticism</a:t>
            </a:r>
            <a:endParaRPr lang="en-US" sz="2800" dirty="0"/>
          </a:p>
          <a:p>
            <a:r>
              <a:rPr lang="en-US" sz="2800" dirty="0" smtClean="0"/>
              <a:t>Follow </a:t>
            </a:r>
            <a:r>
              <a:rPr lang="en-US" sz="2800" dirty="0"/>
              <a:t>your own </a:t>
            </a:r>
            <a:r>
              <a:rPr lang="en-US" sz="2800" b="1" u="sng" dirty="0"/>
              <a:t>intuition</a:t>
            </a:r>
            <a:r>
              <a:rPr lang="en-US" sz="2800" dirty="0"/>
              <a:t> and own beliefs, however divergent from the social norm they may be. Since all people are inherently good</a:t>
            </a:r>
            <a:r>
              <a:rPr lang="en-US" sz="2800" dirty="0" smtClean="0"/>
              <a:t>, the </a:t>
            </a:r>
            <a:r>
              <a:rPr lang="en-US" sz="2800" dirty="0"/>
              <a:t>individual’s intuitive response to any given situation will be the right thing to do. </a:t>
            </a:r>
            <a:endParaRPr lang="en-US" sz="1600" dirty="0"/>
          </a:p>
        </p:txBody>
      </p:sp>
      <p:sp>
        <p:nvSpPr>
          <p:cNvPr id="3" name="Title 2"/>
          <p:cNvSpPr>
            <a:spLocks noGrp="1"/>
          </p:cNvSpPr>
          <p:nvPr>
            <p:ph type="title"/>
          </p:nvPr>
        </p:nvSpPr>
        <p:spPr/>
        <p:txBody>
          <a:bodyPr/>
          <a:lstStyle/>
          <a:p>
            <a:r>
              <a:rPr lang="en-US" dirty="0" smtClean="0"/>
              <a:t>Transcendentalism Overview</a:t>
            </a:r>
            <a:endParaRPr lang="en-US" dirty="0"/>
          </a:p>
        </p:txBody>
      </p:sp>
    </p:spTree>
    <p:extLst>
      <p:ext uri="{BB962C8B-B14F-4D97-AF65-F5344CB8AC3E}">
        <p14:creationId xmlns:p14="http://schemas.microsoft.com/office/powerpoint/2010/main" val="392649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cendentalism.jpg"/>
          <p:cNvPicPr>
            <a:picLocks noGrp="1" noChangeAspect="1"/>
          </p:cNvPicPr>
          <p:nvPr>
            <p:ph idx="1"/>
          </p:nvPr>
        </p:nvPicPr>
        <p:blipFill>
          <a:blip r:embed="rId2">
            <a:extLst>
              <a:ext uri="{28A0092B-C50C-407E-A947-70E740481C1C}">
                <a14:useLocalDpi xmlns:a14="http://schemas.microsoft.com/office/drawing/2010/main" val="0"/>
              </a:ext>
            </a:extLst>
          </a:blip>
          <a:srcRect l="-63320" r="-63320"/>
          <a:stretch>
            <a:fillRect/>
          </a:stretch>
        </p:blipFill>
        <p:spPr>
          <a:xfrm>
            <a:off x="457200" y="1138584"/>
            <a:ext cx="8229600" cy="5029200"/>
          </a:xfrm>
        </p:spPr>
      </p:pic>
      <p:sp>
        <p:nvSpPr>
          <p:cNvPr id="3" name="Title 2"/>
          <p:cNvSpPr>
            <a:spLocks noGrp="1"/>
          </p:cNvSpPr>
          <p:nvPr>
            <p:ph type="title"/>
          </p:nvPr>
        </p:nvSpPr>
        <p:spPr/>
        <p:txBody>
          <a:bodyPr>
            <a:normAutofit fontScale="90000"/>
          </a:bodyPr>
          <a:lstStyle/>
          <a:p>
            <a:r>
              <a:rPr lang="en-US" dirty="0" smtClean="0"/>
              <a:t>Relationship to other movements</a:t>
            </a:r>
            <a:endParaRPr lang="en-US" dirty="0"/>
          </a:p>
        </p:txBody>
      </p:sp>
    </p:spTree>
    <p:extLst>
      <p:ext uri="{BB962C8B-B14F-4D97-AF65-F5344CB8AC3E}">
        <p14:creationId xmlns:p14="http://schemas.microsoft.com/office/powerpoint/2010/main" val="8276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46826"/>
            <a:ext cx="9144000" cy="5811173"/>
          </a:xfrm>
        </p:spPr>
        <p:style>
          <a:lnRef idx="1">
            <a:schemeClr val="accent4"/>
          </a:lnRef>
          <a:fillRef idx="2">
            <a:schemeClr val="accent4"/>
          </a:fillRef>
          <a:effectRef idx="1">
            <a:schemeClr val="accent4"/>
          </a:effectRef>
          <a:fontRef idx="minor">
            <a:schemeClr val="dk1"/>
          </a:fontRef>
        </p:style>
        <p:txBody>
          <a:bodyPr/>
          <a:lstStyle/>
          <a:p>
            <a:r>
              <a:rPr lang="en-US" sz="2800" b="1" dirty="0"/>
              <a:t>Unitarians </a:t>
            </a:r>
            <a:r>
              <a:rPr lang="en-US" sz="2800" b="1" dirty="0" smtClean="0"/>
              <a:t>used </a:t>
            </a:r>
            <a:r>
              <a:rPr lang="en-US" sz="2800" b="1" dirty="0"/>
              <a:t>Locke against Calvinism</a:t>
            </a:r>
          </a:p>
          <a:p>
            <a:pPr lvl="1"/>
            <a:r>
              <a:rPr lang="en-US" sz="2400" b="1" dirty="0"/>
              <a:t>If the mind is a blank slate at birth, it can’t be innately depraved</a:t>
            </a:r>
          </a:p>
          <a:p>
            <a:pPr lvl="1"/>
            <a:r>
              <a:rPr lang="en-US" sz="2400" b="1" dirty="0"/>
              <a:t>Also </a:t>
            </a:r>
            <a:r>
              <a:rPr lang="en-US" sz="2400" b="1" dirty="0" smtClean="0"/>
              <a:t>shows </a:t>
            </a:r>
            <a:r>
              <a:rPr lang="en-US" sz="2400" b="1" dirty="0"/>
              <a:t>the special status of Jesus: the evidence of his miracles shows he is indeed “word made flesh.” </a:t>
            </a:r>
          </a:p>
          <a:p>
            <a:r>
              <a:rPr lang="en-US" sz="2800" b="1" dirty="0"/>
              <a:t> Transcendentalists like Emerson argued against the outward evidence of miracles as the basis for faith</a:t>
            </a:r>
          </a:p>
          <a:p>
            <a:pPr lvl="1"/>
            <a:r>
              <a:rPr lang="en-US" sz="2400" b="1" dirty="0"/>
              <a:t>W</a:t>
            </a:r>
            <a:r>
              <a:rPr lang="en-US" sz="2400" b="1" dirty="0" smtClean="0"/>
              <a:t>anted </a:t>
            </a:r>
            <a:r>
              <a:rPr lang="en-US" sz="2400" b="1" dirty="0"/>
              <a:t>instead to focus on inward, personal and moral validations of Christianity</a:t>
            </a:r>
          </a:p>
          <a:p>
            <a:pPr lvl="2"/>
            <a:r>
              <a:rPr lang="en-US" sz="2000" b="1" dirty="0"/>
              <a:t>Emerson made this point in “Divinity School Address”</a:t>
            </a:r>
          </a:p>
          <a:p>
            <a:pPr lvl="3"/>
            <a:r>
              <a:rPr lang="en-US" sz="1800" b="1" dirty="0"/>
              <a:t>Quit the </a:t>
            </a:r>
            <a:r>
              <a:rPr lang="en-US" sz="1800" b="1" dirty="0" smtClean="0"/>
              <a:t>ministry (they were mad)</a:t>
            </a:r>
            <a:endParaRPr lang="en-US" sz="1800" b="1" dirty="0"/>
          </a:p>
        </p:txBody>
      </p:sp>
      <p:sp>
        <p:nvSpPr>
          <p:cNvPr id="3" name="Title 2"/>
          <p:cNvSpPr>
            <a:spLocks noGrp="1"/>
          </p:cNvSpPr>
          <p:nvPr>
            <p:ph type="title"/>
          </p:nvPr>
        </p:nvSpPr>
        <p:spPr/>
        <p:txBody>
          <a:bodyPr>
            <a:normAutofit fontScale="90000"/>
          </a:bodyPr>
          <a:lstStyle/>
          <a:p>
            <a:r>
              <a:rPr lang="en-US" dirty="0" smtClean="0"/>
              <a:t>Transcendentalism </a:t>
            </a:r>
            <a:r>
              <a:rPr lang="en-US" dirty="0" err="1" smtClean="0"/>
              <a:t>vs</a:t>
            </a:r>
            <a:r>
              <a:rPr lang="en-US" dirty="0" smtClean="0"/>
              <a:t> Unitarianism</a:t>
            </a:r>
            <a:endParaRPr lang="en-US" dirty="0"/>
          </a:p>
        </p:txBody>
      </p:sp>
    </p:spTree>
    <p:extLst>
      <p:ext uri="{BB962C8B-B14F-4D97-AF65-F5344CB8AC3E}">
        <p14:creationId xmlns:p14="http://schemas.microsoft.com/office/powerpoint/2010/main" val="274588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3800"/>
            <a:ext cx="8208240" cy="5398097"/>
          </a:xfrm>
        </p:spPr>
        <p:txBody>
          <a:bodyPr/>
          <a:lstStyle/>
          <a:p>
            <a:r>
              <a:rPr lang="en-US" sz="2400" dirty="0" smtClean="0"/>
              <a:t>Education </a:t>
            </a:r>
            <a:r>
              <a:rPr lang="en-US" sz="2400" dirty="0"/>
              <a:t>deeply influenced by their ideas</a:t>
            </a:r>
          </a:p>
          <a:p>
            <a:pPr lvl="1"/>
            <a:r>
              <a:rPr lang="en-US" sz="2000" dirty="0"/>
              <a:t>Instead of memorization and recitation, children were </a:t>
            </a:r>
            <a:r>
              <a:rPr lang="en-US" sz="2000" dirty="0" smtClean="0"/>
              <a:t>encouraged to </a:t>
            </a:r>
            <a:r>
              <a:rPr lang="en-US" sz="2000" dirty="0"/>
              <a:t>write what they understood from their reading</a:t>
            </a:r>
          </a:p>
          <a:p>
            <a:pPr lvl="1"/>
            <a:r>
              <a:rPr lang="en-US" sz="2000" dirty="0"/>
              <a:t>Children able to understand spiritual </a:t>
            </a:r>
            <a:r>
              <a:rPr lang="en-US" sz="2000" dirty="0" smtClean="0"/>
              <a:t>truths </a:t>
            </a:r>
            <a:endParaRPr lang="en-US" sz="2000" dirty="0"/>
          </a:p>
          <a:p>
            <a:pPr lvl="1"/>
            <a:r>
              <a:rPr lang="en-US" sz="2000" dirty="0"/>
              <a:t>Some thought the flow of knowledge would be reversed</a:t>
            </a:r>
          </a:p>
          <a:p>
            <a:pPr lvl="2"/>
            <a:r>
              <a:rPr lang="en-US" sz="1800" dirty="0"/>
              <a:t>Children teach adults &amp; congregation teach the </a:t>
            </a:r>
            <a:r>
              <a:rPr lang="en-US" sz="1800" dirty="0" smtClean="0"/>
              <a:t>ministers</a:t>
            </a:r>
            <a:endParaRPr lang="en-US" sz="1800" dirty="0"/>
          </a:p>
          <a:p>
            <a:pPr lvl="1"/>
            <a:r>
              <a:rPr lang="en-US" sz="2000" dirty="0"/>
              <a:t>Their </a:t>
            </a:r>
            <a:r>
              <a:rPr lang="en-US" sz="2000" dirty="0" smtClean="0"/>
              <a:t>ideas </a:t>
            </a:r>
            <a:r>
              <a:rPr lang="en-US" sz="2000" dirty="0"/>
              <a:t>are the backbone of progressive education in the U.S.</a:t>
            </a:r>
          </a:p>
          <a:p>
            <a:r>
              <a:rPr lang="en-US" sz="2400" dirty="0"/>
              <a:t>Communitarian Experiment: Brook </a:t>
            </a:r>
            <a:r>
              <a:rPr lang="en-US" sz="2400" dirty="0" smtClean="0"/>
              <a:t>Farm</a:t>
            </a:r>
            <a:endParaRPr lang="en-US" sz="2400" dirty="0"/>
          </a:p>
          <a:p>
            <a:pPr lvl="1"/>
            <a:r>
              <a:rPr lang="en-US" sz="2000" dirty="0"/>
              <a:t>Goal: unite mind and hands and eliminate distinctions of social class</a:t>
            </a:r>
          </a:p>
          <a:p>
            <a:pPr lvl="1"/>
            <a:r>
              <a:rPr lang="en-US" sz="2000" dirty="0" smtClean="0"/>
              <a:t>Fell apart as tension mounted </a:t>
            </a:r>
            <a:r>
              <a:rPr lang="en-US" sz="2000" dirty="0" err="1" smtClean="0"/>
              <a:t>btn</a:t>
            </a:r>
            <a:r>
              <a:rPr lang="en-US" sz="2000" dirty="0" smtClean="0"/>
              <a:t> having rules for everything and having individual freedom</a:t>
            </a:r>
          </a:p>
          <a:p>
            <a:pPr lvl="2"/>
            <a:r>
              <a:rPr lang="en-US" sz="1600" dirty="0" smtClean="0"/>
              <a:t>Hawthorne lived there for a while</a:t>
            </a:r>
          </a:p>
          <a:p>
            <a:endParaRPr lang="en-US" sz="1600" dirty="0"/>
          </a:p>
        </p:txBody>
      </p:sp>
      <p:sp>
        <p:nvSpPr>
          <p:cNvPr id="3" name="Title 2"/>
          <p:cNvSpPr>
            <a:spLocks noGrp="1"/>
          </p:cNvSpPr>
          <p:nvPr>
            <p:ph type="title"/>
          </p:nvPr>
        </p:nvSpPr>
        <p:spPr/>
        <p:txBody>
          <a:bodyPr>
            <a:normAutofit/>
          </a:bodyPr>
          <a:lstStyle/>
          <a:p>
            <a:r>
              <a:rPr lang="en-US" sz="3600" dirty="0" smtClean="0"/>
              <a:t>Transcendentalism’s Cultural influence</a:t>
            </a:r>
            <a:endParaRPr lang="en-US" sz="3600" dirty="0"/>
          </a:p>
        </p:txBody>
      </p:sp>
    </p:spTree>
    <p:extLst>
      <p:ext uri="{BB962C8B-B14F-4D97-AF65-F5344CB8AC3E}">
        <p14:creationId xmlns:p14="http://schemas.microsoft.com/office/powerpoint/2010/main" val="179407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of </a:t>
            </a:r>
            <a:r>
              <a:rPr lang="en-US" dirty="0"/>
              <a:t>the transcendentalists were writers: Emerson &amp; </a:t>
            </a:r>
            <a:r>
              <a:rPr lang="en-US" dirty="0" smtClean="0"/>
              <a:t>Thoreau</a:t>
            </a:r>
            <a:endParaRPr lang="en-US" dirty="0"/>
          </a:p>
          <a:p>
            <a:r>
              <a:rPr lang="en-US" dirty="0"/>
              <a:t>Emerson called for ditching European forms for something that looked within the American psyche &amp; subjects</a:t>
            </a:r>
          </a:p>
          <a:p>
            <a:pPr lvl="2"/>
            <a:r>
              <a:rPr lang="en-US" dirty="0"/>
              <a:t>Wanted not regular meters and forms, but “A </a:t>
            </a:r>
            <a:r>
              <a:rPr lang="en-US" dirty="0" err="1"/>
              <a:t>metre</a:t>
            </a:r>
            <a:r>
              <a:rPr lang="en-US" dirty="0"/>
              <a:t>-making argument . . . a thought so passionate and alive, that, like the spirit of a plant or an animal, it has an architecture of its own”</a:t>
            </a:r>
          </a:p>
          <a:p>
            <a:pPr lvl="3"/>
            <a:r>
              <a:rPr lang="en-US" sz="1600" dirty="0"/>
              <a:t>Many later poets thought he was talking to them: Whitman, Hemingway and William Carlos Williams, to name a few.</a:t>
            </a:r>
          </a:p>
          <a:p>
            <a:endParaRPr lang="en-US" sz="2000" dirty="0"/>
          </a:p>
        </p:txBody>
      </p:sp>
      <p:sp>
        <p:nvSpPr>
          <p:cNvPr id="3" name="Title 2"/>
          <p:cNvSpPr>
            <a:spLocks noGrp="1"/>
          </p:cNvSpPr>
          <p:nvPr>
            <p:ph type="title"/>
          </p:nvPr>
        </p:nvSpPr>
        <p:spPr/>
        <p:txBody>
          <a:bodyPr>
            <a:normAutofit/>
          </a:bodyPr>
          <a:lstStyle/>
          <a:p>
            <a:r>
              <a:rPr lang="en-US" sz="3600" dirty="0" smtClean="0"/>
              <a:t>Literary Influence of Transcendentalism</a:t>
            </a:r>
            <a:endParaRPr lang="en-US" sz="3600" dirty="0"/>
          </a:p>
        </p:txBody>
      </p:sp>
      <p:pic>
        <p:nvPicPr>
          <p:cNvPr id="6" name="Picture 5" descr="images-3.jpg"/>
          <p:cNvPicPr>
            <a:picLocks noChangeAspect="1"/>
          </p:cNvPicPr>
          <p:nvPr/>
        </p:nvPicPr>
        <p:blipFill rotWithShape="1">
          <a:blip r:embed="rId2">
            <a:alphaModFix amt="29000"/>
            <a:extLst>
              <a:ext uri="{28A0092B-C50C-407E-A947-70E740481C1C}">
                <a14:useLocalDpi xmlns:a14="http://schemas.microsoft.com/office/drawing/2010/main" val="0"/>
              </a:ext>
            </a:extLst>
          </a:blip>
          <a:srcRect t="-1" b="-18893"/>
          <a:stretch/>
        </p:blipFill>
        <p:spPr>
          <a:xfrm>
            <a:off x="0" y="971044"/>
            <a:ext cx="9144000" cy="6714512"/>
          </a:xfrm>
          <a:prstGeom prst="rect">
            <a:avLst/>
          </a:prstGeom>
        </p:spPr>
      </p:pic>
    </p:spTree>
    <p:extLst>
      <p:ext uri="{BB962C8B-B14F-4D97-AF65-F5344CB8AC3E}">
        <p14:creationId xmlns:p14="http://schemas.microsoft.com/office/powerpoint/2010/main" val="123005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E:\Images\11 Ralph Waldo Emerson uploaded\31_Corbis_BE00207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371600"/>
            <a:ext cx="3384232" cy="5029200"/>
          </a:xfrm>
        </p:spPr>
      </p:pic>
      <p:sp>
        <p:nvSpPr>
          <p:cNvPr id="15362" name="Title 1"/>
          <p:cNvSpPr>
            <a:spLocks noGrp="1"/>
          </p:cNvSpPr>
          <p:nvPr>
            <p:ph type="title"/>
          </p:nvPr>
        </p:nvSpPr>
        <p:spPr/>
        <p:txBody>
          <a:bodyPr/>
          <a:lstStyle/>
          <a:p>
            <a:r>
              <a:rPr lang="en-US" smtClean="0"/>
              <a:t>Emerson and Thoreau</a:t>
            </a:r>
          </a:p>
        </p:txBody>
      </p:sp>
      <p:pic>
        <p:nvPicPr>
          <p:cNvPr id="15364" name="Picture 3" descr="E:\Images\14 Henry David Thoreau uploaded\42_TIWWRC_Thoreaular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443" y="1371600"/>
            <a:ext cx="408002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50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313068"/>
            <a:ext cx="8229600" cy="5029200"/>
          </a:xfrm>
        </p:spPr>
        <p:txBody>
          <a:bodyPr/>
          <a:lstStyle/>
          <a:p>
            <a:pPr>
              <a:spcAft>
                <a:spcPts val="1200"/>
              </a:spcAft>
            </a:pPr>
            <a:endParaRPr lang="en-US" dirty="0" smtClean="0"/>
          </a:p>
          <a:p>
            <a:pPr>
              <a:spcAft>
                <a:spcPts val="1200"/>
              </a:spcAft>
            </a:pPr>
            <a:r>
              <a:rPr lang="en-US" dirty="0" smtClean="0"/>
              <a:t>Born in Boston in 1803</a:t>
            </a:r>
          </a:p>
          <a:p>
            <a:pPr>
              <a:spcAft>
                <a:spcPts val="1200"/>
              </a:spcAft>
            </a:pPr>
            <a:r>
              <a:rPr lang="en-US" dirty="0" smtClean="0"/>
              <a:t>Studied theology at Harvard</a:t>
            </a:r>
          </a:p>
          <a:p>
            <a:pPr>
              <a:spcAft>
                <a:spcPts val="1200"/>
              </a:spcAft>
            </a:pPr>
            <a:r>
              <a:rPr lang="en-US" dirty="0" smtClean="0"/>
              <a:t>Ordained a Unitarian pastor in 1829</a:t>
            </a:r>
          </a:p>
          <a:p>
            <a:pPr>
              <a:spcAft>
                <a:spcPts val="1200"/>
              </a:spcAft>
            </a:pPr>
            <a:r>
              <a:rPr lang="en-US" dirty="0" smtClean="0"/>
              <a:t>Influenced by William Ellery Channing’s skeptical view of religion</a:t>
            </a:r>
          </a:p>
          <a:p>
            <a:pPr>
              <a:spcAft>
                <a:spcPts val="1200"/>
              </a:spcAft>
            </a:pPr>
            <a:r>
              <a:rPr lang="en-US" dirty="0" smtClean="0"/>
              <a:t>His wife died of tuberculosis in 1831</a:t>
            </a:r>
          </a:p>
          <a:p>
            <a:pPr>
              <a:spcAft>
                <a:spcPts val="1200"/>
              </a:spcAft>
            </a:pPr>
            <a:r>
              <a:rPr lang="en-US" dirty="0" smtClean="0"/>
              <a:t>Became disillusioned with religion and spent a year in Europe</a:t>
            </a:r>
          </a:p>
          <a:p>
            <a:pPr>
              <a:spcAft>
                <a:spcPts val="1200"/>
              </a:spcAft>
            </a:pPr>
            <a:endParaRPr lang="en-US" dirty="0" smtClean="0"/>
          </a:p>
        </p:txBody>
      </p:sp>
      <p:sp>
        <p:nvSpPr>
          <p:cNvPr id="17410" name="Title 1"/>
          <p:cNvSpPr>
            <a:spLocks noGrp="1"/>
          </p:cNvSpPr>
          <p:nvPr>
            <p:ph type="title"/>
          </p:nvPr>
        </p:nvSpPr>
        <p:spPr/>
        <p:txBody>
          <a:bodyPr/>
          <a:lstStyle/>
          <a:p>
            <a:r>
              <a:rPr lang="en-US" smtClean="0"/>
              <a:t>Emerson’s Early Life</a:t>
            </a:r>
          </a:p>
        </p:txBody>
      </p:sp>
    </p:spTree>
    <p:extLst>
      <p:ext uri="{BB962C8B-B14F-4D97-AF65-F5344CB8AC3E}">
        <p14:creationId xmlns:p14="http://schemas.microsoft.com/office/powerpoint/2010/main" val="237664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chor="t" anchorCtr="0"/>
          <a:lstStyle/>
          <a:p>
            <a:r>
              <a:rPr lang="en-US" dirty="0" smtClean="0"/>
              <a:t>After returning from Europe, Emerson begins a new career as a lecturer and an author.</a:t>
            </a:r>
          </a:p>
        </p:txBody>
      </p:sp>
      <p:sp>
        <p:nvSpPr>
          <p:cNvPr id="19458" name="Title 1"/>
          <p:cNvSpPr>
            <a:spLocks noGrp="1"/>
          </p:cNvSpPr>
          <p:nvPr>
            <p:ph type="title"/>
          </p:nvPr>
        </p:nvSpPr>
        <p:spPr/>
        <p:txBody>
          <a:bodyPr>
            <a:normAutofit/>
          </a:bodyPr>
          <a:lstStyle/>
          <a:p>
            <a:r>
              <a:rPr lang="en-US" smtClean="0"/>
              <a:t>Emerson as Lecturer and Author</a:t>
            </a:r>
          </a:p>
        </p:txBody>
      </p:sp>
      <p:pic>
        <p:nvPicPr>
          <p:cNvPr id="19460" name="Picture 2" descr="E:\Images\11 Ralph Waldo Emerson uploaded\28_Corbis_BE002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878" y="2362200"/>
            <a:ext cx="611024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23841"/>
      </p:ext>
    </p:extLst>
  </p:cSld>
  <p:clrMapOvr>
    <a:masterClrMapping/>
  </p:clrMapOvr>
</p:sld>
</file>

<file path=ppt/theme/theme1.xml><?xml version="1.0" encoding="utf-8"?>
<a:theme xmlns:a="http://schemas.openxmlformats.org/drawingml/2006/main" name="NAAL8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91440" tIns="45720" rIns="91440" bIns="45720" numCol="1" anchor="t" anchorCtr="0" compatLnSpc="1">
        <a:prstTxWarp prst="textNoShape">
          <a:avLst/>
        </a:prstTxWarp>
        <a:normAutofit/>
      </a:bodyPr>
      <a:lstStyle>
        <a:defPPr marL="0" marR="0" indent="0" algn="ctr" defTabSz="457200" rtl="0" eaLnBrk="1" fontAlgn="base" latinLnBrk="0" hangingPunct="1">
          <a:lnSpc>
            <a:spcPct val="100000"/>
          </a:lnSpc>
          <a:spcBef>
            <a:spcPct val="0"/>
          </a:spcBef>
          <a:spcAft>
            <a:spcPct val="0"/>
          </a:spcAft>
          <a:buClrTx/>
          <a:buSzTx/>
          <a:buFontTx/>
          <a:buNone/>
          <a:tabLst/>
          <a:defRPr kumimoji="0" sz="2400" b="0" i="0" u="none" strike="noStrike" kern="1200" cap="none" spc="0" normalizeH="0" baseline="0" noProof="0" smtClean="0">
            <a:ln>
              <a:noFill/>
            </a:ln>
            <a:solidFill>
              <a:schemeClr val="accent2">
                <a:lumMod val="75000"/>
              </a:schemeClr>
            </a:solidFill>
            <a:effectLst/>
            <a:uLnTx/>
            <a:uFillTx/>
            <a:latin typeface="Arial"/>
            <a:ea typeface="ＭＳ Ｐゴシック" charset="-128"/>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1468</TotalTime>
  <Words>2479</Words>
  <Application>Microsoft Macintosh PowerPoint</Application>
  <PresentationFormat>On-screen Show (4:3)</PresentationFormat>
  <Paragraphs>100</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NAAL8_template</vt:lpstr>
      <vt:lpstr>Transcendentalism, Emerson &amp; Thoreau </vt:lpstr>
      <vt:lpstr>Transcendentalism Overview</vt:lpstr>
      <vt:lpstr>Relationship to other movements</vt:lpstr>
      <vt:lpstr>Transcendentalism vs Unitarianism</vt:lpstr>
      <vt:lpstr>Transcendentalism’s Cultural influence</vt:lpstr>
      <vt:lpstr>Literary Influence of Transcendentalism</vt:lpstr>
      <vt:lpstr>Emerson and Thoreau</vt:lpstr>
      <vt:lpstr>Emerson’s Early Life</vt:lpstr>
      <vt:lpstr>Emerson as Lecturer and Author</vt:lpstr>
      <vt:lpstr>Emerson’s Nature</vt:lpstr>
      <vt:lpstr>Thoreau’s Early Life</vt:lpstr>
      <vt:lpstr>Thoreau’s Walden</vt:lpstr>
      <vt:lpstr>Walden Today</vt:lpstr>
      <vt:lpstr>Thoreau’s Walden</vt:lpstr>
      <vt:lpstr>Literary Application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Controversy: Race and the Ending of  Adventures of Huckleberry Finn</dc:title>
  <dc:creator>Terrie Cundiff</dc:creator>
  <cp:lastModifiedBy>datech2</cp:lastModifiedBy>
  <cp:revision>33</cp:revision>
  <dcterms:created xsi:type="dcterms:W3CDTF">2012-04-17T20:30:19Z</dcterms:created>
  <dcterms:modified xsi:type="dcterms:W3CDTF">2017-02-15T18:56:13Z</dcterms:modified>
</cp:coreProperties>
</file>