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25" d="100"/>
          <a:sy n="125" d="100"/>
        </p:scale>
        <p:origin x="-256"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223902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ece63d4f8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ece63d4f8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ece63d4f8_2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ece63d4f8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ece63d4f8_2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ece63d4f8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ece63d4f8_2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ece63d4f8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ece63d4f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ece63d4f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ece63d4f8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ece63d4f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ecca7d492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ecca7d492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ece63d4f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ece63d4f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ece63d4f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ece63d4f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ece63d4f8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ece63d4f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ecca7d492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6ecca7d492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ecca7d492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ecca7d492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ecca7d492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ecca7d492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ecca7d492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ecca7d492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ecca7d492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ecca7d492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ecca7d492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ecca7d492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ecca7d492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ecca7d492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ecca7d492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ecca7d492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ecca7d492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ecca7d492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ece63d4f8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ece63d4f8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ece63d4f8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ece63d4f8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Courtship and marriage</a:t>
            </a:r>
            <a:endParaRPr/>
          </a:p>
        </p:txBody>
      </p:sp>
      <p:sp>
        <p:nvSpPr>
          <p:cNvPr id="60" name="Google Shape;60;p13"/>
          <p:cNvSpPr txBox="1">
            <a:spLocks noGrp="1"/>
          </p:cNvSpPr>
          <p:nvPr>
            <p:ph type="subTitle" idx="1"/>
          </p:nvPr>
        </p:nvSpPr>
        <p:spPr>
          <a:xfrm>
            <a:off x="671250" y="35616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SABDI ATRISTAIN, ELLA SHIH, KENDALL HEARNEY, JESSICA THAN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Courtship and Marriage shown in </a:t>
            </a:r>
            <a:r>
              <a:rPr lang="en" sz="2800" i="1"/>
              <a:t>Much Ado About Nothing</a:t>
            </a:r>
            <a:endParaRPr/>
          </a:p>
        </p:txBody>
      </p:sp>
      <p:sp>
        <p:nvSpPr>
          <p:cNvPr id="123" name="Google Shape;123;p22"/>
          <p:cNvSpPr txBox="1">
            <a:spLocks noGrp="1"/>
          </p:cNvSpPr>
          <p:nvPr>
            <p:ph type="body" idx="1"/>
          </p:nvPr>
        </p:nvSpPr>
        <p:spPr>
          <a:xfrm>
            <a:off x="311700" y="1178400"/>
            <a:ext cx="5877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rial"/>
                <a:ea typeface="Arial"/>
                <a:cs typeface="Arial"/>
                <a:sym typeface="Arial"/>
              </a:rPr>
              <a:t>“Would you buy her that you enquire after her?” 1.1.175-176</a:t>
            </a:r>
            <a:endParaRPr>
              <a:solidFill>
                <a:srgbClr val="FFFFFF"/>
              </a:solidFill>
              <a:latin typeface="Arial"/>
              <a:ea typeface="Arial"/>
              <a:cs typeface="Arial"/>
              <a:sym typeface="Arial"/>
            </a:endParaRPr>
          </a:p>
          <a:p>
            <a:pPr marL="0" lvl="0" indent="0" algn="l" rtl="0">
              <a:spcBef>
                <a:spcPts val="1600"/>
              </a:spcBef>
              <a:spcAft>
                <a:spcPts val="0"/>
              </a:spcAft>
              <a:buNone/>
            </a:pPr>
            <a:r>
              <a:rPr lang="en">
                <a:solidFill>
                  <a:srgbClr val="FFFFFF"/>
                </a:solidFill>
                <a:latin typeface="Arial"/>
                <a:ea typeface="Arial"/>
                <a:cs typeface="Arial"/>
                <a:sym typeface="Arial"/>
              </a:rPr>
              <a:t>“In faith, hath not the world one man but he will wear his cap with suspicion?” 1.1.193-195</a:t>
            </a:r>
            <a:endParaRPr>
              <a:solidFill>
                <a:srgbClr val="FFFFFF"/>
              </a:solidFill>
              <a:latin typeface="Arial"/>
              <a:ea typeface="Arial"/>
              <a:cs typeface="Arial"/>
              <a:sym typeface="Arial"/>
            </a:endParaRPr>
          </a:p>
          <a:p>
            <a:pPr marL="0" lvl="0" indent="0" algn="l" rtl="0">
              <a:spcBef>
                <a:spcPts val="1600"/>
              </a:spcBef>
              <a:spcAft>
                <a:spcPts val="0"/>
              </a:spcAft>
              <a:buNone/>
            </a:pPr>
            <a:r>
              <a:rPr lang="en">
                <a:solidFill>
                  <a:srgbClr val="FFFFFF"/>
                </a:solidFill>
                <a:latin typeface="Arial"/>
                <a:ea typeface="Arial"/>
                <a:cs typeface="Arial"/>
                <a:sym typeface="Arial"/>
              </a:rPr>
              <a:t>“Here, Claudio, I have wooed in thy name, and fair Hero is won. I have broke with her father and his goodwill obtained. Name the day of marriage” 2.1.292-295</a:t>
            </a:r>
            <a:endParaRPr>
              <a:solidFill>
                <a:srgbClr val="FFFFFF"/>
              </a:solidFill>
              <a:latin typeface="Arial"/>
              <a:ea typeface="Arial"/>
              <a:cs typeface="Arial"/>
              <a:sym typeface="Arial"/>
            </a:endParaRPr>
          </a:p>
          <a:p>
            <a:pPr marL="0" lvl="0" indent="0" algn="l" rtl="0">
              <a:spcBef>
                <a:spcPts val="1600"/>
              </a:spcBef>
              <a:spcAft>
                <a:spcPts val="1600"/>
              </a:spcAft>
              <a:buNone/>
            </a:pPr>
            <a:endParaRPr>
              <a:solidFill>
                <a:srgbClr val="FFFFFF"/>
              </a:solidFill>
              <a:latin typeface="Arial"/>
              <a:ea typeface="Arial"/>
              <a:cs typeface="Arial"/>
              <a:sym typeface="Arial"/>
            </a:endParaRPr>
          </a:p>
        </p:txBody>
      </p:sp>
      <p:sp>
        <p:nvSpPr>
          <p:cNvPr id="124" name="Google Shape;124;p22"/>
          <p:cNvSpPr txBox="1"/>
          <p:nvPr/>
        </p:nvSpPr>
        <p:spPr>
          <a:xfrm>
            <a:off x="6301875" y="1017725"/>
            <a:ext cx="2530500" cy="351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Average"/>
                <a:ea typeface="Average"/>
                <a:cs typeface="Average"/>
                <a:sym typeface="Average"/>
              </a:rPr>
              <a:t>In Claudio and Benedick’s appraisal about Hero, it seems woman can be bought as a commodity for marriage.</a:t>
            </a: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r>
              <a:rPr lang="en">
                <a:solidFill>
                  <a:schemeClr val="dk2"/>
                </a:solidFill>
                <a:latin typeface="Average"/>
                <a:ea typeface="Average"/>
                <a:cs typeface="Average"/>
                <a:sym typeface="Average"/>
              </a:rPr>
              <a:t>Benedick refuses to marry because he doesn’t believe women will keep their fidelity.</a:t>
            </a: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r>
              <a:rPr lang="en">
                <a:solidFill>
                  <a:schemeClr val="dk2"/>
                </a:solidFill>
                <a:latin typeface="Average"/>
                <a:ea typeface="Average"/>
                <a:cs typeface="Average"/>
                <a:sym typeface="Average"/>
              </a:rPr>
              <a:t>It seems that Leonato has the sole power to decide whether Hero can marry or not. She is not in charge of this at all. And it is unconventional that one man woos a woman for the other man.</a:t>
            </a:r>
            <a:endParaRPr>
              <a:solidFill>
                <a:schemeClr val="dk2"/>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Courtship and Marriage shown in </a:t>
            </a:r>
            <a:r>
              <a:rPr lang="en" sz="2800" i="1"/>
              <a:t>Much Ado About Nothing</a:t>
            </a:r>
            <a:endParaRPr/>
          </a:p>
        </p:txBody>
      </p:sp>
      <p:sp>
        <p:nvSpPr>
          <p:cNvPr id="130" name="Google Shape;130;p23"/>
          <p:cNvSpPr txBox="1">
            <a:spLocks noGrp="1"/>
          </p:cNvSpPr>
          <p:nvPr>
            <p:ph type="body" idx="1"/>
          </p:nvPr>
        </p:nvSpPr>
        <p:spPr>
          <a:xfrm>
            <a:off x="311700" y="1152475"/>
            <a:ext cx="5929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rial"/>
                <a:ea typeface="Arial"/>
                <a:cs typeface="Arial"/>
                <a:sym typeface="Arial"/>
              </a:rPr>
              <a:t>“She were an excellent wife for Benedick.” 2.1.343</a:t>
            </a:r>
            <a:endParaRPr>
              <a:solidFill>
                <a:srgbClr val="FFFFFF"/>
              </a:solidFill>
              <a:latin typeface="Arial"/>
              <a:ea typeface="Arial"/>
              <a:cs typeface="Arial"/>
              <a:sym typeface="Arial"/>
            </a:endParaRPr>
          </a:p>
          <a:p>
            <a:pPr marL="0" lvl="0" indent="0" algn="l" rtl="0">
              <a:spcBef>
                <a:spcPts val="1600"/>
              </a:spcBef>
              <a:spcAft>
                <a:spcPts val="0"/>
              </a:spcAft>
              <a:buNone/>
            </a:pPr>
            <a:endParaRPr>
              <a:solidFill>
                <a:srgbClr val="FFFFFF"/>
              </a:solidFill>
              <a:latin typeface="Arial"/>
              <a:ea typeface="Arial"/>
              <a:cs typeface="Arial"/>
              <a:sym typeface="Arial"/>
            </a:endParaRPr>
          </a:p>
          <a:p>
            <a:pPr marL="0" lvl="0" indent="0" algn="l" rtl="0">
              <a:spcBef>
                <a:spcPts val="1600"/>
              </a:spcBef>
              <a:spcAft>
                <a:spcPts val="0"/>
              </a:spcAft>
              <a:buNone/>
            </a:pPr>
            <a:endParaRPr>
              <a:solidFill>
                <a:srgbClr val="FFFFFF"/>
              </a:solidFill>
              <a:latin typeface="Arial"/>
              <a:ea typeface="Arial"/>
              <a:cs typeface="Arial"/>
              <a:sym typeface="Arial"/>
            </a:endParaRPr>
          </a:p>
          <a:p>
            <a:pPr marL="0" lvl="0" indent="0" algn="l" rtl="0">
              <a:spcBef>
                <a:spcPts val="1600"/>
              </a:spcBef>
              <a:spcAft>
                <a:spcPts val="1600"/>
              </a:spcAft>
              <a:buNone/>
            </a:pPr>
            <a:r>
              <a:rPr lang="en">
                <a:solidFill>
                  <a:srgbClr val="FFFFFF"/>
                </a:solidFill>
                <a:latin typeface="Arial"/>
                <a:ea typeface="Arial"/>
                <a:cs typeface="Arial"/>
                <a:sym typeface="Arial"/>
              </a:rPr>
              <a:t>“Well, niece, I trust you will be ruled by your father.”2.1.50-51</a:t>
            </a:r>
            <a:endParaRPr>
              <a:solidFill>
                <a:srgbClr val="FFFFFF"/>
              </a:solidFill>
              <a:latin typeface="Arial"/>
              <a:ea typeface="Arial"/>
              <a:cs typeface="Arial"/>
              <a:sym typeface="Arial"/>
            </a:endParaRPr>
          </a:p>
        </p:txBody>
      </p:sp>
      <p:sp>
        <p:nvSpPr>
          <p:cNvPr id="131" name="Google Shape;131;p23"/>
          <p:cNvSpPr txBox="1"/>
          <p:nvPr/>
        </p:nvSpPr>
        <p:spPr>
          <a:xfrm>
            <a:off x="6077100" y="1158375"/>
            <a:ext cx="3008400" cy="34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Average"/>
                <a:ea typeface="Average"/>
                <a:cs typeface="Average"/>
                <a:sym typeface="Average"/>
              </a:rPr>
              <a:t>Said prince. He, Claudio, Hero, and their servants all tries to match the two together. It could be unconventional at that time since it is not father in charge of this courtship.</a:t>
            </a: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r>
              <a:rPr lang="en">
                <a:solidFill>
                  <a:schemeClr val="dk2"/>
                </a:solidFill>
                <a:latin typeface="Average"/>
                <a:ea typeface="Average"/>
                <a:cs typeface="Average"/>
                <a:sym typeface="Average"/>
              </a:rPr>
              <a:t>Leonato’s brother believes Hero will keep the duty of a woman that is to be obedient to her father probably in terms of marriage. He said this to her after hearing Beatrice’s view about marriage.</a:t>
            </a:r>
            <a:endParaRPr>
              <a:solidFill>
                <a:schemeClr val="dk2"/>
              </a:solidFill>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Courtship and Marriage shown in </a:t>
            </a:r>
            <a:r>
              <a:rPr lang="en" sz="2800" i="1"/>
              <a:t>Much Ado About Nothing</a:t>
            </a:r>
            <a:endParaRPr/>
          </a:p>
        </p:txBody>
      </p:sp>
      <p:sp>
        <p:nvSpPr>
          <p:cNvPr id="137" name="Google Shape;137;p24"/>
          <p:cNvSpPr txBox="1">
            <a:spLocks noGrp="1"/>
          </p:cNvSpPr>
          <p:nvPr>
            <p:ph type="body" idx="1"/>
          </p:nvPr>
        </p:nvSpPr>
        <p:spPr>
          <a:xfrm>
            <a:off x="311700" y="1085225"/>
            <a:ext cx="5704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rial"/>
                <a:ea typeface="Arial"/>
                <a:cs typeface="Arial"/>
                <a:sym typeface="Arial"/>
              </a:rPr>
              <a:t>“Dear my lord, if you in your own proof/ Have vanquished the resistance of her youth,/ And made defeat of her virginity.” 4.1.46-48</a:t>
            </a:r>
            <a:endParaRPr>
              <a:solidFill>
                <a:srgbClr val="FFFFFF"/>
              </a:solidFill>
              <a:latin typeface="Arial"/>
              <a:ea typeface="Arial"/>
              <a:cs typeface="Arial"/>
              <a:sym typeface="Arial"/>
            </a:endParaRPr>
          </a:p>
          <a:p>
            <a:pPr marL="0" lvl="0" indent="0" algn="l" rtl="0">
              <a:spcBef>
                <a:spcPts val="1600"/>
              </a:spcBef>
              <a:spcAft>
                <a:spcPts val="0"/>
              </a:spcAft>
              <a:buNone/>
            </a:pPr>
            <a:r>
              <a:rPr lang="en" sz="1700">
                <a:solidFill>
                  <a:srgbClr val="FFFFFF"/>
                </a:solidFill>
                <a:latin typeface="Arial"/>
                <a:ea typeface="Arial"/>
                <a:cs typeface="Arial"/>
                <a:sym typeface="Arial"/>
              </a:rPr>
              <a:t>Magaret:“I saw the Duchess of Milan’s gown that they praise so.                                                                    Hero: “Oh, that exceeds, they say.”                                          Magaret:”By my troth, ’s but a nightgown in respect of yours—cloth o' gold, and cuts, and laced with silver, set with pearls, down sleeves, side sleeves, and skirts, round underborne with a bluish tinsel. But for a fine, quaint, graceful, and excellent fashion, yours is worth ten on ’t.” 3.4.15-23</a:t>
            </a:r>
            <a:endParaRPr sz="1700">
              <a:solidFill>
                <a:srgbClr val="FFFFFF"/>
              </a:solidFill>
              <a:latin typeface="Arial"/>
              <a:ea typeface="Arial"/>
              <a:cs typeface="Arial"/>
              <a:sym typeface="Arial"/>
            </a:endParaRPr>
          </a:p>
          <a:p>
            <a:pPr marL="0" lvl="0" indent="0" algn="l" rtl="0">
              <a:spcBef>
                <a:spcPts val="1600"/>
              </a:spcBef>
              <a:spcAft>
                <a:spcPts val="0"/>
              </a:spcAft>
              <a:buNone/>
            </a:pPr>
            <a:endParaRPr sz="1400">
              <a:solidFill>
                <a:srgbClr val="292C2E"/>
              </a:solidFill>
              <a:highlight>
                <a:srgbClr val="FAFAFA"/>
              </a:highlight>
              <a:latin typeface="Arial"/>
              <a:ea typeface="Arial"/>
              <a:cs typeface="Arial"/>
              <a:sym typeface="Arial"/>
            </a:endParaRPr>
          </a:p>
          <a:p>
            <a:pPr marL="0" lvl="0" indent="0" algn="l" rtl="0">
              <a:spcBef>
                <a:spcPts val="1600"/>
              </a:spcBef>
              <a:spcAft>
                <a:spcPts val="1600"/>
              </a:spcAft>
              <a:buNone/>
            </a:pPr>
            <a:endParaRPr sz="1400">
              <a:solidFill>
                <a:srgbClr val="292C2E"/>
              </a:solidFill>
              <a:highlight>
                <a:srgbClr val="FAFAFA"/>
              </a:highlight>
              <a:latin typeface="Arial"/>
              <a:ea typeface="Arial"/>
              <a:cs typeface="Arial"/>
              <a:sym typeface="Arial"/>
            </a:endParaRPr>
          </a:p>
        </p:txBody>
      </p:sp>
      <p:sp>
        <p:nvSpPr>
          <p:cNvPr id="138" name="Google Shape;138;p24"/>
          <p:cNvSpPr txBox="1"/>
          <p:nvPr/>
        </p:nvSpPr>
        <p:spPr>
          <a:xfrm>
            <a:off x="6128975" y="1017725"/>
            <a:ext cx="2973600" cy="3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Average"/>
                <a:ea typeface="Average"/>
                <a:cs typeface="Average"/>
                <a:sym typeface="Average"/>
              </a:rPr>
              <a:t>Said Leonato. It seems woman has to keep her virginity before marriage. However, it seems that it is fine to consummate if the couple have regarded each other as husband and wife.</a:t>
            </a: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r>
              <a:rPr lang="en">
                <a:solidFill>
                  <a:schemeClr val="dk2"/>
                </a:solidFill>
                <a:latin typeface="Average"/>
                <a:ea typeface="Average"/>
                <a:cs typeface="Average"/>
                <a:sym typeface="Average"/>
              </a:rPr>
              <a:t>Woman wears very expensive and exquisite clothes for their marriage.</a:t>
            </a:r>
            <a:endParaRPr>
              <a:solidFill>
                <a:schemeClr val="dk2"/>
              </a:solidFill>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Courtship and Marriage shown in </a:t>
            </a:r>
            <a:r>
              <a:rPr lang="en" sz="2800" i="1"/>
              <a:t>Much Ado About Nothing</a:t>
            </a:r>
            <a:endParaRPr/>
          </a:p>
        </p:txBody>
      </p:sp>
      <p:sp>
        <p:nvSpPr>
          <p:cNvPr id="144" name="Google Shape;144;p25"/>
          <p:cNvSpPr txBox="1">
            <a:spLocks noGrp="1"/>
          </p:cNvSpPr>
          <p:nvPr>
            <p:ph type="body" idx="1"/>
          </p:nvPr>
        </p:nvSpPr>
        <p:spPr>
          <a:xfrm>
            <a:off x="311700" y="1152475"/>
            <a:ext cx="5679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latin typeface="Arial"/>
                <a:ea typeface="Arial"/>
                <a:cs typeface="Arial"/>
                <a:sym typeface="Arial"/>
              </a:rPr>
              <a:t>“For here’s a paper written in his hand… fashioned to Beatrice.” “And here’s another,/ Writ in my cousin’s hand...Containing her affection unto Benedick.” 5.4.90-95</a:t>
            </a:r>
            <a:endParaRPr>
              <a:solidFill>
                <a:srgbClr val="FFFFFF"/>
              </a:solidFill>
              <a:latin typeface="Arial"/>
              <a:ea typeface="Arial"/>
              <a:cs typeface="Arial"/>
              <a:sym typeface="Arial"/>
            </a:endParaRPr>
          </a:p>
        </p:txBody>
      </p:sp>
      <p:sp>
        <p:nvSpPr>
          <p:cNvPr id="145" name="Google Shape;145;p25"/>
          <p:cNvSpPr txBox="1"/>
          <p:nvPr/>
        </p:nvSpPr>
        <p:spPr>
          <a:xfrm>
            <a:off x="6085750" y="1152475"/>
            <a:ext cx="2939100" cy="38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Average"/>
                <a:ea typeface="Average"/>
                <a:cs typeface="Average"/>
                <a:sym typeface="Average"/>
              </a:rPr>
              <a:t>After the two paper shown, as a gift in courtship, Benedick and Beatrice consents their own marriage.</a:t>
            </a: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endParaRPr>
              <a:solidFill>
                <a:schemeClr val="dk2"/>
              </a:solidFill>
              <a:latin typeface="Average"/>
              <a:ea typeface="Average"/>
              <a:cs typeface="Average"/>
              <a:sym typeface="Average"/>
            </a:endParaRPr>
          </a:p>
          <a:p>
            <a:pPr marL="0" lvl="0" indent="0" algn="l" rtl="0">
              <a:spcBef>
                <a:spcPts val="0"/>
              </a:spcBef>
              <a:spcAft>
                <a:spcPts val="0"/>
              </a:spcAft>
              <a:buNone/>
            </a:pPr>
            <a:r>
              <a:rPr lang="en" sz="600">
                <a:solidFill>
                  <a:srgbClr val="FFFFFF"/>
                </a:solidFill>
              </a:rPr>
              <a:t>Source: https://www.pinterest.de/pin/355714070550868589/</a:t>
            </a:r>
            <a:endParaRPr sz="600">
              <a:solidFill>
                <a:schemeClr val="dk2"/>
              </a:solidFill>
              <a:latin typeface="Average"/>
              <a:ea typeface="Average"/>
              <a:cs typeface="Average"/>
              <a:sym typeface="Average"/>
            </a:endParaRPr>
          </a:p>
        </p:txBody>
      </p:sp>
      <p:pic>
        <p:nvPicPr>
          <p:cNvPr id="146" name="Google Shape;146;p25"/>
          <p:cNvPicPr preferRelativeResize="0"/>
          <p:nvPr/>
        </p:nvPicPr>
        <p:blipFill>
          <a:blip r:embed="rId3">
            <a:alphaModFix/>
          </a:blip>
          <a:stretch>
            <a:fillRect/>
          </a:stretch>
        </p:blipFill>
        <p:spPr>
          <a:xfrm>
            <a:off x="6195600" y="2151450"/>
            <a:ext cx="1645000" cy="2559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Courtship and Marriage shown in </a:t>
            </a:r>
            <a:r>
              <a:rPr lang="en" i="1"/>
              <a:t>The Taming of the Shrew</a:t>
            </a:r>
            <a:endParaRPr i="1"/>
          </a:p>
        </p:txBody>
      </p:sp>
      <p:sp>
        <p:nvSpPr>
          <p:cNvPr id="152" name="Google Shape;152;p26"/>
          <p:cNvSpPr txBox="1">
            <a:spLocks noGrp="1"/>
          </p:cNvSpPr>
          <p:nvPr>
            <p:ph type="body" idx="1"/>
          </p:nvPr>
        </p:nvSpPr>
        <p:spPr>
          <a:xfrm>
            <a:off x="269875" y="1177350"/>
            <a:ext cx="5960700" cy="36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Arial"/>
                <a:ea typeface="Arial"/>
                <a:cs typeface="Arial"/>
                <a:sym typeface="Arial"/>
              </a:rPr>
              <a:t>Women are made to bear, and so are you. (2.1. 200)</a:t>
            </a:r>
            <a:endParaRPr sz="1800">
              <a:solidFill>
                <a:srgbClr val="FFFFFF"/>
              </a:solidFill>
              <a:latin typeface="Arial"/>
              <a:ea typeface="Arial"/>
              <a:cs typeface="Arial"/>
              <a:sym typeface="Arial"/>
            </a:endParaRPr>
          </a:p>
          <a:p>
            <a:pPr marL="0" lvl="0" indent="0" algn="l" rtl="0">
              <a:spcBef>
                <a:spcPts val="0"/>
              </a:spcBef>
              <a:spcAft>
                <a:spcPts val="0"/>
              </a:spcAft>
              <a:buNone/>
            </a:pPr>
            <a:r>
              <a:rPr lang="en" sz="1800">
                <a:solidFill>
                  <a:srgbClr val="FFFFFF"/>
                </a:solidFill>
                <a:latin typeface="Arial"/>
                <a:ea typeface="Arial"/>
                <a:cs typeface="Arial"/>
                <a:sym typeface="Arial"/>
              </a:rPr>
              <a:t>Alas, good Kate, I will not burden thee, </a:t>
            </a:r>
            <a:endParaRPr sz="1800">
              <a:solidFill>
                <a:srgbClr val="FFFFFF"/>
              </a:solidFill>
              <a:latin typeface="Arial"/>
              <a:ea typeface="Arial"/>
              <a:cs typeface="Arial"/>
              <a:sym typeface="Arial"/>
            </a:endParaRPr>
          </a:p>
          <a:p>
            <a:pPr marL="0" lvl="0" indent="0" algn="l" rtl="0">
              <a:spcBef>
                <a:spcPts val="0"/>
              </a:spcBef>
              <a:spcAft>
                <a:spcPts val="0"/>
              </a:spcAft>
              <a:buNone/>
            </a:pPr>
            <a:r>
              <a:rPr lang="en" sz="1800">
                <a:solidFill>
                  <a:srgbClr val="FFFFFF"/>
                </a:solidFill>
                <a:latin typeface="Arial"/>
                <a:ea typeface="Arial"/>
                <a:cs typeface="Arial"/>
                <a:sym typeface="Arial"/>
              </a:rPr>
              <a:t>For knowing thee to be but young and light. (2.1. 202-203) Petruchio</a:t>
            </a:r>
            <a:endParaRPr sz="1800">
              <a:solidFill>
                <a:srgbClr val="FFFFFF"/>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 sz="1600">
                <a:solidFill>
                  <a:srgbClr val="FFFFFF"/>
                </a:solidFill>
                <a:latin typeface="Arial"/>
                <a:ea typeface="Arial"/>
                <a:cs typeface="Arial"/>
                <a:sym typeface="Arial"/>
              </a:rPr>
              <a:t>Ay, when the special thing is well obtain’d,</a:t>
            </a:r>
            <a:endParaRPr sz="1600">
              <a:solidFill>
                <a:srgbClr val="FFFFFF"/>
              </a:solidFill>
              <a:latin typeface="Arial"/>
              <a:ea typeface="Arial"/>
              <a:cs typeface="Arial"/>
              <a:sym typeface="Arial"/>
            </a:endParaRPr>
          </a:p>
          <a:p>
            <a:pPr marL="0" lvl="0" indent="0" algn="l" rtl="0">
              <a:spcBef>
                <a:spcPts val="0"/>
              </a:spcBef>
              <a:spcAft>
                <a:spcPts val="0"/>
              </a:spcAft>
              <a:buNone/>
            </a:pPr>
            <a:r>
              <a:rPr lang="en" sz="1600">
                <a:solidFill>
                  <a:srgbClr val="FFFFFF"/>
                </a:solidFill>
                <a:latin typeface="Arial"/>
                <a:ea typeface="Arial"/>
                <a:cs typeface="Arial"/>
                <a:sym typeface="Arial"/>
              </a:rPr>
              <a:t>That is, her love; for that is all in all. (2.1. 128-129) Baptista</a:t>
            </a:r>
            <a:endParaRPr sz="1600">
              <a:solidFill>
                <a:srgbClr val="FFFFFF"/>
              </a:solidFill>
              <a:latin typeface="Arial"/>
              <a:ea typeface="Arial"/>
              <a:cs typeface="Arial"/>
              <a:sym typeface="Arial"/>
            </a:endParaRPr>
          </a:p>
          <a:p>
            <a:pPr marL="0" lvl="0" indent="0" algn="l" rtl="0">
              <a:spcBef>
                <a:spcPts val="0"/>
              </a:spcBef>
              <a:spcAft>
                <a:spcPts val="0"/>
              </a:spcAft>
              <a:buNone/>
            </a:pPr>
            <a:endParaRPr sz="1800">
              <a:solidFill>
                <a:srgbClr val="FFFFFF"/>
              </a:solidFill>
              <a:latin typeface="Arial"/>
              <a:ea typeface="Arial"/>
              <a:cs typeface="Arial"/>
              <a:sym typeface="Arial"/>
            </a:endParaRPr>
          </a:p>
          <a:p>
            <a:pPr marL="0" lvl="0" indent="0" algn="l" rtl="0">
              <a:spcBef>
                <a:spcPts val="0"/>
              </a:spcBef>
              <a:spcAft>
                <a:spcPts val="0"/>
              </a:spcAft>
              <a:buNone/>
            </a:pPr>
            <a:r>
              <a:rPr lang="en" sz="1800">
                <a:solidFill>
                  <a:srgbClr val="FFFFFF"/>
                </a:solidFill>
                <a:latin typeface="Arial"/>
                <a:ea typeface="Arial"/>
                <a:cs typeface="Arial"/>
                <a:sym typeface="Arial"/>
              </a:rPr>
              <a:t>She, poor soul,</a:t>
            </a:r>
            <a:endParaRPr sz="1800">
              <a:solidFill>
                <a:srgbClr val="FFFFFF"/>
              </a:solidFill>
              <a:latin typeface="Arial"/>
              <a:ea typeface="Arial"/>
              <a:cs typeface="Arial"/>
              <a:sym typeface="Arial"/>
            </a:endParaRPr>
          </a:p>
          <a:p>
            <a:pPr marL="0" lvl="0" indent="0" algn="l" rtl="0">
              <a:spcBef>
                <a:spcPts val="0"/>
              </a:spcBef>
              <a:spcAft>
                <a:spcPts val="0"/>
              </a:spcAft>
              <a:buNone/>
            </a:pPr>
            <a:r>
              <a:rPr lang="en" sz="1800">
                <a:solidFill>
                  <a:srgbClr val="FFFFFF"/>
                </a:solidFill>
                <a:latin typeface="Arial"/>
                <a:ea typeface="Arial"/>
                <a:cs typeface="Arial"/>
                <a:sym typeface="Arial"/>
              </a:rPr>
              <a:t>Knows not which way to stand, to look, to speak, </a:t>
            </a:r>
            <a:endParaRPr sz="1800">
              <a:solidFill>
                <a:srgbClr val="FFFFFF"/>
              </a:solidFill>
              <a:latin typeface="Arial"/>
              <a:ea typeface="Arial"/>
              <a:cs typeface="Arial"/>
              <a:sym typeface="Arial"/>
            </a:endParaRPr>
          </a:p>
          <a:p>
            <a:pPr marL="0" lvl="0" indent="0" algn="l" rtl="0">
              <a:spcBef>
                <a:spcPts val="0"/>
              </a:spcBef>
              <a:spcAft>
                <a:spcPts val="0"/>
              </a:spcAft>
              <a:buNone/>
            </a:pPr>
            <a:r>
              <a:rPr lang="en" sz="1800">
                <a:solidFill>
                  <a:srgbClr val="FFFFFF"/>
                </a:solidFill>
                <a:latin typeface="Arial"/>
                <a:ea typeface="Arial"/>
                <a:cs typeface="Arial"/>
                <a:sym typeface="Arial"/>
              </a:rPr>
              <a:t>And sits as one new risen from a dream. (4.1. 184-186) Curtis</a:t>
            </a:r>
            <a:endParaRPr sz="1800">
              <a:solidFill>
                <a:srgbClr val="FFFFFF"/>
              </a:solidFill>
            </a:endParaRPr>
          </a:p>
        </p:txBody>
      </p:sp>
      <p:sp>
        <p:nvSpPr>
          <p:cNvPr id="153" name="Google Shape;153;p26"/>
          <p:cNvSpPr txBox="1">
            <a:spLocks noGrp="1"/>
          </p:cNvSpPr>
          <p:nvPr>
            <p:ph type="body" idx="2"/>
          </p:nvPr>
        </p:nvSpPr>
        <p:spPr>
          <a:xfrm>
            <a:off x="6230575" y="1202250"/>
            <a:ext cx="26019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Petruchio reminds Katherina of a woman’s role during their first encounter</a:t>
            </a:r>
            <a:endParaRPr/>
          </a:p>
          <a:p>
            <a:pPr marL="0" lvl="0" indent="0" algn="l" rtl="0">
              <a:spcBef>
                <a:spcPts val="1600"/>
              </a:spcBef>
              <a:spcAft>
                <a:spcPts val="0"/>
              </a:spcAft>
              <a:buNone/>
            </a:pPr>
            <a:endParaRPr/>
          </a:p>
          <a:p>
            <a:pPr marL="0" lvl="0" indent="0" algn="l" rtl="0">
              <a:spcBef>
                <a:spcPts val="1600"/>
              </a:spcBef>
              <a:spcAft>
                <a:spcPts val="0"/>
              </a:spcAft>
              <a:buNone/>
            </a:pPr>
            <a:r>
              <a:rPr lang="en"/>
              <a:t>Does Baptista really care about Katherina’s happiness and is that of utmost importance to him?</a:t>
            </a:r>
            <a:endParaRPr/>
          </a:p>
          <a:p>
            <a:pPr marL="0" lvl="0" indent="0" algn="l" rtl="0">
              <a:spcBef>
                <a:spcPts val="1600"/>
              </a:spcBef>
              <a:spcAft>
                <a:spcPts val="0"/>
              </a:spcAft>
              <a:buNone/>
            </a:pPr>
            <a:r>
              <a:rPr lang="en"/>
              <a:t> </a:t>
            </a:r>
            <a:endParaRPr/>
          </a:p>
          <a:p>
            <a:pPr marL="0" lvl="0" indent="0" algn="l" rtl="0">
              <a:spcBef>
                <a:spcPts val="1600"/>
              </a:spcBef>
              <a:spcAft>
                <a:spcPts val="1600"/>
              </a:spcAft>
              <a:buNone/>
            </a:pPr>
            <a:r>
              <a:rPr lang="en"/>
              <a:t>Womens’ loss of power in a marriage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2743200" lvl="0" indent="457200" algn="l" rtl="0">
              <a:spcBef>
                <a:spcPts val="0"/>
              </a:spcBef>
              <a:spcAft>
                <a:spcPts val="0"/>
              </a:spcAft>
              <a:buNone/>
            </a:pPr>
            <a:r>
              <a:rPr lang="en"/>
              <a:t> “    ” Cont’d</a:t>
            </a:r>
            <a:endParaRPr/>
          </a:p>
        </p:txBody>
      </p:sp>
      <p:sp>
        <p:nvSpPr>
          <p:cNvPr id="159" name="Google Shape;159;p27"/>
          <p:cNvSpPr txBox="1">
            <a:spLocks noGrp="1"/>
          </p:cNvSpPr>
          <p:nvPr>
            <p:ph type="body" idx="1"/>
          </p:nvPr>
        </p:nvSpPr>
        <p:spPr>
          <a:xfrm>
            <a:off x="230000" y="1152475"/>
            <a:ext cx="5958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latin typeface="Arial"/>
                <a:ea typeface="Arial"/>
                <a:cs typeface="Arial"/>
                <a:sym typeface="Arial"/>
              </a:rPr>
              <a:t>And pass my daughter a sufficient dower, </a:t>
            </a:r>
            <a:endParaRPr sz="1600">
              <a:solidFill>
                <a:srgbClr val="FFFFFF"/>
              </a:solidFill>
              <a:latin typeface="Arial"/>
              <a:ea typeface="Arial"/>
              <a:cs typeface="Arial"/>
              <a:sym typeface="Arial"/>
            </a:endParaRPr>
          </a:p>
          <a:p>
            <a:pPr marL="0" lvl="0" indent="0" algn="l" rtl="0">
              <a:spcBef>
                <a:spcPts val="0"/>
              </a:spcBef>
              <a:spcAft>
                <a:spcPts val="0"/>
              </a:spcAft>
              <a:buNone/>
            </a:pPr>
            <a:r>
              <a:rPr lang="en" sz="1600">
                <a:solidFill>
                  <a:srgbClr val="FFFFFF"/>
                </a:solidFill>
                <a:latin typeface="Arial"/>
                <a:ea typeface="Arial"/>
                <a:cs typeface="Arial"/>
                <a:sym typeface="Arial"/>
              </a:rPr>
              <a:t>The match is made and all is done:</a:t>
            </a:r>
            <a:endParaRPr sz="1600">
              <a:solidFill>
                <a:srgbClr val="FFFFFF"/>
              </a:solidFill>
              <a:latin typeface="Arial"/>
              <a:ea typeface="Arial"/>
              <a:cs typeface="Arial"/>
              <a:sym typeface="Arial"/>
            </a:endParaRPr>
          </a:p>
          <a:p>
            <a:pPr marL="0" lvl="0" indent="0" algn="l" rtl="0">
              <a:spcBef>
                <a:spcPts val="0"/>
              </a:spcBef>
              <a:spcAft>
                <a:spcPts val="0"/>
              </a:spcAft>
              <a:buNone/>
            </a:pPr>
            <a:r>
              <a:rPr lang="en" sz="1600">
                <a:solidFill>
                  <a:srgbClr val="FFFFFF"/>
                </a:solidFill>
                <a:latin typeface="Arial"/>
                <a:ea typeface="Arial"/>
                <a:cs typeface="Arial"/>
                <a:sym typeface="Arial"/>
              </a:rPr>
              <a:t>Your son shall have my daughter with consent. (4.4.45-47) Baptisa</a:t>
            </a:r>
            <a:endParaRPr sz="1600" b="1">
              <a:solidFill>
                <a:srgbClr val="FFFFFF"/>
              </a:solidFill>
              <a:latin typeface="Arial"/>
              <a:ea typeface="Arial"/>
              <a:cs typeface="Arial"/>
              <a:sym typeface="Arial"/>
            </a:endParaRPr>
          </a:p>
          <a:p>
            <a:pPr marL="0" lvl="0" indent="0" algn="l" rtl="0">
              <a:spcBef>
                <a:spcPts val="0"/>
              </a:spcBef>
              <a:spcAft>
                <a:spcPts val="0"/>
              </a:spcAft>
              <a:buNone/>
            </a:pPr>
            <a:endParaRPr sz="1600">
              <a:solidFill>
                <a:srgbClr val="FFFFFF"/>
              </a:solidFill>
              <a:latin typeface="Arial"/>
              <a:ea typeface="Arial"/>
              <a:cs typeface="Arial"/>
              <a:sym typeface="Arial"/>
            </a:endParaRPr>
          </a:p>
          <a:p>
            <a:pPr marL="0" lvl="0" indent="0" algn="l" rtl="0">
              <a:spcBef>
                <a:spcPts val="0"/>
              </a:spcBef>
              <a:spcAft>
                <a:spcPts val="0"/>
              </a:spcAft>
              <a:buNone/>
            </a:pPr>
            <a:r>
              <a:rPr lang="en" sz="1600">
                <a:solidFill>
                  <a:srgbClr val="FFFFFF"/>
                </a:solidFill>
                <a:latin typeface="Arial"/>
                <a:ea typeface="Arial"/>
                <a:cs typeface="Arial"/>
                <a:sym typeface="Arial"/>
              </a:rPr>
              <a:t>Where then do you know best</a:t>
            </a:r>
            <a:endParaRPr sz="1600">
              <a:solidFill>
                <a:srgbClr val="FFFFFF"/>
              </a:solidFill>
              <a:latin typeface="Arial"/>
              <a:ea typeface="Arial"/>
              <a:cs typeface="Arial"/>
              <a:sym typeface="Arial"/>
            </a:endParaRPr>
          </a:p>
          <a:p>
            <a:pPr marL="0" lvl="0" indent="0" algn="l" rtl="0">
              <a:spcBef>
                <a:spcPts val="0"/>
              </a:spcBef>
              <a:spcAft>
                <a:spcPts val="0"/>
              </a:spcAft>
              <a:buNone/>
            </a:pPr>
            <a:r>
              <a:rPr lang="en" sz="1600">
                <a:solidFill>
                  <a:srgbClr val="FFFFFF"/>
                </a:solidFill>
                <a:latin typeface="Arial"/>
                <a:ea typeface="Arial"/>
                <a:cs typeface="Arial"/>
                <a:sym typeface="Arial"/>
              </a:rPr>
              <a:t>We be affied and such assurance ta’en</a:t>
            </a:r>
            <a:endParaRPr sz="1600">
              <a:solidFill>
                <a:srgbClr val="FFFFFF"/>
              </a:solidFill>
              <a:latin typeface="Arial"/>
              <a:ea typeface="Arial"/>
              <a:cs typeface="Arial"/>
              <a:sym typeface="Arial"/>
            </a:endParaRPr>
          </a:p>
          <a:p>
            <a:pPr marL="0" lvl="0" indent="0" algn="l" rtl="0">
              <a:spcBef>
                <a:spcPts val="0"/>
              </a:spcBef>
              <a:spcAft>
                <a:spcPts val="0"/>
              </a:spcAft>
              <a:buNone/>
            </a:pPr>
            <a:r>
              <a:rPr lang="en" sz="1600">
                <a:solidFill>
                  <a:srgbClr val="FFFFFF"/>
                </a:solidFill>
                <a:latin typeface="Arial"/>
                <a:ea typeface="Arial"/>
                <a:cs typeface="Arial"/>
                <a:sym typeface="Arial"/>
              </a:rPr>
              <a:t>As shall with either part’s agreement stand? (4.4. 48-50) Tranio as Lucentio</a:t>
            </a:r>
            <a:endParaRPr sz="1600">
              <a:solidFill>
                <a:srgbClr val="FFFFFF"/>
              </a:solidFill>
              <a:latin typeface="Arial"/>
              <a:ea typeface="Arial"/>
              <a:cs typeface="Arial"/>
              <a:sym typeface="Arial"/>
            </a:endParaRPr>
          </a:p>
          <a:p>
            <a:pPr marL="0" lvl="0" indent="0" algn="l" rtl="0">
              <a:spcBef>
                <a:spcPts val="0"/>
              </a:spcBef>
              <a:spcAft>
                <a:spcPts val="0"/>
              </a:spcAft>
              <a:buNone/>
            </a:pPr>
            <a:endParaRPr sz="1600">
              <a:solidFill>
                <a:srgbClr val="FFFFFF"/>
              </a:solidFill>
              <a:latin typeface="Arial"/>
              <a:ea typeface="Arial"/>
              <a:cs typeface="Arial"/>
              <a:sym typeface="Arial"/>
            </a:endParaRPr>
          </a:p>
          <a:p>
            <a:pPr marL="0" lvl="0" indent="0" algn="l" rtl="0">
              <a:spcBef>
                <a:spcPts val="0"/>
              </a:spcBef>
              <a:spcAft>
                <a:spcPts val="0"/>
              </a:spcAft>
              <a:buNone/>
            </a:pPr>
            <a:r>
              <a:rPr lang="en" sz="1600">
                <a:solidFill>
                  <a:srgbClr val="FFFFFF"/>
                </a:solidFill>
                <a:latin typeface="Arial"/>
                <a:ea typeface="Arial"/>
                <a:cs typeface="Arial"/>
                <a:sym typeface="Arial"/>
              </a:rPr>
              <a:t>KATHERINA’S WHOLE SPEECH (5.2. 136-179)</a:t>
            </a:r>
            <a:endParaRPr sz="1600">
              <a:solidFill>
                <a:srgbClr val="FFFFFF"/>
              </a:solidFill>
              <a:latin typeface="Arial"/>
              <a:ea typeface="Arial"/>
              <a:cs typeface="Arial"/>
              <a:sym typeface="Arial"/>
            </a:endParaRPr>
          </a:p>
        </p:txBody>
      </p:sp>
      <p:sp>
        <p:nvSpPr>
          <p:cNvPr id="160" name="Google Shape;160;p27"/>
          <p:cNvSpPr txBox="1">
            <a:spLocks noGrp="1"/>
          </p:cNvSpPr>
          <p:nvPr>
            <p:ph type="body" idx="2"/>
          </p:nvPr>
        </p:nvSpPr>
        <p:spPr>
          <a:xfrm>
            <a:off x="6439825" y="1152475"/>
            <a:ext cx="2392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Baptisa makes sure that Bianca will be put into great hands by someone wealthy and someone she cares for. The two properly finalize an engagement.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“Proper” ways of being a wife and her duties </a:t>
            </a:r>
            <a:endParaRPr/>
          </a:p>
        </p:txBody>
      </p:sp>
      <p:pic>
        <p:nvPicPr>
          <p:cNvPr id="161" name="Google Shape;161;p27"/>
          <p:cNvPicPr preferRelativeResize="0"/>
          <p:nvPr/>
        </p:nvPicPr>
        <p:blipFill>
          <a:blip r:embed="rId3">
            <a:alphaModFix/>
          </a:blip>
          <a:stretch>
            <a:fillRect/>
          </a:stretch>
        </p:blipFill>
        <p:spPr>
          <a:xfrm>
            <a:off x="4735775" y="3473425"/>
            <a:ext cx="1704050" cy="1450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677025" y="555725"/>
            <a:ext cx="3169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Reasons for Marriage</a:t>
            </a:r>
            <a:endParaRPr/>
          </a:p>
        </p:txBody>
      </p:sp>
      <p:sp>
        <p:nvSpPr>
          <p:cNvPr id="167" name="Google Shape;167;p28"/>
          <p:cNvSpPr txBox="1">
            <a:spLocks noGrp="1"/>
          </p:cNvSpPr>
          <p:nvPr>
            <p:ph type="body" idx="1"/>
          </p:nvPr>
        </p:nvSpPr>
        <p:spPr>
          <a:xfrm>
            <a:off x="311700" y="1528850"/>
            <a:ext cx="4260300" cy="1619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EFEFEF"/>
              </a:buClr>
              <a:buSzPts val="1600"/>
              <a:buChar char="●"/>
            </a:pPr>
            <a:r>
              <a:rPr lang="en" sz="1600">
                <a:solidFill>
                  <a:srgbClr val="EFEFEF"/>
                </a:solidFill>
              </a:rPr>
              <a:t>Spread of wealth between families, along with territories and prestige.</a:t>
            </a:r>
            <a:endParaRPr sz="1600">
              <a:solidFill>
                <a:srgbClr val="EFEFEF"/>
              </a:solidFill>
            </a:endParaRPr>
          </a:p>
          <a:p>
            <a:pPr marL="457200" lvl="0" indent="-330200" algn="l" rtl="0">
              <a:spcBef>
                <a:spcPts val="0"/>
              </a:spcBef>
              <a:spcAft>
                <a:spcPts val="0"/>
              </a:spcAft>
              <a:buClr>
                <a:srgbClr val="EFEFEF"/>
              </a:buClr>
              <a:buSzPts val="1600"/>
              <a:buChar char="●"/>
            </a:pPr>
            <a:r>
              <a:rPr lang="en" sz="1600">
                <a:solidFill>
                  <a:srgbClr val="EFEFEF"/>
                </a:solidFill>
              </a:rPr>
              <a:t>A means to ensure an heir for families</a:t>
            </a:r>
            <a:endParaRPr sz="1600">
              <a:solidFill>
                <a:srgbClr val="EFEFEF"/>
              </a:solidFill>
            </a:endParaRPr>
          </a:p>
          <a:p>
            <a:pPr marL="457200" lvl="0" indent="-330200" algn="l" rtl="0">
              <a:spcBef>
                <a:spcPts val="0"/>
              </a:spcBef>
              <a:spcAft>
                <a:spcPts val="0"/>
              </a:spcAft>
              <a:buClr>
                <a:srgbClr val="EFEFEF"/>
              </a:buClr>
              <a:buSzPts val="1600"/>
              <a:buChar char="●"/>
            </a:pPr>
            <a:r>
              <a:rPr lang="en" sz="1600">
                <a:solidFill>
                  <a:srgbClr val="EFEFEF"/>
                </a:solidFill>
              </a:rPr>
              <a:t>Cemented alliances between families</a:t>
            </a:r>
            <a:endParaRPr sz="1600">
              <a:solidFill>
                <a:srgbClr val="EFEFEF"/>
              </a:solidFill>
            </a:endParaRPr>
          </a:p>
        </p:txBody>
      </p:sp>
      <p:pic>
        <p:nvPicPr>
          <p:cNvPr id="168" name="Google Shape;168;p28"/>
          <p:cNvPicPr preferRelativeResize="0"/>
          <p:nvPr/>
        </p:nvPicPr>
        <p:blipFill>
          <a:blip r:embed="rId3">
            <a:alphaModFix/>
          </a:blip>
          <a:stretch>
            <a:fillRect/>
          </a:stretch>
        </p:blipFill>
        <p:spPr>
          <a:xfrm>
            <a:off x="5765000" y="2949625"/>
            <a:ext cx="2819400" cy="1619250"/>
          </a:xfrm>
          <a:prstGeom prst="rect">
            <a:avLst/>
          </a:prstGeom>
          <a:noFill/>
          <a:ln>
            <a:noFill/>
          </a:ln>
        </p:spPr>
      </p:pic>
      <p:sp>
        <p:nvSpPr>
          <p:cNvPr id="169" name="Google Shape;169;p28"/>
          <p:cNvSpPr txBox="1"/>
          <p:nvPr/>
        </p:nvSpPr>
        <p:spPr>
          <a:xfrm>
            <a:off x="311700" y="3150400"/>
            <a:ext cx="4968900" cy="12177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EFEFEF"/>
              </a:buClr>
              <a:buSzPts val="1600"/>
              <a:buFont typeface="Average"/>
              <a:buChar char="●"/>
            </a:pPr>
            <a:r>
              <a:rPr lang="en" sz="1600">
                <a:solidFill>
                  <a:srgbClr val="EFEFEF"/>
                </a:solidFill>
                <a:latin typeface="Average"/>
                <a:ea typeface="Average"/>
                <a:cs typeface="Average"/>
                <a:sym typeface="Average"/>
              </a:rPr>
              <a:t>Because marriages were superficial in high society it wasn’t uncommon for nobility to live seperate from their wives </a:t>
            </a:r>
            <a:endParaRPr sz="1600">
              <a:solidFill>
                <a:srgbClr val="EFEFEF"/>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311700" y="445025"/>
            <a:ext cx="494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were partners chosen ? </a:t>
            </a:r>
            <a:endParaRPr/>
          </a:p>
        </p:txBody>
      </p:sp>
      <p:sp>
        <p:nvSpPr>
          <p:cNvPr id="175" name="Google Shape;175;p29"/>
          <p:cNvSpPr txBox="1">
            <a:spLocks noGrp="1"/>
          </p:cNvSpPr>
          <p:nvPr>
            <p:ph type="body" idx="1"/>
          </p:nvPr>
        </p:nvSpPr>
        <p:spPr>
          <a:xfrm>
            <a:off x="311700" y="1152475"/>
            <a:ext cx="47364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EFEFEF"/>
              </a:buClr>
              <a:buSzPts val="1600"/>
              <a:buChar char="●"/>
            </a:pPr>
            <a:r>
              <a:rPr lang="en" sz="1600">
                <a:solidFill>
                  <a:srgbClr val="EFEFEF"/>
                </a:solidFill>
              </a:rPr>
              <a:t>Parents mainly chose their children's partner</a:t>
            </a:r>
            <a:endParaRPr sz="1600">
              <a:solidFill>
                <a:srgbClr val="EFEFEF"/>
              </a:solidFill>
            </a:endParaRPr>
          </a:p>
          <a:p>
            <a:pPr marL="457200" lvl="0" indent="-330200" algn="l" rtl="0">
              <a:spcBef>
                <a:spcPts val="0"/>
              </a:spcBef>
              <a:spcAft>
                <a:spcPts val="0"/>
              </a:spcAft>
              <a:buClr>
                <a:srgbClr val="EFEFEF"/>
              </a:buClr>
              <a:buSzPts val="1600"/>
              <a:buChar char="●"/>
            </a:pPr>
            <a:r>
              <a:rPr lang="en" sz="1600">
                <a:solidFill>
                  <a:srgbClr val="EFEFEF"/>
                </a:solidFill>
              </a:rPr>
              <a:t>While children from higher standing had no say in their spouse, people from lower classes were sometimes allowed to have a say in the process</a:t>
            </a:r>
            <a:endParaRPr sz="1600">
              <a:solidFill>
                <a:srgbClr val="EFEFEF"/>
              </a:solidFill>
            </a:endParaRPr>
          </a:p>
          <a:p>
            <a:pPr marL="457200" lvl="0" indent="-330200" algn="l" rtl="0">
              <a:spcBef>
                <a:spcPts val="0"/>
              </a:spcBef>
              <a:spcAft>
                <a:spcPts val="0"/>
              </a:spcAft>
              <a:buClr>
                <a:srgbClr val="EFEFEF"/>
              </a:buClr>
              <a:buSzPts val="1600"/>
              <a:buChar char="●"/>
            </a:pPr>
            <a:r>
              <a:rPr lang="en" sz="1600">
                <a:solidFill>
                  <a:srgbClr val="EFEFEF"/>
                </a:solidFill>
              </a:rPr>
              <a:t>Some would leave for apprenticeships in an attempt to find love while away from family influence</a:t>
            </a:r>
            <a:endParaRPr sz="1600">
              <a:solidFill>
                <a:srgbClr val="EFEFEF"/>
              </a:solidFill>
            </a:endParaRPr>
          </a:p>
        </p:txBody>
      </p:sp>
      <p:pic>
        <p:nvPicPr>
          <p:cNvPr id="176" name="Google Shape;176;p29"/>
          <p:cNvPicPr preferRelativeResize="0"/>
          <p:nvPr/>
        </p:nvPicPr>
        <p:blipFill>
          <a:blip r:embed="rId3">
            <a:alphaModFix/>
          </a:blip>
          <a:stretch>
            <a:fillRect/>
          </a:stretch>
        </p:blipFill>
        <p:spPr>
          <a:xfrm>
            <a:off x="6595350" y="2432850"/>
            <a:ext cx="2200275" cy="2314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445025"/>
            <a:ext cx="288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 and Marriage</a:t>
            </a:r>
            <a:endParaRPr/>
          </a:p>
        </p:txBody>
      </p:sp>
      <p:sp>
        <p:nvSpPr>
          <p:cNvPr id="182" name="Google Shape;182;p30"/>
          <p:cNvSpPr txBox="1">
            <a:spLocks noGrp="1"/>
          </p:cNvSpPr>
          <p:nvPr>
            <p:ph type="body" idx="1"/>
          </p:nvPr>
        </p:nvSpPr>
        <p:spPr>
          <a:xfrm>
            <a:off x="311700" y="1152475"/>
            <a:ext cx="60093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EFEFEF"/>
              </a:buClr>
              <a:buSzPts val="1600"/>
              <a:buChar char="●"/>
            </a:pPr>
            <a:r>
              <a:rPr lang="en" sz="1600">
                <a:solidFill>
                  <a:srgbClr val="EFEFEF"/>
                </a:solidFill>
              </a:rPr>
              <a:t>Up until 1650’s there were no actual laws when it came to an age of consent for marriage </a:t>
            </a:r>
            <a:endParaRPr sz="1600">
              <a:solidFill>
                <a:srgbClr val="EFEFEF"/>
              </a:solidFill>
            </a:endParaRPr>
          </a:p>
          <a:p>
            <a:pPr marL="457200" lvl="0" indent="-330200" algn="l" rtl="0">
              <a:spcBef>
                <a:spcPts val="0"/>
              </a:spcBef>
              <a:spcAft>
                <a:spcPts val="0"/>
              </a:spcAft>
              <a:buClr>
                <a:srgbClr val="EFEFEF"/>
              </a:buClr>
              <a:buSzPts val="1600"/>
              <a:buChar char="●"/>
            </a:pPr>
            <a:r>
              <a:rPr lang="en" sz="1600">
                <a:solidFill>
                  <a:srgbClr val="EFEFEF"/>
                </a:solidFill>
              </a:rPr>
              <a:t>It was common for girls as young as 12 and boys as young as 14 to be betrothed.</a:t>
            </a:r>
            <a:endParaRPr sz="1600">
              <a:solidFill>
                <a:srgbClr val="EFEFEF"/>
              </a:solidFill>
            </a:endParaRPr>
          </a:p>
          <a:p>
            <a:pPr marL="457200" lvl="0" indent="-330200" algn="l" rtl="0">
              <a:spcBef>
                <a:spcPts val="0"/>
              </a:spcBef>
              <a:spcAft>
                <a:spcPts val="0"/>
              </a:spcAft>
              <a:buClr>
                <a:srgbClr val="EFEFEF"/>
              </a:buClr>
              <a:buSzPts val="1600"/>
              <a:buChar char="●"/>
            </a:pPr>
            <a:r>
              <a:rPr lang="en" sz="1600">
                <a:solidFill>
                  <a:srgbClr val="EFEFEF"/>
                </a:solidFill>
              </a:rPr>
              <a:t>In 1653 the Marriage Act was set that made it that the youngest a girl could be to be wed was 14 and 16 for boys.</a:t>
            </a:r>
            <a:endParaRPr sz="1600">
              <a:solidFill>
                <a:srgbClr val="EFEFEF"/>
              </a:solidFill>
            </a:endParaRPr>
          </a:p>
          <a:p>
            <a:pPr marL="457200" lvl="0" indent="-330200" algn="l" rtl="0">
              <a:spcBef>
                <a:spcPts val="0"/>
              </a:spcBef>
              <a:spcAft>
                <a:spcPts val="0"/>
              </a:spcAft>
              <a:buClr>
                <a:srgbClr val="EFEFEF"/>
              </a:buClr>
              <a:buSzPts val="1600"/>
              <a:buChar char="●"/>
            </a:pPr>
            <a:r>
              <a:rPr lang="en" sz="1600">
                <a:solidFill>
                  <a:srgbClr val="EFEFEF"/>
                </a:solidFill>
              </a:rPr>
              <a:t>Despite the age limit being set so low it was common for people to wait until after apprenticeships ended before marrying in order to ensure there would be financial support for the new house.</a:t>
            </a:r>
            <a:endParaRPr sz="1600">
              <a:solidFill>
                <a:srgbClr val="EFEFEF"/>
              </a:solidFill>
            </a:endParaRPr>
          </a:p>
        </p:txBody>
      </p:sp>
      <p:pic>
        <p:nvPicPr>
          <p:cNvPr id="183" name="Google Shape;183;p30"/>
          <p:cNvPicPr preferRelativeResize="0"/>
          <p:nvPr/>
        </p:nvPicPr>
        <p:blipFill>
          <a:blip r:embed="rId3">
            <a:alphaModFix/>
          </a:blip>
          <a:stretch>
            <a:fillRect/>
          </a:stretch>
        </p:blipFill>
        <p:spPr>
          <a:xfrm>
            <a:off x="6429125" y="1964150"/>
            <a:ext cx="2518199" cy="28814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11700" y="445025"/>
            <a:ext cx="2799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Marriage Process</a:t>
            </a:r>
            <a:endParaRPr/>
          </a:p>
        </p:txBody>
      </p:sp>
      <p:sp>
        <p:nvSpPr>
          <p:cNvPr id="189" name="Google Shape;189;p31"/>
          <p:cNvSpPr txBox="1">
            <a:spLocks noGrp="1"/>
          </p:cNvSpPr>
          <p:nvPr>
            <p:ph type="body" idx="1"/>
          </p:nvPr>
        </p:nvSpPr>
        <p:spPr>
          <a:xfrm>
            <a:off x="311700" y="1152475"/>
            <a:ext cx="57327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EFEFEF"/>
              </a:buClr>
              <a:buSzPts val="1600"/>
              <a:buChar char="●"/>
            </a:pPr>
            <a:r>
              <a:rPr lang="en" sz="1600">
                <a:solidFill>
                  <a:srgbClr val="EFEFEF"/>
                </a:solidFill>
              </a:rPr>
              <a:t>Courting process could take as long as years, there was no set period of time</a:t>
            </a:r>
            <a:endParaRPr sz="1600">
              <a:solidFill>
                <a:srgbClr val="EFEFEF"/>
              </a:solidFill>
            </a:endParaRPr>
          </a:p>
          <a:p>
            <a:pPr marL="457200" lvl="0" indent="-330200" algn="l" rtl="0">
              <a:spcBef>
                <a:spcPts val="0"/>
              </a:spcBef>
              <a:spcAft>
                <a:spcPts val="0"/>
              </a:spcAft>
              <a:buClr>
                <a:srgbClr val="EFEFEF"/>
              </a:buClr>
              <a:buSzPts val="1600"/>
              <a:buChar char="●"/>
            </a:pPr>
            <a:r>
              <a:rPr lang="en" sz="1600">
                <a:solidFill>
                  <a:srgbClr val="EFEFEF"/>
                </a:solidFill>
              </a:rPr>
              <a:t>Once you were ready to wed you had to get the church’s approval by either</a:t>
            </a:r>
            <a:endParaRPr sz="1600">
              <a:solidFill>
                <a:srgbClr val="EFEFEF"/>
              </a:solidFill>
            </a:endParaRPr>
          </a:p>
          <a:p>
            <a:pPr marL="914400" lvl="1" indent="-330200" algn="l" rtl="0">
              <a:spcBef>
                <a:spcPts val="0"/>
              </a:spcBef>
              <a:spcAft>
                <a:spcPts val="0"/>
              </a:spcAft>
              <a:buClr>
                <a:srgbClr val="EFEFEF"/>
              </a:buClr>
              <a:buSzPts val="1600"/>
              <a:buAutoNum type="alphaLcPeriod"/>
            </a:pPr>
            <a:r>
              <a:rPr lang="en" sz="1600">
                <a:solidFill>
                  <a:srgbClr val="EFEFEF"/>
                </a:solidFill>
              </a:rPr>
              <a:t>Buying a wedding license</a:t>
            </a:r>
            <a:endParaRPr sz="1600">
              <a:solidFill>
                <a:srgbClr val="EFEFEF"/>
              </a:solidFill>
            </a:endParaRPr>
          </a:p>
          <a:p>
            <a:pPr marL="914400" lvl="1" indent="-330200" algn="l" rtl="0">
              <a:spcBef>
                <a:spcPts val="0"/>
              </a:spcBef>
              <a:spcAft>
                <a:spcPts val="0"/>
              </a:spcAft>
              <a:buClr>
                <a:srgbClr val="EFEFEF"/>
              </a:buClr>
              <a:buSzPts val="1600"/>
              <a:buAutoNum type="alphaLcPeriod"/>
            </a:pPr>
            <a:r>
              <a:rPr lang="en" sz="1600">
                <a:solidFill>
                  <a:srgbClr val="EFEFEF"/>
                </a:solidFill>
              </a:rPr>
              <a:t>Having your name along with your spouse's name be read during mass for 3 sundays in a row</a:t>
            </a:r>
            <a:endParaRPr sz="1600">
              <a:solidFill>
                <a:srgbClr val="EFEFEF"/>
              </a:solidFill>
            </a:endParaRPr>
          </a:p>
          <a:p>
            <a:pPr marL="457200" lvl="0" indent="-330200" algn="l" rtl="0">
              <a:spcBef>
                <a:spcPts val="0"/>
              </a:spcBef>
              <a:spcAft>
                <a:spcPts val="0"/>
              </a:spcAft>
              <a:buClr>
                <a:srgbClr val="EFEFEF"/>
              </a:buClr>
              <a:buSzPts val="1600"/>
              <a:buChar char="●"/>
            </a:pPr>
            <a:r>
              <a:rPr lang="en" sz="1600">
                <a:solidFill>
                  <a:srgbClr val="EFEFEF"/>
                </a:solidFill>
              </a:rPr>
              <a:t>Getting married could still take up to another month of waiting after getting the churches approval</a:t>
            </a:r>
            <a:endParaRPr sz="1600">
              <a:solidFill>
                <a:srgbClr val="EFEFEF"/>
              </a:solidFill>
            </a:endParaRPr>
          </a:p>
        </p:txBody>
      </p:sp>
      <p:pic>
        <p:nvPicPr>
          <p:cNvPr id="190" name="Google Shape;190;p31"/>
          <p:cNvPicPr preferRelativeResize="0"/>
          <p:nvPr/>
        </p:nvPicPr>
        <p:blipFill>
          <a:blip r:embed="rId3">
            <a:alphaModFix/>
          </a:blip>
          <a:stretch>
            <a:fillRect/>
          </a:stretch>
        </p:blipFill>
        <p:spPr>
          <a:xfrm>
            <a:off x="6044400" y="2953175"/>
            <a:ext cx="2794800" cy="18616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Courtship and Marriage in the Elizabethan Era for Women</a:t>
            </a:r>
            <a:endParaRPr/>
          </a:p>
        </p:txBody>
      </p:sp>
      <p:sp>
        <p:nvSpPr>
          <p:cNvPr id="66" name="Google Shape;66;p14"/>
          <p:cNvSpPr txBox="1">
            <a:spLocks noGrp="1"/>
          </p:cNvSpPr>
          <p:nvPr>
            <p:ph type="body" idx="1"/>
          </p:nvPr>
        </p:nvSpPr>
        <p:spPr>
          <a:xfrm>
            <a:off x="311700" y="1152475"/>
            <a:ext cx="60468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Fathers had a large amount of control over who their daughters married</a:t>
            </a:r>
            <a:endParaRPr/>
          </a:p>
          <a:p>
            <a:pPr marL="914400" lvl="1" indent="-317500" algn="l" rtl="0">
              <a:spcBef>
                <a:spcPts val="0"/>
              </a:spcBef>
              <a:spcAft>
                <a:spcPts val="0"/>
              </a:spcAft>
              <a:buSzPts val="1400"/>
              <a:buChar char="○"/>
            </a:pPr>
            <a:r>
              <a:rPr lang="en"/>
              <a:t>Single women were considered property of their father </a:t>
            </a:r>
            <a:endParaRPr/>
          </a:p>
          <a:p>
            <a:pPr marL="457200" lvl="0" indent="-342900" algn="l" rtl="0">
              <a:spcBef>
                <a:spcPts val="0"/>
              </a:spcBef>
              <a:spcAft>
                <a:spcPts val="0"/>
              </a:spcAft>
              <a:buSzPts val="1800"/>
              <a:buChar char="●"/>
            </a:pPr>
            <a:r>
              <a:rPr lang="en"/>
              <a:t>Married women were considered property of their husband</a:t>
            </a:r>
            <a:endParaRPr/>
          </a:p>
          <a:p>
            <a:pPr marL="914400" lvl="1" indent="-317500" algn="l" rtl="0">
              <a:spcBef>
                <a:spcPts val="0"/>
              </a:spcBef>
              <a:spcAft>
                <a:spcPts val="0"/>
              </a:spcAft>
              <a:buSzPts val="1400"/>
              <a:buChar char="○"/>
            </a:pPr>
            <a:r>
              <a:rPr lang="en"/>
              <a:t>Women were expected to run the household and have a lot of children due to the high mortality rate of children</a:t>
            </a:r>
            <a:endParaRPr/>
          </a:p>
          <a:p>
            <a:pPr marL="457200" lvl="0" indent="-342900" algn="l" rtl="0">
              <a:spcBef>
                <a:spcPts val="0"/>
              </a:spcBef>
              <a:spcAft>
                <a:spcPts val="0"/>
              </a:spcAft>
              <a:buSzPts val="1800"/>
              <a:buChar char="●"/>
            </a:pPr>
            <a:r>
              <a:rPr lang="en"/>
              <a:t>Women who didn’t marry were suspected of being witches</a:t>
            </a:r>
            <a:endParaRPr/>
          </a:p>
          <a:p>
            <a:pPr marL="914400" lvl="1" indent="-317500" algn="l" rtl="0">
              <a:spcBef>
                <a:spcPts val="0"/>
              </a:spcBef>
              <a:spcAft>
                <a:spcPts val="0"/>
              </a:spcAft>
              <a:buSzPts val="1400"/>
              <a:buChar char="○"/>
            </a:pPr>
            <a:r>
              <a:rPr lang="en"/>
              <a:t>1563: An Act Against Conjurations, Enchantments and Witchcrafts</a:t>
            </a:r>
            <a:endParaRPr/>
          </a:p>
          <a:p>
            <a:pPr marL="0" lvl="0" indent="0" algn="l" rtl="0">
              <a:spcBef>
                <a:spcPts val="1600"/>
              </a:spcBef>
              <a:spcAft>
                <a:spcPts val="0"/>
              </a:spcAft>
              <a:buNone/>
            </a:pPr>
            <a:endParaRPr/>
          </a:p>
          <a:p>
            <a:pPr marL="457200" lvl="0" indent="0" algn="l" rtl="0">
              <a:spcBef>
                <a:spcPts val="1600"/>
              </a:spcBef>
              <a:spcAft>
                <a:spcPts val="1600"/>
              </a:spcAft>
              <a:buNone/>
            </a:pPr>
            <a:endParaRPr>
              <a:solidFill>
                <a:schemeClr val="dk2"/>
              </a:solidFill>
            </a:endParaRPr>
          </a:p>
        </p:txBody>
      </p:sp>
      <p:pic>
        <p:nvPicPr>
          <p:cNvPr id="67" name="Google Shape;67;p14"/>
          <p:cNvPicPr preferRelativeResize="0"/>
          <p:nvPr/>
        </p:nvPicPr>
        <p:blipFill>
          <a:blip r:embed="rId3">
            <a:alphaModFix/>
          </a:blip>
          <a:stretch>
            <a:fillRect/>
          </a:stretch>
        </p:blipFill>
        <p:spPr>
          <a:xfrm>
            <a:off x="6711421" y="3466046"/>
            <a:ext cx="2120867" cy="986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a:t>
            </a:r>
            <a:endParaRPr/>
          </a:p>
        </p:txBody>
      </p:sp>
      <p:sp>
        <p:nvSpPr>
          <p:cNvPr id="196" name="Google Shape;19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 was the name of the play that Elizabeth went to see?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a:t>
            </a:r>
            <a:endParaRPr/>
          </a:p>
        </p:txBody>
      </p:sp>
      <p:sp>
        <p:nvSpPr>
          <p:cNvPr id="202" name="Google Shape;202;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Before the marriage act, what ages were considered acceptable for betrothals?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a:t>
            </a:r>
            <a:endParaRPr/>
          </a:p>
        </p:txBody>
      </p:sp>
      <p:sp>
        <p:nvSpPr>
          <p:cNvPr id="208" name="Google Shape;208;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What is the difference between a dowry and a jointure?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Courtship and Marriage in the Elizabethan Era for Men</a:t>
            </a:r>
            <a:endParaRPr/>
          </a:p>
        </p:txBody>
      </p:sp>
      <p:sp>
        <p:nvSpPr>
          <p:cNvPr id="73" name="Google Shape;73;p15"/>
          <p:cNvSpPr txBox="1">
            <a:spLocks noGrp="1"/>
          </p:cNvSpPr>
          <p:nvPr>
            <p:ph type="body" idx="1"/>
          </p:nvPr>
        </p:nvSpPr>
        <p:spPr>
          <a:xfrm>
            <a:off x="311700" y="1152475"/>
            <a:ext cx="62301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Men were expected to support the household</a:t>
            </a:r>
            <a:endParaRPr/>
          </a:p>
          <a:p>
            <a:pPr marL="914400" lvl="1" indent="-317500" algn="l" rtl="0">
              <a:spcBef>
                <a:spcPts val="0"/>
              </a:spcBef>
              <a:spcAft>
                <a:spcPts val="0"/>
              </a:spcAft>
              <a:buSzPts val="1400"/>
              <a:buChar char="○"/>
            </a:pPr>
            <a:r>
              <a:rPr lang="en"/>
              <a:t>Many waited to marry until they finished their apprenticeship and were financially stable</a:t>
            </a:r>
            <a:endParaRPr/>
          </a:p>
          <a:p>
            <a:pPr marL="457200" lvl="0" indent="-342900" algn="l" rtl="0">
              <a:spcBef>
                <a:spcPts val="0"/>
              </a:spcBef>
              <a:spcAft>
                <a:spcPts val="0"/>
              </a:spcAft>
              <a:buSzPts val="1800"/>
              <a:buChar char="●"/>
            </a:pPr>
            <a:r>
              <a:rPr lang="en"/>
              <a:t>Unless they were a noble, men had to marry to become the legal head of a household</a:t>
            </a:r>
            <a:endParaRPr/>
          </a:p>
          <a:p>
            <a:pPr marL="914400" lvl="1" indent="-317500" algn="l" rtl="0">
              <a:spcBef>
                <a:spcPts val="0"/>
              </a:spcBef>
              <a:spcAft>
                <a:spcPts val="0"/>
              </a:spcAft>
              <a:buSzPts val="1400"/>
              <a:buChar char="○"/>
            </a:pPr>
            <a:r>
              <a:rPr lang="en"/>
              <a:t>This enabled them to hold public office and other civic positions</a:t>
            </a:r>
            <a:endParaRPr/>
          </a:p>
          <a:p>
            <a:pPr marL="457200" lvl="0" indent="-342900" algn="l" rtl="0">
              <a:spcBef>
                <a:spcPts val="0"/>
              </a:spcBef>
              <a:spcAft>
                <a:spcPts val="0"/>
              </a:spcAft>
              <a:buSzPts val="1800"/>
              <a:buChar char="●"/>
            </a:pPr>
            <a:r>
              <a:rPr lang="en"/>
              <a:t>Husbands were their wives legal guardians</a:t>
            </a:r>
            <a:endParaRPr/>
          </a:p>
          <a:p>
            <a:pPr marL="914400" lvl="1" indent="-317500" algn="l" rtl="0">
              <a:spcBef>
                <a:spcPts val="0"/>
              </a:spcBef>
              <a:spcAft>
                <a:spcPts val="0"/>
              </a:spcAft>
              <a:buSzPts val="1400"/>
              <a:buChar char="○"/>
            </a:pPr>
            <a:r>
              <a:rPr lang="en"/>
              <a:t>Men were allowed punish their wives, especially when they suspected infidelity</a:t>
            </a:r>
            <a:endParaRPr/>
          </a:p>
          <a:p>
            <a:pPr marL="457200" lvl="0" indent="0" algn="l" rtl="0">
              <a:spcBef>
                <a:spcPts val="1600"/>
              </a:spcBef>
              <a:spcAft>
                <a:spcPts val="1600"/>
              </a:spcAft>
              <a:buNone/>
            </a:pPr>
            <a:endParaRPr/>
          </a:p>
        </p:txBody>
      </p:sp>
      <p:pic>
        <p:nvPicPr>
          <p:cNvPr id="74" name="Google Shape;74;p15"/>
          <p:cNvPicPr preferRelativeResize="0"/>
          <p:nvPr/>
        </p:nvPicPr>
        <p:blipFill>
          <a:blip r:embed="rId3">
            <a:alphaModFix/>
          </a:blip>
          <a:stretch>
            <a:fillRect/>
          </a:stretch>
        </p:blipFill>
        <p:spPr>
          <a:xfrm>
            <a:off x="6541800" y="1333053"/>
            <a:ext cx="2161725" cy="1330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Courtship rituals</a:t>
            </a:r>
            <a:endParaRPr/>
          </a:p>
        </p:txBody>
      </p:sp>
      <p:sp>
        <p:nvSpPr>
          <p:cNvPr id="80" name="Google Shape;80;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Men and women gave each other gifts such as gloves, lace, and rings</a:t>
            </a:r>
            <a:endParaRPr/>
          </a:p>
          <a:p>
            <a:pPr marL="457200" lvl="0" indent="-342900" algn="l" rtl="0">
              <a:spcBef>
                <a:spcPts val="0"/>
              </a:spcBef>
              <a:spcAft>
                <a:spcPts val="0"/>
              </a:spcAft>
              <a:buSzPts val="1800"/>
              <a:buChar char="●"/>
            </a:pPr>
            <a:r>
              <a:rPr lang="en"/>
              <a:t>Courtship did not automatically lead to marriage</a:t>
            </a:r>
            <a:endParaRPr/>
          </a:p>
          <a:p>
            <a:pPr marL="457200" lvl="0" indent="-342900" algn="l" rtl="0">
              <a:spcBef>
                <a:spcPts val="0"/>
              </a:spcBef>
              <a:spcAft>
                <a:spcPts val="0"/>
              </a:spcAft>
              <a:buSzPts val="1800"/>
              <a:buChar char="●"/>
            </a:pPr>
            <a:r>
              <a:rPr lang="en"/>
              <a:t>It was easy to break off a courtship, but marriages were difficult to dissolve.</a:t>
            </a:r>
            <a:endParaRPr/>
          </a:p>
          <a:p>
            <a:pPr marL="457200" lvl="0" indent="-342900" algn="l" rtl="0">
              <a:spcBef>
                <a:spcPts val="0"/>
              </a:spcBef>
              <a:spcAft>
                <a:spcPts val="0"/>
              </a:spcAft>
              <a:buSzPts val="1800"/>
              <a:buChar char="●"/>
            </a:pPr>
            <a:r>
              <a:rPr lang="en"/>
              <a:t>If a courtship ended, all gifts were returned to the giver</a:t>
            </a:r>
            <a:endParaRPr/>
          </a:p>
        </p:txBody>
      </p:sp>
      <p:pic>
        <p:nvPicPr>
          <p:cNvPr id="81" name="Google Shape;81;p16"/>
          <p:cNvPicPr preferRelativeResize="0"/>
          <p:nvPr/>
        </p:nvPicPr>
        <p:blipFill>
          <a:blip r:embed="rId3">
            <a:alphaModFix/>
          </a:blip>
          <a:stretch>
            <a:fillRect/>
          </a:stretch>
        </p:blipFill>
        <p:spPr>
          <a:xfrm>
            <a:off x="859350" y="2944100"/>
            <a:ext cx="2857500" cy="16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Marriage Ceremonies in Elizabethan Era</a:t>
            </a:r>
            <a:endParaRPr/>
          </a:p>
        </p:txBody>
      </p:sp>
      <p:sp>
        <p:nvSpPr>
          <p:cNvPr id="87" name="Google Shape;8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People typically married in their twenties</a:t>
            </a:r>
            <a:endParaRPr/>
          </a:p>
          <a:p>
            <a:pPr marL="457200" lvl="0" indent="-342900" algn="l" rtl="0">
              <a:spcBef>
                <a:spcPts val="0"/>
              </a:spcBef>
              <a:spcAft>
                <a:spcPts val="0"/>
              </a:spcAft>
              <a:buSzPts val="1800"/>
              <a:buChar char="●"/>
            </a:pPr>
            <a:r>
              <a:rPr lang="en"/>
              <a:t>Marriage contract</a:t>
            </a:r>
            <a:endParaRPr/>
          </a:p>
          <a:p>
            <a:pPr marL="914400" lvl="1" indent="-317500" algn="l" rtl="0">
              <a:spcBef>
                <a:spcPts val="0"/>
              </a:spcBef>
              <a:spcAft>
                <a:spcPts val="0"/>
              </a:spcAft>
              <a:buSzPts val="1400"/>
              <a:buChar char="○"/>
            </a:pPr>
            <a:r>
              <a:rPr lang="en"/>
              <a:t>Dowry:  the money, goods, or estate that a woman brings to her husband in marriage</a:t>
            </a:r>
            <a:endParaRPr/>
          </a:p>
          <a:p>
            <a:pPr marL="914400" lvl="1" indent="-317500" algn="l" rtl="0">
              <a:spcBef>
                <a:spcPts val="0"/>
              </a:spcBef>
              <a:spcAft>
                <a:spcPts val="0"/>
              </a:spcAft>
              <a:buSzPts val="1400"/>
              <a:buChar char="○"/>
            </a:pPr>
            <a:r>
              <a:rPr lang="en"/>
              <a:t>Jointure: an estate or property settled on a woman at marriage, to be owned by her in the event of her husband’s death </a:t>
            </a:r>
            <a:endParaRPr/>
          </a:p>
          <a:p>
            <a:pPr marL="457200" lvl="0" indent="-342900" algn="l" rtl="0">
              <a:spcBef>
                <a:spcPts val="0"/>
              </a:spcBef>
              <a:spcAft>
                <a:spcPts val="0"/>
              </a:spcAft>
              <a:buSzPts val="1800"/>
              <a:buChar char="●"/>
            </a:pPr>
            <a:r>
              <a:rPr lang="en"/>
              <a:t>Brides wore their finest dress and flowers in their hair</a:t>
            </a:r>
            <a:endParaRPr/>
          </a:p>
          <a:p>
            <a:pPr marL="914400" lvl="1" indent="-317500" algn="l" rtl="0">
              <a:spcBef>
                <a:spcPts val="0"/>
              </a:spcBef>
              <a:spcAft>
                <a:spcPts val="0"/>
              </a:spcAft>
              <a:buSzPts val="1400"/>
              <a:buChar char="○"/>
            </a:pPr>
            <a:r>
              <a:rPr lang="en"/>
              <a:t>Wedding dresses were not necessarily white</a:t>
            </a:r>
            <a:endParaRPr/>
          </a:p>
          <a:p>
            <a:pPr marL="914400" lvl="1" indent="-317500" algn="l" rtl="0">
              <a:spcBef>
                <a:spcPts val="0"/>
              </a:spcBef>
              <a:spcAft>
                <a:spcPts val="0"/>
              </a:spcAft>
              <a:buSzPts val="1400"/>
              <a:buChar char="○"/>
            </a:pPr>
            <a:r>
              <a:rPr lang="en"/>
              <a:t>Brides wore their hair down to symbolize purity</a:t>
            </a:r>
            <a:endParaRPr/>
          </a:p>
          <a:p>
            <a:pPr marL="457200" lvl="0" indent="-342900" algn="l" rtl="0">
              <a:spcBef>
                <a:spcPts val="0"/>
              </a:spcBef>
              <a:spcAft>
                <a:spcPts val="0"/>
              </a:spcAft>
              <a:buSzPts val="1800"/>
              <a:buChar char="●"/>
            </a:pPr>
            <a:r>
              <a:rPr lang="en"/>
              <a:t>The groom was also expected to wear his best clothes</a:t>
            </a:r>
            <a:endParaRPr/>
          </a:p>
          <a:p>
            <a:pPr marL="914400" lvl="1" indent="-317500" algn="l" rtl="0">
              <a:spcBef>
                <a:spcPts val="0"/>
              </a:spcBef>
              <a:spcAft>
                <a:spcPts val="0"/>
              </a:spcAft>
              <a:buSzPts val="1400"/>
              <a:buChar char="○"/>
            </a:pPr>
            <a:r>
              <a:rPr lang="en"/>
              <a:t>In </a:t>
            </a:r>
            <a:r>
              <a:rPr lang="en" i="1"/>
              <a:t>The Taming of the Shrew, </a:t>
            </a:r>
            <a:r>
              <a:rPr lang="en"/>
              <a:t>Petruchio does not look  presentable and Katherine is upset as he is not following expectations of the time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Shakespeare’s marriage</a:t>
            </a:r>
            <a:endParaRPr/>
          </a:p>
        </p:txBody>
      </p:sp>
      <p:sp>
        <p:nvSpPr>
          <p:cNvPr id="93" name="Google Shape;93;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Shakespeare was 18 when he married Anne Hathaway in 1582</a:t>
            </a:r>
            <a:endParaRPr/>
          </a:p>
          <a:p>
            <a:pPr marL="914400" lvl="1" indent="-304800" algn="l" rtl="0">
              <a:spcBef>
                <a:spcPts val="0"/>
              </a:spcBef>
              <a:spcAft>
                <a:spcPts val="0"/>
              </a:spcAft>
              <a:buSzPts val="1200"/>
              <a:buChar char="○"/>
            </a:pPr>
            <a:r>
              <a:rPr lang="en"/>
              <a:t>Anne was 26, which was a typical age to get married</a:t>
            </a:r>
            <a:endParaRPr/>
          </a:p>
          <a:p>
            <a:pPr marL="914400" lvl="1" indent="-304800" algn="l" rtl="0">
              <a:spcBef>
                <a:spcPts val="0"/>
              </a:spcBef>
              <a:spcAft>
                <a:spcPts val="0"/>
              </a:spcAft>
              <a:buSzPts val="1200"/>
              <a:buChar char="○"/>
            </a:pPr>
            <a:r>
              <a:rPr lang="en"/>
              <a:t>Anne was already pregnant when they married</a:t>
            </a:r>
            <a:endParaRPr/>
          </a:p>
          <a:p>
            <a:pPr marL="457200" lvl="0" indent="-317500" algn="l" rtl="0">
              <a:spcBef>
                <a:spcPts val="0"/>
              </a:spcBef>
              <a:spcAft>
                <a:spcPts val="0"/>
              </a:spcAft>
              <a:buSzPts val="1400"/>
              <a:buChar char="●"/>
            </a:pPr>
            <a:r>
              <a:rPr lang="en"/>
              <a:t>Shakespeare had to ask Anne’s father for permission to marry her</a:t>
            </a:r>
            <a:endParaRPr/>
          </a:p>
          <a:p>
            <a:pPr marL="914400" lvl="1" indent="-304800" algn="l" rtl="0">
              <a:spcBef>
                <a:spcPts val="0"/>
              </a:spcBef>
              <a:spcAft>
                <a:spcPts val="0"/>
              </a:spcAft>
              <a:buSzPts val="1200"/>
              <a:buChar char="○"/>
            </a:pPr>
            <a:r>
              <a:rPr lang="en"/>
              <a:t>18 was considered a minor and they were unable to marry without permission</a:t>
            </a:r>
            <a:endParaRPr/>
          </a:p>
          <a:p>
            <a:pPr marL="457200" lvl="0" indent="-317500" algn="l" rtl="0">
              <a:spcBef>
                <a:spcPts val="0"/>
              </a:spcBef>
              <a:spcAft>
                <a:spcPts val="0"/>
              </a:spcAft>
              <a:buSzPts val="1400"/>
              <a:buChar char="●"/>
            </a:pPr>
            <a:r>
              <a:rPr lang="en"/>
              <a:t>Since he married early, Shakespeare couldn’t complete an apprenticeship</a:t>
            </a:r>
            <a:endParaRPr/>
          </a:p>
          <a:p>
            <a:pPr marL="457200" lvl="0" indent="0" algn="l" rtl="0">
              <a:spcBef>
                <a:spcPts val="1600"/>
              </a:spcBef>
              <a:spcAft>
                <a:spcPts val="1600"/>
              </a:spcAft>
              <a:buNone/>
            </a:pPr>
            <a:endParaRPr/>
          </a:p>
        </p:txBody>
      </p:sp>
      <p:sp>
        <p:nvSpPr>
          <p:cNvPr id="94" name="Google Shape;94;p18"/>
          <p:cNvSpPr txBox="1"/>
          <p:nvPr/>
        </p:nvSpPr>
        <p:spPr>
          <a:xfrm>
            <a:off x="298425" y="3633800"/>
            <a:ext cx="7344900" cy="8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rage"/>
              <a:ea typeface="Average"/>
              <a:cs typeface="Average"/>
              <a:sym typeface="Average"/>
            </a:endParaRPr>
          </a:p>
        </p:txBody>
      </p:sp>
      <p:pic>
        <p:nvPicPr>
          <p:cNvPr id="95" name="Google Shape;95;p18"/>
          <p:cNvPicPr preferRelativeResize="0"/>
          <p:nvPr/>
        </p:nvPicPr>
        <p:blipFill>
          <a:blip r:embed="rId3">
            <a:alphaModFix/>
          </a:blip>
          <a:stretch>
            <a:fillRect/>
          </a:stretch>
        </p:blipFill>
        <p:spPr>
          <a:xfrm>
            <a:off x="5745500" y="1322525"/>
            <a:ext cx="1702580" cy="2311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Courtship and Marriage shown in </a:t>
            </a:r>
            <a:r>
              <a:rPr lang="en" sz="2800" i="1"/>
              <a:t>A Midsummer Night’s Dream</a:t>
            </a:r>
            <a:endParaRPr sz="2800"/>
          </a:p>
        </p:txBody>
      </p:sp>
      <p:sp>
        <p:nvSpPr>
          <p:cNvPr id="101" name="Google Shape;101;p19"/>
          <p:cNvSpPr txBox="1">
            <a:spLocks noGrp="1"/>
          </p:cNvSpPr>
          <p:nvPr>
            <p:ph type="body" idx="1"/>
          </p:nvPr>
        </p:nvSpPr>
        <p:spPr>
          <a:xfrm>
            <a:off x="311700" y="1152475"/>
            <a:ext cx="6162900" cy="394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latin typeface="Arial"/>
                <a:ea typeface="Arial"/>
                <a:cs typeface="Arial"/>
                <a:sym typeface="Arial"/>
              </a:rPr>
              <a:t>“I woo you with my sword/ and won thy love doing thee injuries, but I will wed thee in another key,/ with pomp, with triumph, and with reveling.” 1.1.17-20 </a:t>
            </a:r>
            <a:endParaRPr>
              <a:solidFill>
                <a:srgbClr val="F3F3F3"/>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r>
              <a:rPr lang="en">
                <a:solidFill>
                  <a:srgbClr val="FFFFFF"/>
                </a:solidFill>
                <a:latin typeface="Arial"/>
                <a:ea typeface="Arial"/>
                <a:cs typeface="Arial"/>
                <a:sym typeface="Arial"/>
              </a:rPr>
              <a:t>”Three and three,/ We’ll hold a feast in great solemnity.” 4.1</a:t>
            </a: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endParaRPr sz="600">
              <a:solidFill>
                <a:srgbClr val="FFFFFF"/>
              </a:solidFill>
              <a:latin typeface="Arial"/>
              <a:ea typeface="Arial"/>
              <a:cs typeface="Arial"/>
              <a:sym typeface="Arial"/>
            </a:endParaRPr>
          </a:p>
          <a:p>
            <a:pPr marL="0" lvl="0" indent="0" algn="l" rtl="0">
              <a:spcBef>
                <a:spcPts val="0"/>
              </a:spcBef>
              <a:spcAft>
                <a:spcPts val="0"/>
              </a:spcAft>
              <a:buNone/>
            </a:pPr>
            <a:endParaRPr sz="600">
              <a:solidFill>
                <a:srgbClr val="FFFFFF"/>
              </a:solidFill>
              <a:latin typeface="Arial"/>
              <a:ea typeface="Arial"/>
              <a:cs typeface="Arial"/>
              <a:sym typeface="Arial"/>
            </a:endParaRPr>
          </a:p>
          <a:p>
            <a:pPr marL="0" lvl="0" indent="0" algn="l" rtl="0">
              <a:spcBef>
                <a:spcPts val="0"/>
              </a:spcBef>
              <a:spcAft>
                <a:spcPts val="0"/>
              </a:spcAft>
              <a:buNone/>
            </a:pPr>
            <a:r>
              <a:rPr lang="en" sz="600">
                <a:solidFill>
                  <a:srgbClr val="FFFFFF"/>
                </a:solidFill>
                <a:latin typeface="Arial"/>
                <a:ea typeface="Arial"/>
                <a:cs typeface="Arial"/>
                <a:sym typeface="Arial"/>
              </a:rPr>
              <a:t>                                                                      source:https://www.pinterest.com/pin/470766967270525172/</a:t>
            </a:r>
            <a:endParaRPr sz="600">
              <a:solidFill>
                <a:srgbClr val="FFFFFF"/>
              </a:solidFill>
              <a:latin typeface="Arial"/>
              <a:ea typeface="Arial"/>
              <a:cs typeface="Arial"/>
              <a:sym typeface="Arial"/>
            </a:endParaRPr>
          </a:p>
          <a:p>
            <a:pPr marL="0" lvl="0" indent="0" algn="l" rtl="0">
              <a:spcBef>
                <a:spcPts val="0"/>
              </a:spcBef>
              <a:spcAft>
                <a:spcPts val="1600"/>
              </a:spcAft>
              <a:buNone/>
            </a:pPr>
            <a:endParaRPr/>
          </a:p>
        </p:txBody>
      </p:sp>
      <p:sp>
        <p:nvSpPr>
          <p:cNvPr id="102" name="Google Shape;102;p19"/>
          <p:cNvSpPr txBox="1"/>
          <p:nvPr/>
        </p:nvSpPr>
        <p:spPr>
          <a:xfrm>
            <a:off x="6422725" y="1089200"/>
            <a:ext cx="2628000" cy="338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2"/>
                </a:solidFill>
                <a:latin typeface="Average"/>
                <a:ea typeface="Average"/>
                <a:cs typeface="Average"/>
                <a:sym typeface="Average"/>
              </a:rPr>
              <a:t>Theseus wooing Hippolyta by showing that he is a powerful man, though war. Since he is an aristocrat, he also shows his capability in holding a huge feast.</a:t>
            </a:r>
            <a:endParaRPr>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endParaRPr>
              <a:latin typeface="Average"/>
              <a:ea typeface="Average"/>
              <a:cs typeface="Average"/>
              <a:sym typeface="Average"/>
            </a:endParaRPr>
          </a:p>
          <a:p>
            <a:pPr marL="0" lvl="0" indent="0" algn="l" rtl="0">
              <a:lnSpc>
                <a:spcPct val="115000"/>
              </a:lnSpc>
              <a:spcBef>
                <a:spcPts val="0"/>
              </a:spcBef>
              <a:spcAft>
                <a:spcPts val="0"/>
              </a:spcAft>
              <a:buNone/>
            </a:pPr>
            <a:r>
              <a:rPr lang="en">
                <a:solidFill>
                  <a:schemeClr val="dk2"/>
                </a:solidFill>
                <a:latin typeface="Average"/>
                <a:ea typeface="Average"/>
                <a:cs typeface="Average"/>
                <a:sym typeface="Average"/>
              </a:rPr>
              <a:t>Theseus says to hold a feast celebrating the marriage of the three couples. Probably because being an aristocrat, so he is going to do a ‘solemn’ feast.</a:t>
            </a:r>
            <a:endParaRPr>
              <a:solidFill>
                <a:schemeClr val="dk2"/>
              </a:solidFill>
              <a:latin typeface="Average"/>
              <a:ea typeface="Average"/>
              <a:cs typeface="Average"/>
              <a:sym typeface="Average"/>
            </a:endParaRPr>
          </a:p>
        </p:txBody>
      </p:sp>
      <p:pic>
        <p:nvPicPr>
          <p:cNvPr id="103" name="Google Shape;103;p19"/>
          <p:cNvPicPr preferRelativeResize="0"/>
          <p:nvPr/>
        </p:nvPicPr>
        <p:blipFill>
          <a:blip r:embed="rId3">
            <a:alphaModFix/>
          </a:blip>
          <a:stretch>
            <a:fillRect/>
          </a:stretch>
        </p:blipFill>
        <p:spPr>
          <a:xfrm>
            <a:off x="3981275" y="3267650"/>
            <a:ext cx="2311949" cy="1833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Courtship and Marriage shown in </a:t>
            </a:r>
            <a:r>
              <a:rPr lang="en" sz="2800" i="1"/>
              <a:t>A Midsummer Night’s Dream</a:t>
            </a:r>
            <a:endParaRPr/>
          </a:p>
        </p:txBody>
      </p:sp>
      <p:sp>
        <p:nvSpPr>
          <p:cNvPr id="109" name="Google Shape;109;p20"/>
          <p:cNvSpPr txBox="1">
            <a:spLocks noGrp="1"/>
          </p:cNvSpPr>
          <p:nvPr>
            <p:ph type="body" idx="1"/>
          </p:nvPr>
        </p:nvSpPr>
        <p:spPr>
          <a:xfrm>
            <a:off x="311700" y="1172700"/>
            <a:ext cx="6145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rial"/>
                <a:ea typeface="Arial"/>
                <a:cs typeface="Arial"/>
                <a:sym typeface="Arial"/>
              </a:rPr>
              <a:t>”Come now, what masques, what dances shall we have.” 5.1.34-35 </a:t>
            </a: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r>
              <a:rPr lang="en">
                <a:solidFill>
                  <a:srgbClr val="FFFFFF"/>
                </a:solidFill>
                <a:latin typeface="Arial"/>
                <a:ea typeface="Arial"/>
                <a:cs typeface="Arial"/>
                <a:sym typeface="Arial"/>
              </a:rPr>
              <a:t>“Demetrius./ My noble lord, this man hath my consent to marry her.” 1.1.25-26 </a:t>
            </a: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r>
              <a:rPr lang="en">
                <a:solidFill>
                  <a:srgbClr val="FFFFFF"/>
                </a:solidFill>
                <a:latin typeface="Arial"/>
                <a:ea typeface="Arial"/>
                <a:cs typeface="Arial"/>
                <a:sym typeface="Arial"/>
              </a:rPr>
              <a:t>“Oh, hell, choose to love by another’s eyes!” 1.1.142 </a:t>
            </a: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r>
              <a:rPr lang="en">
                <a:solidFill>
                  <a:srgbClr val="FFFFFF"/>
                </a:solidFill>
                <a:latin typeface="Arial"/>
                <a:ea typeface="Arial"/>
                <a:cs typeface="Arial"/>
                <a:sym typeface="Arial"/>
              </a:rPr>
              <a:t>“And she is mine, and all my right of her I do estate unto Demetrius.” 1.1.99-100 </a:t>
            </a:r>
            <a:endParaRPr>
              <a:solidFill>
                <a:srgbClr val="FFFFFF"/>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p:txBody>
      </p:sp>
      <p:sp>
        <p:nvSpPr>
          <p:cNvPr id="110" name="Google Shape;110;p20"/>
          <p:cNvSpPr txBox="1"/>
          <p:nvPr/>
        </p:nvSpPr>
        <p:spPr>
          <a:xfrm>
            <a:off x="6457500" y="1192950"/>
            <a:ext cx="2541300" cy="337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2"/>
                </a:solidFill>
                <a:latin typeface="Average"/>
                <a:ea typeface="Average"/>
                <a:cs typeface="Average"/>
                <a:sym typeface="Average"/>
              </a:rPr>
              <a:t>From Theseus’ saying, we learn that dances and revelry are parts of the wedding celebration.</a:t>
            </a:r>
            <a:endParaRPr sz="1300">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endParaRPr sz="1300">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r>
              <a:rPr lang="en" sz="1300">
                <a:solidFill>
                  <a:schemeClr val="dk2"/>
                </a:solidFill>
                <a:latin typeface="Average"/>
                <a:ea typeface="Average"/>
                <a:cs typeface="Average"/>
                <a:sym typeface="Average"/>
              </a:rPr>
              <a:t>Hermia’s person to marriage is chosen by her father, Egeus.</a:t>
            </a:r>
            <a:endParaRPr sz="1300">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endParaRPr sz="1300">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endParaRPr sz="1300">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r>
              <a:rPr lang="en" sz="1300">
                <a:solidFill>
                  <a:schemeClr val="dk2"/>
                </a:solidFill>
                <a:latin typeface="Average"/>
                <a:ea typeface="Average"/>
                <a:cs typeface="Average"/>
                <a:sym typeface="Average"/>
              </a:rPr>
              <a:t>Again as line 1.1.25-26 says Hermia can’t choose who to marry.</a:t>
            </a:r>
            <a:endParaRPr sz="1300">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endParaRPr sz="1300">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r>
              <a:rPr lang="en" sz="1300">
                <a:solidFill>
                  <a:schemeClr val="dk2"/>
                </a:solidFill>
                <a:latin typeface="Average"/>
                <a:ea typeface="Average"/>
                <a:cs typeface="Average"/>
                <a:sym typeface="Average"/>
              </a:rPr>
              <a:t>Wife becomes a possession of husband after marriage, said Egeus.</a:t>
            </a:r>
            <a:endParaRPr sz="1300">
              <a:solidFill>
                <a:schemeClr val="dk2"/>
              </a:solidFill>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Courtship and Marriage shown in </a:t>
            </a:r>
            <a:r>
              <a:rPr lang="en" sz="2800" i="1"/>
              <a:t>A Midsummer Night’s Dream</a:t>
            </a:r>
            <a:endParaRPr/>
          </a:p>
          <a:p>
            <a:pPr marL="0" lvl="0" indent="0" algn="l" rtl="0">
              <a:spcBef>
                <a:spcPts val="0"/>
              </a:spcBef>
              <a:spcAft>
                <a:spcPts val="0"/>
              </a:spcAft>
              <a:buNone/>
            </a:pPr>
            <a:endParaRPr/>
          </a:p>
        </p:txBody>
      </p:sp>
      <p:sp>
        <p:nvSpPr>
          <p:cNvPr id="116" name="Google Shape;116;p21"/>
          <p:cNvSpPr txBox="1">
            <a:spLocks noGrp="1"/>
          </p:cNvSpPr>
          <p:nvPr>
            <p:ph type="body" idx="1"/>
          </p:nvPr>
        </p:nvSpPr>
        <p:spPr>
          <a:xfrm>
            <a:off x="311700" y="1256875"/>
            <a:ext cx="5895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rial"/>
                <a:ea typeface="Arial"/>
                <a:cs typeface="Arial"/>
                <a:sym typeface="Arial"/>
              </a:rPr>
              <a:t>”We should be wooed and were not made to woo.” 2.1.249 </a:t>
            </a: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r>
              <a:rPr lang="en">
                <a:solidFill>
                  <a:srgbClr val="FFFFFF"/>
                </a:solidFill>
                <a:latin typeface="Arial"/>
                <a:ea typeface="Arial"/>
                <a:cs typeface="Arial"/>
                <a:sym typeface="Arial"/>
              </a:rPr>
              <a:t>“The course of love never runs smooth-/ But either it was different in blood” 1.1.136-137 </a:t>
            </a: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a:p>
            <a:pPr marL="0" lvl="0" indent="0" algn="l" rtl="0">
              <a:spcBef>
                <a:spcPts val="0"/>
              </a:spcBef>
              <a:spcAft>
                <a:spcPts val="0"/>
              </a:spcAft>
              <a:buNone/>
            </a:pPr>
            <a:r>
              <a:rPr lang="en">
                <a:solidFill>
                  <a:srgbClr val="FFFFFF"/>
                </a:solidFill>
                <a:latin typeface="Arial"/>
                <a:ea typeface="Arial"/>
                <a:cs typeface="Arial"/>
                <a:sym typeface="Arial"/>
              </a:rPr>
              <a:t>“ I have a widow aunt...There, gentle Hermia, may I marry thee;/ And to that place the sharp Athenian law/ Cannot pursue us.” 1.1.159-165 </a:t>
            </a:r>
            <a:endParaRPr>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Arial"/>
              <a:ea typeface="Arial"/>
              <a:cs typeface="Arial"/>
              <a:sym typeface="Arial"/>
            </a:endParaRPr>
          </a:p>
        </p:txBody>
      </p:sp>
      <p:sp>
        <p:nvSpPr>
          <p:cNvPr id="117" name="Google Shape;117;p21"/>
          <p:cNvSpPr txBox="1"/>
          <p:nvPr/>
        </p:nvSpPr>
        <p:spPr>
          <a:xfrm>
            <a:off x="6206700" y="1017725"/>
            <a:ext cx="2775000" cy="355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2"/>
                </a:solidFill>
                <a:latin typeface="Average"/>
                <a:ea typeface="Average"/>
                <a:cs typeface="Average"/>
                <a:sym typeface="Average"/>
              </a:rPr>
              <a:t>Said Helena. In contrast to Helena’s spontaneously total obedience to Demetrius, it seems it is conventional for man to woo woman.</a:t>
            </a:r>
            <a:endParaRPr>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endParaRPr>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r>
              <a:rPr lang="en">
                <a:solidFill>
                  <a:schemeClr val="dk2"/>
                </a:solidFill>
                <a:latin typeface="Average"/>
                <a:ea typeface="Average"/>
                <a:cs typeface="Average"/>
                <a:sym typeface="Average"/>
              </a:rPr>
              <a:t>The word blood here means hereditary rank. The love between Hermia and Lysander is not approved of by Egeus.</a:t>
            </a:r>
            <a:endParaRPr>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endParaRPr>
              <a:solidFill>
                <a:schemeClr val="dk2"/>
              </a:solidFill>
              <a:latin typeface="Average"/>
              <a:ea typeface="Average"/>
              <a:cs typeface="Average"/>
              <a:sym typeface="Average"/>
            </a:endParaRPr>
          </a:p>
          <a:p>
            <a:pPr marL="0" lvl="0" indent="0" algn="l" rtl="0">
              <a:lnSpc>
                <a:spcPct val="115000"/>
              </a:lnSpc>
              <a:spcBef>
                <a:spcPts val="0"/>
              </a:spcBef>
              <a:spcAft>
                <a:spcPts val="0"/>
              </a:spcAft>
              <a:buNone/>
            </a:pPr>
            <a:r>
              <a:rPr lang="en">
                <a:solidFill>
                  <a:schemeClr val="dk2"/>
                </a:solidFill>
                <a:latin typeface="Average"/>
                <a:ea typeface="Average"/>
                <a:cs typeface="Average"/>
                <a:sym typeface="Average"/>
              </a:rPr>
              <a:t>The only possible choice for lovers not approved is elopement.</a:t>
            </a:r>
            <a:endParaRPr>
              <a:solidFill>
                <a:schemeClr val="dk2"/>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1858</Words>
  <Application>Microsoft Macintosh PowerPoint</Application>
  <PresentationFormat>On-screen Show (16:9)</PresentationFormat>
  <Paragraphs>181</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Average</vt:lpstr>
      <vt:lpstr>Oswald</vt:lpstr>
      <vt:lpstr>Slate</vt:lpstr>
      <vt:lpstr>Courtship and marriage</vt:lpstr>
      <vt:lpstr>Courtship and Marriage in the Elizabethan Era for Women</vt:lpstr>
      <vt:lpstr>Courtship and Marriage in the Elizabethan Era for Men</vt:lpstr>
      <vt:lpstr>Courtship rituals</vt:lpstr>
      <vt:lpstr>Marriage Ceremonies in Elizabethan Era</vt:lpstr>
      <vt:lpstr>Shakespeare’s marriage</vt:lpstr>
      <vt:lpstr>Courtship and Marriage shown in A Midsummer Night’s Dream</vt:lpstr>
      <vt:lpstr>Courtship and Marriage shown in A Midsummer Night’s Dream</vt:lpstr>
      <vt:lpstr>Courtship and Marriage shown in A Midsummer Night’s Dream </vt:lpstr>
      <vt:lpstr>Courtship and Marriage shown in Much Ado About Nothing</vt:lpstr>
      <vt:lpstr>Courtship and Marriage shown in Much Ado About Nothing</vt:lpstr>
      <vt:lpstr>Courtship and Marriage shown in Much Ado About Nothing</vt:lpstr>
      <vt:lpstr>Courtship and Marriage shown in Much Ado About Nothing</vt:lpstr>
      <vt:lpstr>Courtship and Marriage shown in The Taming of the Shrew</vt:lpstr>
      <vt:lpstr> “    ” Cont’d</vt:lpstr>
      <vt:lpstr>Reasons for Marriage</vt:lpstr>
      <vt:lpstr>How were partners chosen ? </vt:lpstr>
      <vt:lpstr>Age and Marriage</vt:lpstr>
      <vt:lpstr>Marriage Process</vt:lpstr>
      <vt:lpstr>Review</vt:lpstr>
      <vt:lpstr>Review</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Courtship and marriage</dc:title>
  <cp:lastModifiedBy>Julie  Pesano</cp:lastModifiedBy>
  <cp:revision>1</cp:revision>
  <dcterms:modified xsi:type="dcterms:W3CDTF">2020-02-11T18:22:26Z</dcterms:modified>
</cp:coreProperties>
</file>