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 id="2147483662" r:id="rId2"/>
  </p:sldMasterIdLst>
  <p:notesMasterIdLst>
    <p:notesMasterId r:id="rId81"/>
  </p:notesMasterIdLst>
  <p:handoutMasterIdLst>
    <p:handoutMasterId r:id="rId82"/>
  </p:handoutMasterIdLst>
  <p:sldIdLst>
    <p:sldId id="369" r:id="rId3"/>
    <p:sldId id="257" r:id="rId4"/>
    <p:sldId id="258" r:id="rId5"/>
    <p:sldId id="260" r:id="rId6"/>
    <p:sldId id="315" r:id="rId7"/>
    <p:sldId id="316" r:id="rId8"/>
    <p:sldId id="365" r:id="rId9"/>
    <p:sldId id="262" r:id="rId10"/>
    <p:sldId id="265" r:id="rId11"/>
    <p:sldId id="263" r:id="rId12"/>
    <p:sldId id="308" r:id="rId13"/>
    <p:sldId id="317" r:id="rId14"/>
    <p:sldId id="318" r:id="rId15"/>
    <p:sldId id="319" r:id="rId16"/>
    <p:sldId id="267" r:id="rId17"/>
    <p:sldId id="266" r:id="rId18"/>
    <p:sldId id="320" r:id="rId19"/>
    <p:sldId id="321" r:id="rId20"/>
    <p:sldId id="322" r:id="rId21"/>
    <p:sldId id="323" r:id="rId22"/>
    <p:sldId id="268" r:id="rId23"/>
    <p:sldId id="269" r:id="rId24"/>
    <p:sldId id="327" r:id="rId25"/>
    <p:sldId id="328" r:id="rId26"/>
    <p:sldId id="366" r:id="rId27"/>
    <p:sldId id="367" r:id="rId28"/>
    <p:sldId id="325" r:id="rId29"/>
    <p:sldId id="326" r:id="rId30"/>
    <p:sldId id="270" r:id="rId31"/>
    <p:sldId id="271" r:id="rId32"/>
    <p:sldId id="272" r:id="rId33"/>
    <p:sldId id="333" r:id="rId34"/>
    <p:sldId id="330" r:id="rId35"/>
    <p:sldId id="331" r:id="rId36"/>
    <p:sldId id="334" r:id="rId37"/>
    <p:sldId id="273" r:id="rId38"/>
    <p:sldId id="274" r:id="rId39"/>
    <p:sldId id="275" r:id="rId40"/>
    <p:sldId id="276" r:id="rId41"/>
    <p:sldId id="277" r:id="rId42"/>
    <p:sldId id="336" r:id="rId43"/>
    <p:sldId id="278" r:id="rId44"/>
    <p:sldId id="338" r:id="rId45"/>
    <p:sldId id="280" r:id="rId46"/>
    <p:sldId id="282" r:id="rId47"/>
    <p:sldId id="281" r:id="rId48"/>
    <p:sldId id="283" r:id="rId49"/>
    <p:sldId id="309" r:id="rId50"/>
    <p:sldId id="310" r:id="rId51"/>
    <p:sldId id="339" r:id="rId52"/>
    <p:sldId id="312" r:id="rId53"/>
    <p:sldId id="311" r:id="rId54"/>
    <p:sldId id="305" r:id="rId55"/>
    <p:sldId id="284" r:id="rId56"/>
    <p:sldId id="371" r:id="rId57"/>
    <p:sldId id="341" r:id="rId58"/>
    <p:sldId id="285" r:id="rId59"/>
    <p:sldId id="343" r:id="rId60"/>
    <p:sldId id="342" r:id="rId61"/>
    <p:sldId id="344" r:id="rId62"/>
    <p:sldId id="286" r:id="rId63"/>
    <p:sldId id="345" r:id="rId64"/>
    <p:sldId id="346" r:id="rId65"/>
    <p:sldId id="288" r:id="rId66"/>
    <p:sldId id="298" r:id="rId67"/>
    <p:sldId id="347" r:id="rId68"/>
    <p:sldId id="348" r:id="rId69"/>
    <p:sldId id="306" r:id="rId70"/>
    <p:sldId id="372" r:id="rId71"/>
    <p:sldId id="351" r:id="rId72"/>
    <p:sldId id="354" r:id="rId73"/>
    <p:sldId id="352" r:id="rId74"/>
    <p:sldId id="353" r:id="rId75"/>
    <p:sldId id="370" r:id="rId76"/>
    <p:sldId id="355" r:id="rId77"/>
    <p:sldId id="299" r:id="rId78"/>
    <p:sldId id="291" r:id="rId79"/>
    <p:sldId id="357" r:id="rId80"/>
  </p:sldIdLst>
  <p:sldSz cx="9144000" cy="6858000" type="screen4x3"/>
  <p:notesSz cx="6858000" cy="9144000"/>
  <p:custDataLst>
    <p:tags r:id="rId83"/>
  </p:custDataLst>
  <p:defaultTextStyle>
    <a:defPPr>
      <a:defRPr lang="en-US"/>
    </a:defPPr>
    <a:lvl1pPr algn="l" rtl="0" eaLnBrk="0" fontAlgn="base" hangingPunct="0">
      <a:spcBef>
        <a:spcPct val="50000"/>
      </a:spcBef>
      <a:spcAft>
        <a:spcPct val="0"/>
      </a:spcAft>
      <a:defRPr sz="2400" kern="1200">
        <a:solidFill>
          <a:schemeClr val="tx1"/>
        </a:solidFill>
        <a:latin typeface="Arial" pitchFamily="34" charset="0"/>
        <a:ea typeface="MS PGothic" pitchFamily="34" charset="-128"/>
        <a:cs typeface="+mn-cs"/>
      </a:defRPr>
    </a:lvl1pPr>
    <a:lvl2pPr marL="457200" algn="l" rtl="0" eaLnBrk="0" fontAlgn="base" hangingPunct="0">
      <a:spcBef>
        <a:spcPct val="50000"/>
      </a:spcBef>
      <a:spcAft>
        <a:spcPct val="0"/>
      </a:spcAft>
      <a:defRPr sz="2400" kern="1200">
        <a:solidFill>
          <a:schemeClr val="tx1"/>
        </a:solidFill>
        <a:latin typeface="Arial" pitchFamily="34" charset="0"/>
        <a:ea typeface="MS PGothic" pitchFamily="34" charset="-128"/>
        <a:cs typeface="+mn-cs"/>
      </a:defRPr>
    </a:lvl2pPr>
    <a:lvl3pPr marL="914400" algn="l" rtl="0" eaLnBrk="0" fontAlgn="base" hangingPunct="0">
      <a:spcBef>
        <a:spcPct val="50000"/>
      </a:spcBef>
      <a:spcAft>
        <a:spcPct val="0"/>
      </a:spcAft>
      <a:defRPr sz="2400" kern="1200">
        <a:solidFill>
          <a:schemeClr val="tx1"/>
        </a:solidFill>
        <a:latin typeface="Arial" pitchFamily="34" charset="0"/>
        <a:ea typeface="MS PGothic" pitchFamily="34" charset="-128"/>
        <a:cs typeface="+mn-cs"/>
      </a:defRPr>
    </a:lvl3pPr>
    <a:lvl4pPr marL="1371600" algn="l" rtl="0" eaLnBrk="0" fontAlgn="base" hangingPunct="0">
      <a:spcBef>
        <a:spcPct val="50000"/>
      </a:spcBef>
      <a:spcAft>
        <a:spcPct val="0"/>
      </a:spcAft>
      <a:defRPr sz="2400" kern="1200">
        <a:solidFill>
          <a:schemeClr val="tx1"/>
        </a:solidFill>
        <a:latin typeface="Arial" pitchFamily="34" charset="0"/>
        <a:ea typeface="MS PGothic" pitchFamily="34" charset="-128"/>
        <a:cs typeface="+mn-cs"/>
      </a:defRPr>
    </a:lvl4pPr>
    <a:lvl5pPr marL="1828800" algn="l" rtl="0" eaLnBrk="0" fontAlgn="base" hangingPunct="0">
      <a:spcBef>
        <a:spcPct val="50000"/>
      </a:spcBef>
      <a:spcAft>
        <a:spcPct val="0"/>
      </a:spcAft>
      <a:defRPr sz="2400" kern="1200">
        <a:solidFill>
          <a:schemeClr val="tx1"/>
        </a:solidFill>
        <a:latin typeface="Arial" pitchFamily="34" charset="0"/>
        <a:ea typeface="MS PGothic" pitchFamily="34" charset="-128"/>
        <a:cs typeface="+mn-cs"/>
      </a:defRPr>
    </a:lvl5pPr>
    <a:lvl6pPr marL="2286000" algn="l" defTabSz="914400" rtl="0" eaLnBrk="1" latinLnBrk="0" hangingPunct="1">
      <a:defRPr sz="2400" kern="1200">
        <a:solidFill>
          <a:schemeClr val="tx1"/>
        </a:solidFill>
        <a:latin typeface="Arial" pitchFamily="34" charset="0"/>
        <a:ea typeface="MS PGothic" pitchFamily="34" charset="-128"/>
        <a:cs typeface="+mn-cs"/>
      </a:defRPr>
    </a:lvl6pPr>
    <a:lvl7pPr marL="2743200" algn="l" defTabSz="914400" rtl="0" eaLnBrk="1" latinLnBrk="0" hangingPunct="1">
      <a:defRPr sz="2400" kern="1200">
        <a:solidFill>
          <a:schemeClr val="tx1"/>
        </a:solidFill>
        <a:latin typeface="Arial" pitchFamily="34" charset="0"/>
        <a:ea typeface="MS PGothic" pitchFamily="34" charset="-128"/>
        <a:cs typeface="+mn-cs"/>
      </a:defRPr>
    </a:lvl7pPr>
    <a:lvl8pPr marL="3200400" algn="l" defTabSz="914400" rtl="0" eaLnBrk="1" latinLnBrk="0" hangingPunct="1">
      <a:defRPr sz="2400" kern="1200">
        <a:solidFill>
          <a:schemeClr val="tx1"/>
        </a:solidFill>
        <a:latin typeface="Arial" pitchFamily="34" charset="0"/>
        <a:ea typeface="MS PGothic" pitchFamily="34" charset="-128"/>
        <a:cs typeface="+mn-cs"/>
      </a:defRPr>
    </a:lvl8pPr>
    <a:lvl9pPr marL="3657600" algn="l" defTabSz="914400" rtl="0" eaLnBrk="1" latinLnBrk="0" hangingPunct="1">
      <a:defRPr sz="24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kki" initials="NM"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a:srgbClr val="EED9BE"/>
    <a:srgbClr val="FF0000"/>
    <a:srgbClr val="990000"/>
    <a:srgbClr val="006600"/>
    <a:srgbClr val="FFFFCC"/>
    <a:srgbClr val="006699"/>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94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0" d="100"/>
        <a:sy n="110" d="100"/>
      </p:scale>
      <p:origin x="0" y="0"/>
    </p:cViewPr>
  </p:sorterViewPr>
  <p:notesViewPr>
    <p:cSldViewPr snapToGrid="0">
      <p:cViewPr varScale="1">
        <p:scale>
          <a:sx n="67" d="100"/>
          <a:sy n="67" d="100"/>
        </p:scale>
        <p:origin x="-2796"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commentAuthors" Target="commentAuthors.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handoutMaster" Target="handoutMasters/handoutMaster1.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ags" Target="tags/tag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notesMaster" Target="notesMasters/notesMaster1.xml"/><Relationship Id="rId86"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spcBef>
                <a:spcPct val="0"/>
              </a:spcBef>
              <a:defRPr sz="1200">
                <a:latin typeface="Arial" charset="0"/>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spcBef>
                <a:spcPct val="0"/>
              </a:spcBef>
              <a:defRPr sz="1200">
                <a:ea typeface="ＭＳ Ｐゴシック" pitchFamily="34" charset="-128"/>
              </a:defRPr>
            </a:lvl1pPr>
          </a:lstStyle>
          <a:p>
            <a:pPr>
              <a:defRPr/>
            </a:pPr>
            <a:fld id="{3737778C-6993-403C-9768-2439F91CC42D}" type="datetimeFigureOut">
              <a:rPr lang="en-US" altLang="en-US"/>
              <a:pPr>
                <a:defRPr/>
              </a:pPr>
              <a:t>2/22/2017</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spcBef>
                <a:spcPct val="0"/>
              </a:spcBef>
              <a:defRPr sz="1200">
                <a:latin typeface="Arial" charset="0"/>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spcBef>
                <a:spcPct val="0"/>
              </a:spcBef>
              <a:defRPr sz="1200">
                <a:ea typeface="ＭＳ Ｐゴシック" pitchFamily="34" charset="-128"/>
              </a:defRPr>
            </a:lvl1pPr>
          </a:lstStyle>
          <a:p>
            <a:pPr>
              <a:defRPr/>
            </a:pPr>
            <a:fld id="{535700E7-C789-4C45-815D-2B0A2E8DC4E2}" type="slidenum">
              <a:rPr lang="en-US" altLang="en-US"/>
              <a:pPr>
                <a:defRPr/>
              </a:pPr>
              <a:t>‹#›</a:t>
            </a:fld>
            <a:endParaRPr lang="en-US" altLang="en-US" dirty="0"/>
          </a:p>
        </p:txBody>
      </p:sp>
    </p:spTree>
    <p:extLst>
      <p:ext uri="{BB962C8B-B14F-4D97-AF65-F5344CB8AC3E}">
        <p14:creationId xmlns:p14="http://schemas.microsoft.com/office/powerpoint/2010/main" val="462630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Baskerville Semibold" charset="0"/>
                <a:ea typeface="ＭＳ Ｐゴシック" charset="0"/>
                <a:cs typeface="ＭＳ Ｐゴシック" charset="0"/>
              </a:defRPr>
            </a:lvl1pPr>
          </a:lstStyle>
          <a:p>
            <a:pPr>
              <a:defRPr/>
            </a:pPr>
            <a:endParaRPr lang="en-US" dirty="0"/>
          </a:p>
        </p:txBody>
      </p:sp>
      <p:sp>
        <p:nvSpPr>
          <p:cNvPr id="1433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Baskerville Semibold" charset="0"/>
                <a:ea typeface="ＭＳ Ｐゴシック" charset="0"/>
                <a:cs typeface="ＭＳ Ｐゴシック" charset="0"/>
              </a:defRPr>
            </a:lvl1pPr>
          </a:lstStyle>
          <a:p>
            <a:pPr>
              <a:defRPr/>
            </a:pPr>
            <a:endParaRPr lang="en-US" dirty="0"/>
          </a:p>
        </p:txBody>
      </p:sp>
      <p:sp>
        <p:nvSpPr>
          <p:cNvPr id="829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34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Baskerville Semibold" charset="0"/>
                <a:ea typeface="ＭＳ Ｐゴシック" charset="0"/>
                <a:cs typeface="ＭＳ Ｐゴシック" charset="0"/>
              </a:defRPr>
            </a:lvl1pPr>
          </a:lstStyle>
          <a:p>
            <a:pPr>
              <a:defRPr/>
            </a:pPr>
            <a:endParaRPr lang="en-US" dirty="0"/>
          </a:p>
        </p:txBody>
      </p:sp>
      <p:sp>
        <p:nvSpPr>
          <p:cNvPr id="1434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Baskerville Semibold" charset="0"/>
                <a:ea typeface="ＭＳ Ｐゴシック" pitchFamily="34" charset="-128"/>
              </a:defRPr>
            </a:lvl1pPr>
          </a:lstStyle>
          <a:p>
            <a:pPr>
              <a:defRPr/>
            </a:pPr>
            <a:fld id="{3A5D4623-213F-4DF8-B477-6BC6B2B29742}" type="slidenum">
              <a:rPr lang="en-US" altLang="en-US"/>
              <a:pPr>
                <a:defRPr/>
              </a:pPr>
              <a:t>‹#›</a:t>
            </a:fld>
            <a:endParaRPr lang="en-US" altLang="en-US" dirty="0"/>
          </a:p>
        </p:txBody>
      </p:sp>
    </p:spTree>
    <p:extLst>
      <p:ext uri="{BB962C8B-B14F-4D97-AF65-F5344CB8AC3E}">
        <p14:creationId xmlns:p14="http://schemas.microsoft.com/office/powerpoint/2010/main" val="28307408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BA12DBE6-98D1-41C9-B895-18314DBEE88D}" type="slidenum">
              <a:rPr lang="en-US" altLang="en-US" sz="1200" smtClean="0">
                <a:latin typeface="Baskerville Semibold" charset="0"/>
              </a:rPr>
              <a:pPr/>
              <a:t>2</a:t>
            </a:fld>
            <a:endParaRPr lang="en-US" altLang="en-US" sz="1200" dirty="0">
              <a:latin typeface="Baskerville Semibold"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2079262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pPr algn="r">
              <a:spcBef>
                <a:spcPct val="0"/>
              </a:spcBef>
            </a:pPr>
            <a:fld id="{53909272-4C51-4852-8A8D-EA53CFC69612}" type="slidenum">
              <a:rPr lang="en-US" altLang="en-US" sz="1200">
                <a:latin typeface="Baskerville Semibold" charset="0"/>
              </a:rPr>
              <a:pPr algn="r">
                <a:spcBef>
                  <a:spcPct val="0"/>
                </a:spcBef>
              </a:pPr>
              <a:t>17</a:t>
            </a:fld>
            <a:endParaRPr lang="en-US" altLang="en-US" sz="1200" dirty="0">
              <a:latin typeface="Baskerville Semibold"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4273713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pPr algn="r">
              <a:spcBef>
                <a:spcPct val="0"/>
              </a:spcBef>
            </a:pPr>
            <a:fld id="{A1D08693-DC96-46C6-A5AC-712DCC6D1EA2}" type="slidenum">
              <a:rPr lang="en-US" altLang="en-US" sz="1200">
                <a:latin typeface="Baskerville Semibold" charset="0"/>
              </a:rPr>
              <a:pPr algn="r">
                <a:spcBef>
                  <a:spcPct val="0"/>
                </a:spcBef>
              </a:pPr>
              <a:t>18</a:t>
            </a:fld>
            <a:endParaRPr lang="en-US" altLang="en-US" sz="1200" dirty="0">
              <a:latin typeface="Baskerville Semibold"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19880900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pPr algn="r">
              <a:spcBef>
                <a:spcPct val="0"/>
              </a:spcBef>
            </a:pPr>
            <a:fld id="{6946CA94-672C-4067-BA94-0404EB139BB9}" type="slidenum">
              <a:rPr lang="en-US" altLang="en-US" sz="1200">
                <a:latin typeface="Baskerville Semibold" charset="0"/>
              </a:rPr>
              <a:pPr algn="r">
                <a:spcBef>
                  <a:spcPct val="0"/>
                </a:spcBef>
              </a:pPr>
              <a:t>19</a:t>
            </a:fld>
            <a:endParaRPr lang="en-US" altLang="en-US" sz="1200" dirty="0">
              <a:latin typeface="Baskerville Semibold"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2444968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pPr algn="r">
              <a:spcBef>
                <a:spcPct val="0"/>
              </a:spcBef>
            </a:pPr>
            <a:fld id="{AED77A35-0095-4BAE-8119-7BF400AC3B9B}" type="slidenum">
              <a:rPr lang="en-US" altLang="en-US" sz="1200">
                <a:latin typeface="Baskerville Semibold" charset="0"/>
              </a:rPr>
              <a:pPr algn="r">
                <a:spcBef>
                  <a:spcPct val="0"/>
                </a:spcBef>
              </a:pPr>
              <a:t>20</a:t>
            </a:fld>
            <a:endParaRPr lang="en-US" altLang="en-US" sz="1200" dirty="0">
              <a:latin typeface="Baskerville Semibold"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1134771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D7B9DFFE-82BD-43A4-827F-EF04E45F2594}" type="slidenum">
              <a:rPr lang="en-US" altLang="en-US" sz="1200" smtClean="0">
                <a:latin typeface="Baskerville Semibold" charset="0"/>
              </a:rPr>
              <a:pPr/>
              <a:t>21</a:t>
            </a:fld>
            <a:endParaRPr lang="en-US" altLang="en-US" sz="1200" dirty="0">
              <a:latin typeface="Baskerville Semibold"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32770672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82EF9B75-6FF1-4C90-AA0F-A80CA7DFCC73}" type="slidenum">
              <a:rPr lang="en-US" altLang="en-US" sz="1200" smtClean="0">
                <a:latin typeface="Baskerville Semibold" charset="0"/>
              </a:rPr>
              <a:pPr/>
              <a:t>22</a:t>
            </a:fld>
            <a:endParaRPr lang="en-US" altLang="en-US" sz="1200" dirty="0">
              <a:latin typeface="Baskerville Semibold"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2424618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pPr algn="r">
              <a:spcBef>
                <a:spcPct val="0"/>
              </a:spcBef>
            </a:pPr>
            <a:fld id="{1FBB037B-18B7-4ED5-AB06-D12B06E3EA9D}" type="slidenum">
              <a:rPr lang="en-US" altLang="en-US" sz="1200">
                <a:latin typeface="Baskerville Semibold" charset="0"/>
              </a:rPr>
              <a:pPr algn="r">
                <a:spcBef>
                  <a:spcPct val="0"/>
                </a:spcBef>
              </a:pPr>
              <a:t>23</a:t>
            </a:fld>
            <a:endParaRPr lang="en-US" altLang="en-US" sz="1200" dirty="0">
              <a:latin typeface="Baskerville Semibold"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4084218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pPr algn="r">
              <a:spcBef>
                <a:spcPct val="0"/>
              </a:spcBef>
            </a:pPr>
            <a:fld id="{34B9A0AD-8D0D-4DA3-B89A-D7C7972A7423}" type="slidenum">
              <a:rPr lang="en-US" altLang="en-US" sz="1200">
                <a:latin typeface="Baskerville Semibold" charset="0"/>
              </a:rPr>
              <a:pPr algn="r">
                <a:spcBef>
                  <a:spcPct val="0"/>
                </a:spcBef>
              </a:pPr>
              <a:t>24</a:t>
            </a:fld>
            <a:endParaRPr lang="en-US" altLang="en-US" sz="1200" dirty="0">
              <a:latin typeface="Baskerville Semibold"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1931097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pPr algn="r">
              <a:spcBef>
                <a:spcPct val="0"/>
              </a:spcBef>
            </a:pPr>
            <a:fld id="{B3395EB9-BA3A-49DC-ABD1-77B825A9F2D7}" type="slidenum">
              <a:rPr lang="en-US" altLang="en-US" sz="1200">
                <a:latin typeface="Baskerville Semibold" charset="0"/>
              </a:rPr>
              <a:pPr algn="r">
                <a:spcBef>
                  <a:spcPct val="0"/>
                </a:spcBef>
              </a:pPr>
              <a:t>25</a:t>
            </a:fld>
            <a:endParaRPr lang="en-US" altLang="en-US" sz="1200" dirty="0">
              <a:latin typeface="Baskerville Semibold"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1822157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pPr algn="r">
              <a:spcBef>
                <a:spcPct val="0"/>
              </a:spcBef>
            </a:pPr>
            <a:fld id="{AC576B76-C3A5-4B44-883D-F62EE52ED476}" type="slidenum">
              <a:rPr lang="en-US" altLang="en-US" sz="1200">
                <a:latin typeface="Baskerville Semibold" charset="0"/>
              </a:rPr>
              <a:pPr algn="r">
                <a:spcBef>
                  <a:spcPct val="0"/>
                </a:spcBef>
              </a:pPr>
              <a:t>26</a:t>
            </a:fld>
            <a:endParaRPr lang="en-US" altLang="en-US" sz="1200" dirty="0">
              <a:latin typeface="Baskerville Semibold"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3880846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B55A3711-DC9F-4469-84ED-57C8B477873A}" type="slidenum">
              <a:rPr lang="en-US" altLang="en-US" sz="1200" smtClean="0">
                <a:latin typeface="Baskerville Semibold" charset="0"/>
              </a:rPr>
              <a:pPr/>
              <a:t>3</a:t>
            </a:fld>
            <a:endParaRPr lang="en-US" altLang="en-US" sz="1200" dirty="0">
              <a:latin typeface="Baskerville Semibold"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2488779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pPr algn="r">
              <a:spcBef>
                <a:spcPct val="0"/>
              </a:spcBef>
            </a:pPr>
            <a:fld id="{FDFE120F-F2DE-4C5A-9010-B7B00412FEA9}" type="slidenum">
              <a:rPr lang="en-US" altLang="en-US" sz="1200">
                <a:latin typeface="Baskerville Semibold" charset="0"/>
              </a:rPr>
              <a:pPr algn="r">
                <a:spcBef>
                  <a:spcPct val="0"/>
                </a:spcBef>
              </a:pPr>
              <a:t>27</a:t>
            </a:fld>
            <a:endParaRPr lang="en-US" altLang="en-US" sz="1200" dirty="0">
              <a:latin typeface="Baskerville Semibold"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1361716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pPr algn="r">
              <a:spcBef>
                <a:spcPct val="0"/>
              </a:spcBef>
            </a:pPr>
            <a:fld id="{0C9794DD-67C8-4A83-8002-755BD6A24502}" type="slidenum">
              <a:rPr lang="en-US" altLang="en-US" sz="1200">
                <a:latin typeface="Baskerville Semibold" charset="0"/>
              </a:rPr>
              <a:pPr algn="r">
                <a:spcBef>
                  <a:spcPct val="0"/>
                </a:spcBef>
              </a:pPr>
              <a:t>28</a:t>
            </a:fld>
            <a:endParaRPr lang="en-US" altLang="en-US" sz="1200" dirty="0">
              <a:latin typeface="Baskerville Semibold"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3543542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7F67950C-5F20-456B-8E4A-907BB72033FE}" type="slidenum">
              <a:rPr lang="en-US" altLang="en-US" sz="1200" smtClean="0">
                <a:latin typeface="Baskerville Semibold" charset="0"/>
              </a:rPr>
              <a:pPr/>
              <a:t>29</a:t>
            </a:fld>
            <a:endParaRPr lang="en-US" altLang="en-US" sz="1200" dirty="0">
              <a:latin typeface="Baskerville Semibold"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28041845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EA796F33-85D3-4209-AA3F-6C6C4FF40306}" type="slidenum">
              <a:rPr lang="en-US" altLang="en-US" sz="1200" smtClean="0">
                <a:latin typeface="Baskerville Semibold" charset="0"/>
              </a:rPr>
              <a:pPr/>
              <a:t>30</a:t>
            </a:fld>
            <a:endParaRPr lang="en-US" altLang="en-US" sz="1200" dirty="0">
              <a:latin typeface="Baskerville Semibold"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12222435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163E8F60-F48D-4156-A82C-AAF5A2541D34}" type="slidenum">
              <a:rPr lang="en-US" altLang="en-US" sz="1200" smtClean="0">
                <a:latin typeface="Baskerville Semibold" charset="0"/>
              </a:rPr>
              <a:pPr/>
              <a:t>31</a:t>
            </a:fld>
            <a:endParaRPr lang="en-US" altLang="en-US" sz="1200" dirty="0">
              <a:latin typeface="Baskerville Semibold"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23892849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pPr algn="r">
              <a:spcBef>
                <a:spcPct val="0"/>
              </a:spcBef>
            </a:pPr>
            <a:fld id="{1DB77DBE-369E-41DE-AC94-C08AD18F6606}" type="slidenum">
              <a:rPr lang="en-US" altLang="en-US" sz="1200">
                <a:latin typeface="Baskerville Semibold" charset="0"/>
              </a:rPr>
              <a:pPr algn="r">
                <a:spcBef>
                  <a:spcPct val="0"/>
                </a:spcBef>
              </a:pPr>
              <a:t>33</a:t>
            </a:fld>
            <a:endParaRPr lang="en-US" altLang="en-US" sz="1200" dirty="0">
              <a:latin typeface="Baskerville Semibold"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1330913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pPr algn="r">
              <a:spcBef>
                <a:spcPct val="0"/>
              </a:spcBef>
            </a:pPr>
            <a:fld id="{C1034F21-2B7D-4529-B365-25F2714EA966}" type="slidenum">
              <a:rPr lang="en-US" altLang="en-US" sz="1200">
                <a:latin typeface="Baskerville Semibold" charset="0"/>
              </a:rPr>
              <a:pPr algn="r">
                <a:spcBef>
                  <a:spcPct val="0"/>
                </a:spcBef>
              </a:pPr>
              <a:t>34</a:t>
            </a:fld>
            <a:endParaRPr lang="en-US" altLang="en-US" sz="1200" dirty="0">
              <a:latin typeface="Baskerville Semibold"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33905938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pPr algn="r">
              <a:spcBef>
                <a:spcPct val="0"/>
              </a:spcBef>
            </a:pPr>
            <a:fld id="{AF446F7A-77C2-4D85-A59F-86DCD049B9CA}" type="slidenum">
              <a:rPr lang="en-US" altLang="en-US" sz="1200">
                <a:latin typeface="Baskerville Semibold" charset="0"/>
              </a:rPr>
              <a:pPr algn="r">
                <a:spcBef>
                  <a:spcPct val="0"/>
                </a:spcBef>
              </a:pPr>
              <a:t>35</a:t>
            </a:fld>
            <a:endParaRPr lang="en-US" altLang="en-US" sz="1200" dirty="0">
              <a:latin typeface="Baskerville Semibold"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33650743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69D782A1-3771-41D4-AF2C-7E56DF0C063E}" type="slidenum">
              <a:rPr lang="en-US" altLang="en-US" sz="1200" smtClean="0">
                <a:latin typeface="Baskerville Semibold" charset="0"/>
              </a:rPr>
              <a:pPr/>
              <a:t>36</a:t>
            </a:fld>
            <a:endParaRPr lang="en-US" altLang="en-US" sz="1200" dirty="0">
              <a:latin typeface="Baskerville Semibold"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312743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0DECF26B-B64B-4086-8ACB-D99F0114572C}" type="slidenum">
              <a:rPr lang="en-US" altLang="en-US" sz="1200" smtClean="0">
                <a:latin typeface="Baskerville Semibold" charset="0"/>
              </a:rPr>
              <a:pPr/>
              <a:t>37</a:t>
            </a:fld>
            <a:endParaRPr lang="en-US" altLang="en-US" sz="1200" dirty="0">
              <a:latin typeface="Baskerville Semibold"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1803468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9F8369B9-3A8A-455B-8B4D-CC841A6C6327}" type="slidenum">
              <a:rPr lang="en-US" altLang="en-US" sz="1200" smtClean="0">
                <a:latin typeface="Baskerville Semibold" charset="0"/>
              </a:rPr>
              <a:pPr/>
              <a:t>4</a:t>
            </a:fld>
            <a:endParaRPr lang="en-US" altLang="en-US" sz="1200" dirty="0">
              <a:latin typeface="Baskerville Semibold"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16655796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15F784EC-970B-44D1-B101-ECB057E97C07}" type="slidenum">
              <a:rPr lang="en-US" altLang="en-US" sz="1200" smtClean="0">
                <a:latin typeface="Baskerville Semibold" charset="0"/>
              </a:rPr>
              <a:pPr/>
              <a:t>38</a:t>
            </a:fld>
            <a:endParaRPr lang="en-US" altLang="en-US" sz="1200" dirty="0">
              <a:latin typeface="Baskerville Semibold"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3021646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500CBCF0-6724-4EA7-A730-D4EADD6DE0FD}" type="slidenum">
              <a:rPr lang="en-US" altLang="en-US" sz="1200" smtClean="0">
                <a:latin typeface="Baskerville Semibold" charset="0"/>
              </a:rPr>
              <a:pPr/>
              <a:t>39</a:t>
            </a:fld>
            <a:endParaRPr lang="en-US" altLang="en-US" sz="1200" dirty="0">
              <a:latin typeface="Baskerville Semibold"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1667547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69D471CF-4AB7-466B-84EB-D69E5CBA8B97}" type="slidenum">
              <a:rPr lang="en-US" altLang="en-US" sz="1200" smtClean="0">
                <a:latin typeface="Baskerville Semibold" charset="0"/>
              </a:rPr>
              <a:pPr/>
              <a:t>40</a:t>
            </a:fld>
            <a:endParaRPr lang="en-US" altLang="en-US" sz="1200" dirty="0">
              <a:latin typeface="Baskerville Semibold"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56081006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pPr algn="r">
              <a:spcBef>
                <a:spcPct val="0"/>
              </a:spcBef>
            </a:pPr>
            <a:fld id="{4584FF6C-B55D-4252-B243-F2D653D8D5FE}" type="slidenum">
              <a:rPr lang="en-US" altLang="en-US" sz="1200">
                <a:latin typeface="Baskerville Semibold" charset="0"/>
              </a:rPr>
              <a:pPr algn="r">
                <a:spcBef>
                  <a:spcPct val="0"/>
                </a:spcBef>
              </a:pPr>
              <a:t>41</a:t>
            </a:fld>
            <a:endParaRPr lang="en-US" altLang="en-US" sz="1200" dirty="0">
              <a:latin typeface="Baskerville Semibold"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8825628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3AC01D04-052A-40F4-98A1-6D1FC5E77FE4}" type="slidenum">
              <a:rPr lang="en-US" altLang="en-US" sz="1200" smtClean="0">
                <a:latin typeface="Baskerville Semibold" charset="0"/>
              </a:rPr>
              <a:pPr/>
              <a:t>42</a:t>
            </a:fld>
            <a:endParaRPr lang="en-US" altLang="en-US" sz="1200" dirty="0">
              <a:latin typeface="Baskerville Semibold"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3532850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pPr algn="r">
              <a:spcBef>
                <a:spcPct val="0"/>
              </a:spcBef>
            </a:pPr>
            <a:fld id="{55030842-7A14-4404-90E3-6E5E312267D2}" type="slidenum">
              <a:rPr lang="en-US" altLang="en-US" sz="1200">
                <a:latin typeface="Baskerville Semibold" charset="0"/>
              </a:rPr>
              <a:pPr algn="r">
                <a:spcBef>
                  <a:spcPct val="0"/>
                </a:spcBef>
              </a:pPr>
              <a:t>43</a:t>
            </a:fld>
            <a:endParaRPr lang="en-US" altLang="en-US" sz="1200" dirty="0">
              <a:latin typeface="Baskerville Semibold"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3767718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EB78A225-4943-4D4E-BFB6-184C63F5D0B3}" type="slidenum">
              <a:rPr lang="en-US" altLang="en-US" sz="1200" smtClean="0">
                <a:latin typeface="Baskerville Semibold" charset="0"/>
              </a:rPr>
              <a:pPr/>
              <a:t>44</a:t>
            </a:fld>
            <a:endParaRPr lang="en-US" altLang="en-US" sz="1200" dirty="0">
              <a:latin typeface="Baskerville Semibold"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3135529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3D3C3A28-364A-4F43-82F9-71AD0D124C6E}" type="slidenum">
              <a:rPr lang="en-US" altLang="en-US" sz="1200" smtClean="0">
                <a:latin typeface="Baskerville Semibold" charset="0"/>
              </a:rPr>
              <a:pPr/>
              <a:t>45</a:t>
            </a:fld>
            <a:endParaRPr lang="en-US" altLang="en-US" sz="1200" dirty="0">
              <a:latin typeface="Baskerville Semibold"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25937203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C14F180C-8C5E-4477-8684-B84CFE867CA9}" type="slidenum">
              <a:rPr lang="en-US" altLang="en-US" sz="1200" smtClean="0">
                <a:latin typeface="Baskerville Semibold" charset="0"/>
              </a:rPr>
              <a:pPr/>
              <a:t>46</a:t>
            </a:fld>
            <a:endParaRPr lang="en-US" altLang="en-US" sz="1200" dirty="0">
              <a:latin typeface="Baskerville Semibold"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21931070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8C66A5C4-C413-46AA-8E51-231FEF873A88}" type="slidenum">
              <a:rPr lang="en-US" altLang="en-US" sz="1200" smtClean="0">
                <a:latin typeface="Baskerville Semibold" charset="0"/>
              </a:rPr>
              <a:pPr/>
              <a:t>47</a:t>
            </a:fld>
            <a:endParaRPr lang="en-US" altLang="en-US" sz="1200" dirty="0">
              <a:latin typeface="Baskerville Semibold"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2080750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pPr algn="r">
              <a:spcBef>
                <a:spcPct val="0"/>
              </a:spcBef>
            </a:pPr>
            <a:fld id="{D2D63996-DDFB-4969-B471-A24F9B01C056}" type="slidenum">
              <a:rPr lang="en-US" altLang="en-US" sz="1200">
                <a:latin typeface="Baskerville Semibold" charset="0"/>
              </a:rPr>
              <a:pPr algn="r">
                <a:spcBef>
                  <a:spcPct val="0"/>
                </a:spcBef>
              </a:pPr>
              <a:t>5</a:t>
            </a:fld>
            <a:endParaRPr lang="en-US" altLang="en-US" sz="1200" dirty="0">
              <a:latin typeface="Baskerville Semibold"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18693247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F15BEDC5-9DEF-408F-B3F8-CA88099EAEE1}" type="slidenum">
              <a:rPr lang="en-US" altLang="en-US" sz="1200" smtClean="0">
                <a:latin typeface="Baskerville Semibold" charset="0"/>
              </a:rPr>
              <a:pPr/>
              <a:t>53</a:t>
            </a:fld>
            <a:endParaRPr lang="en-US" altLang="en-US" sz="1200" dirty="0">
              <a:latin typeface="Baskerville Semibold"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2810363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0DCB0C4A-2639-465D-AF36-9E4A480A6BA9}" type="slidenum">
              <a:rPr lang="en-US" altLang="en-US" sz="1200" smtClean="0">
                <a:latin typeface="Baskerville Semibold" charset="0"/>
              </a:rPr>
              <a:pPr/>
              <a:t>54</a:t>
            </a:fld>
            <a:endParaRPr lang="en-US" altLang="en-US" sz="1200" dirty="0">
              <a:latin typeface="Baskerville Semibold"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22172297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0DCB0C4A-2639-465D-AF36-9E4A480A6BA9}" type="slidenum">
              <a:rPr lang="en-US" altLang="en-US" sz="1200" smtClean="0">
                <a:latin typeface="Baskerville Semibold" charset="0"/>
              </a:rPr>
              <a:pPr/>
              <a:t>55</a:t>
            </a:fld>
            <a:endParaRPr lang="en-US" altLang="en-US" sz="1200" dirty="0">
              <a:latin typeface="Baskerville Semibold"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12189710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35689609-8BD0-473F-AAC1-D7134169395F}" type="slidenum">
              <a:rPr lang="en-US" altLang="en-US" sz="1200" smtClean="0">
                <a:latin typeface="Baskerville Semibold" charset="0"/>
              </a:rPr>
              <a:pPr/>
              <a:t>57</a:t>
            </a:fld>
            <a:endParaRPr lang="en-US" altLang="en-US" sz="1200" dirty="0">
              <a:latin typeface="Baskerville Semibold" charset="0"/>
            </a:endParaRPr>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140477414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011EFE52-F788-4028-8F37-541AFA69C3E1}" type="slidenum">
              <a:rPr lang="en-US" altLang="en-US" sz="1200" smtClean="0">
                <a:latin typeface="Baskerville Semibold" charset="0"/>
              </a:rPr>
              <a:pPr/>
              <a:t>61</a:t>
            </a:fld>
            <a:endParaRPr lang="en-US" altLang="en-US" sz="1200" dirty="0">
              <a:latin typeface="Baskerville Semibold" charset="0"/>
            </a:endParaRP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29125260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pPr algn="r">
              <a:spcBef>
                <a:spcPct val="0"/>
              </a:spcBef>
            </a:pPr>
            <a:fld id="{63D12879-B258-4F10-8F93-806FB3240461}" type="slidenum">
              <a:rPr lang="en-US" altLang="en-US" sz="1200">
                <a:latin typeface="Baskerville Semibold" charset="0"/>
              </a:rPr>
              <a:pPr algn="r">
                <a:spcBef>
                  <a:spcPct val="0"/>
                </a:spcBef>
              </a:pPr>
              <a:t>62</a:t>
            </a:fld>
            <a:endParaRPr lang="en-US" altLang="en-US" sz="1200" dirty="0">
              <a:latin typeface="Baskerville Semibold"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33995723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9168124E-D9BF-4257-9F00-F9BC971A4FA1}" type="slidenum">
              <a:rPr lang="en-US" altLang="en-US" sz="1200" smtClean="0">
                <a:latin typeface="Baskerville Semibold" charset="0"/>
              </a:rPr>
              <a:pPr/>
              <a:t>64</a:t>
            </a:fld>
            <a:endParaRPr lang="en-US" altLang="en-US" sz="1200" dirty="0">
              <a:latin typeface="Baskerville Semibold"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295476522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70C3FFBF-3C9E-4402-9E94-F9792443443E}" type="slidenum">
              <a:rPr lang="en-US" altLang="en-US" sz="1200" smtClean="0">
                <a:latin typeface="Baskerville Semibold" charset="0"/>
              </a:rPr>
              <a:pPr/>
              <a:t>65</a:t>
            </a:fld>
            <a:endParaRPr lang="en-US" altLang="en-US" sz="1200" dirty="0">
              <a:latin typeface="Baskerville Semibold" charset="0"/>
            </a:endParaRP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34872203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pPr algn="r">
              <a:spcBef>
                <a:spcPct val="0"/>
              </a:spcBef>
            </a:pPr>
            <a:fld id="{94CEDE64-EC96-4D49-A352-1FAEA25AE090}" type="slidenum">
              <a:rPr lang="en-US" altLang="en-US" sz="1200">
                <a:latin typeface="Baskerville Semibold" charset="0"/>
              </a:rPr>
              <a:pPr algn="r">
                <a:spcBef>
                  <a:spcPct val="0"/>
                </a:spcBef>
              </a:pPr>
              <a:t>66</a:t>
            </a:fld>
            <a:endParaRPr lang="en-US" altLang="en-US" sz="1200" dirty="0">
              <a:latin typeface="Baskerville Semibold" charset="0"/>
            </a:endParaRPr>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36375136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6CC20874-D093-474F-BDAC-783EE1706A5C}" type="slidenum">
              <a:rPr lang="en-US" altLang="en-US" sz="1200" smtClean="0">
                <a:latin typeface="Baskerville Semibold" charset="0"/>
              </a:rPr>
              <a:pPr/>
              <a:t>68</a:t>
            </a:fld>
            <a:endParaRPr lang="en-US" altLang="en-US" sz="1200" dirty="0">
              <a:latin typeface="Baskerville Semibold"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3071283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8A9862ED-EE64-4FD4-BE34-D8D7AB1CC687}" type="slidenum">
              <a:rPr lang="en-US" altLang="en-US" sz="1200" smtClean="0">
                <a:latin typeface="Baskerville Semibold" charset="0"/>
              </a:rPr>
              <a:pPr/>
              <a:t>8</a:t>
            </a:fld>
            <a:endParaRPr lang="en-US" altLang="en-US" sz="1200" dirty="0">
              <a:latin typeface="Baskerville Semibold"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35200152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6CC20874-D093-474F-BDAC-783EE1706A5C}" type="slidenum">
              <a:rPr lang="en-US" altLang="en-US" sz="1200" smtClean="0">
                <a:latin typeface="Baskerville Semibold" charset="0"/>
              </a:rPr>
              <a:pPr/>
              <a:t>69</a:t>
            </a:fld>
            <a:endParaRPr lang="en-US" altLang="en-US" sz="1200" dirty="0">
              <a:latin typeface="Baskerville Semibold" charset="0"/>
            </a:endParaRP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26141238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pPr algn="r">
              <a:spcBef>
                <a:spcPct val="0"/>
              </a:spcBef>
            </a:pPr>
            <a:fld id="{91EA05B9-6DA6-41C2-8187-4288E5247126}" type="slidenum">
              <a:rPr lang="en-US" altLang="en-US" sz="1200">
                <a:latin typeface="Baskerville Semibold" charset="0"/>
              </a:rPr>
              <a:pPr algn="r">
                <a:spcBef>
                  <a:spcPct val="0"/>
                </a:spcBef>
              </a:pPr>
              <a:t>70</a:t>
            </a:fld>
            <a:endParaRPr lang="en-US" altLang="en-US" sz="1200" dirty="0">
              <a:latin typeface="Baskerville Semibold" charset="0"/>
            </a:endParaRPr>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13212948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pPr algn="r">
              <a:spcBef>
                <a:spcPct val="0"/>
              </a:spcBef>
            </a:pPr>
            <a:fld id="{E5810258-E654-4929-8C75-A9C98D23AE53}" type="slidenum">
              <a:rPr lang="en-US" altLang="en-US" sz="1200">
                <a:latin typeface="Baskerville Semibold" charset="0"/>
              </a:rPr>
              <a:pPr algn="r">
                <a:spcBef>
                  <a:spcPct val="0"/>
                </a:spcBef>
              </a:pPr>
              <a:t>72</a:t>
            </a:fld>
            <a:endParaRPr lang="en-US" altLang="en-US" sz="1200" dirty="0">
              <a:latin typeface="Baskerville Semibold" charset="0"/>
            </a:endParaRPr>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34563245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pPr algn="r">
              <a:spcBef>
                <a:spcPct val="0"/>
              </a:spcBef>
            </a:pPr>
            <a:fld id="{50CC5260-5277-4457-B233-CB8FCC27EDEF}" type="slidenum">
              <a:rPr lang="en-US" altLang="en-US" sz="1200">
                <a:latin typeface="Baskerville Semibold" charset="0"/>
              </a:rPr>
              <a:pPr algn="r">
                <a:spcBef>
                  <a:spcPct val="0"/>
                </a:spcBef>
              </a:pPr>
              <a:t>73</a:t>
            </a:fld>
            <a:endParaRPr lang="en-US" altLang="en-US" sz="1200" dirty="0">
              <a:latin typeface="Baskerville Semibold" charset="0"/>
            </a:endParaRPr>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12558345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33B7CA39-C5C7-4A18-BCD6-00D988AD7201}" type="slidenum">
              <a:rPr lang="en-US" altLang="en-US" sz="1200" smtClean="0">
                <a:latin typeface="Baskerville Semibold" charset="0"/>
              </a:rPr>
              <a:pPr/>
              <a:t>76</a:t>
            </a:fld>
            <a:endParaRPr lang="en-US" altLang="en-US" sz="1200" dirty="0">
              <a:latin typeface="Baskerville Semibold"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72859004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3CFA870E-2D03-4808-8627-5EC04C525911}" type="slidenum">
              <a:rPr lang="en-US" altLang="en-US" sz="1200" smtClean="0">
                <a:latin typeface="Baskerville Semibold" charset="0"/>
              </a:rPr>
              <a:pPr/>
              <a:t>77</a:t>
            </a:fld>
            <a:endParaRPr lang="en-US" altLang="en-US" sz="1200" dirty="0">
              <a:latin typeface="Baskerville Semibold"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2970981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0D92A55B-C36B-4F49-9822-32AA83B20D23}" type="slidenum">
              <a:rPr lang="en-US" altLang="en-US" sz="1200" smtClean="0">
                <a:latin typeface="Baskerville Semibold" charset="0"/>
              </a:rPr>
              <a:pPr/>
              <a:t>9</a:t>
            </a:fld>
            <a:endParaRPr lang="en-US" altLang="en-US" sz="1200" dirty="0">
              <a:latin typeface="Baskerville Semibold"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3546403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52CACE7C-389A-4FF0-8482-25026986C636}" type="slidenum">
              <a:rPr lang="en-US" altLang="en-US" sz="1200" smtClean="0">
                <a:latin typeface="Baskerville Semibold" charset="0"/>
              </a:rPr>
              <a:pPr/>
              <a:t>10</a:t>
            </a:fld>
            <a:endParaRPr lang="en-US" altLang="en-US" sz="1200" dirty="0">
              <a:latin typeface="Baskerville Semibold"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1528441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B396D61B-0F35-4258-A531-984C81D2B03A}" type="slidenum">
              <a:rPr lang="en-US" altLang="en-US" sz="1200" smtClean="0">
                <a:latin typeface="Baskerville Semibold" charset="0"/>
              </a:rPr>
              <a:pPr/>
              <a:t>15</a:t>
            </a:fld>
            <a:endParaRPr lang="en-US" altLang="en-US" sz="1200" dirty="0">
              <a:latin typeface="Baskerville Semibold"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4175528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pitchFamily="34" charset="0"/>
                <a:ea typeface="MS PGothic" pitchFamily="34" charset="-128"/>
              </a:defRPr>
            </a:lvl9pPr>
          </a:lstStyle>
          <a:p>
            <a:fld id="{5D8A4535-0260-43B4-B4AB-4F59DBCF5038}" type="slidenum">
              <a:rPr lang="en-US" altLang="en-US" sz="1200" smtClean="0">
                <a:latin typeface="Baskerville Semibold" charset="0"/>
              </a:rPr>
              <a:pPr/>
              <a:t>16</a:t>
            </a:fld>
            <a:endParaRPr lang="en-US" altLang="en-US" sz="1200" dirty="0">
              <a:latin typeface="Baskerville Semibold"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Times" pitchFamily="18" charset="0"/>
            </a:endParaRPr>
          </a:p>
        </p:txBody>
      </p:sp>
    </p:spTree>
    <p:extLst>
      <p:ext uri="{BB962C8B-B14F-4D97-AF65-F5344CB8AC3E}">
        <p14:creationId xmlns:p14="http://schemas.microsoft.com/office/powerpoint/2010/main" val="2042711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hiteTagline-Gray BG, Title &amp; Subtitle Left">
    <p:spTree>
      <p:nvGrpSpPr>
        <p:cNvPr id="1" name=""/>
        <p:cNvGrpSpPr/>
        <p:nvPr/>
      </p:nvGrpSpPr>
      <p:grpSpPr>
        <a:xfrm>
          <a:off x="0" y="0"/>
          <a:ext cx="0" cy="0"/>
          <a:chOff x="0" y="0"/>
          <a:chExt cx="0" cy="0"/>
        </a:xfrm>
      </p:grpSpPr>
      <p:sp>
        <p:nvSpPr>
          <p:cNvPr id="8" name="Title Background"/>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black"/>
              </a:solidFill>
            </a:endParaRPr>
          </a:p>
        </p:txBody>
      </p:sp>
      <p:sp>
        <p:nvSpPr>
          <p:cNvPr id="2" name="Slide Title"/>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dirty="0"/>
              <a:t>Click to edit Master title style</a:t>
            </a:r>
          </a:p>
        </p:txBody>
      </p:sp>
      <p:sp>
        <p:nvSpPr>
          <p:cNvPr id="7" name="Text Placeholder 1"/>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hoto Credit"/>
          <p:cNvSpPr>
            <a:spLocks noGrp="1"/>
          </p:cNvSpPr>
          <p:nvPr>
            <p:ph type="body" sz="quarter" idx="11" hasCustomPrompt="1"/>
          </p:nvPr>
        </p:nvSpPr>
        <p:spPr>
          <a:xfrm>
            <a:off x="5486400" y="64770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
        <p:nvSpPr>
          <p:cNvPr id="6" name="Copyright" descr="©McGraw-Hill Education. All rights reserved. Authorized only for instructor use in the classroom.  No reproduction or further distribution permitted without the prior written consent of McGraw-Hill Education.&#10;"/>
          <p:cNvSpPr txBox="1">
            <a:spLocks/>
          </p:cNvSpPr>
          <p:nvPr userDrawn="1"/>
        </p:nvSpPr>
        <p:spPr>
          <a:xfrm>
            <a:off x="0" y="6705600"/>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defRPr/>
            </a:pPr>
            <a:r>
              <a:rPr lang="en-US" dirty="0">
                <a:solidFill>
                  <a:srgbClr val="6A6A6A"/>
                </a:solidFill>
              </a:rPr>
              <a:t>©McGraw-Hill Education. All rights reserved. Authorized only 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7019573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oBar-Title and Video">
    <p:spTree>
      <p:nvGrpSpPr>
        <p:cNvPr id="1" name=""/>
        <p:cNvGrpSpPr/>
        <p:nvPr/>
      </p:nvGrpSpPr>
      <p:grpSpPr>
        <a:xfrm>
          <a:off x="0" y="0"/>
          <a:ext cx="0" cy="0"/>
          <a:chOff x="0" y="0"/>
          <a:chExt cx="0" cy="0"/>
        </a:xfrm>
      </p:grpSpPr>
      <p:sp>
        <p:nvSpPr>
          <p:cNvPr id="2" name="Slide Title"/>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dirty="0"/>
              <a:t>Click to edit Master title style</a:t>
            </a:r>
          </a:p>
        </p:txBody>
      </p:sp>
      <p:sp>
        <p:nvSpPr>
          <p:cNvPr id="6" name="Media Placeholder 1"/>
          <p:cNvSpPr>
            <a:spLocks noGrp="1"/>
          </p:cNvSpPr>
          <p:nvPr>
            <p:ph type="media" sz="quarter" idx="11"/>
          </p:nvPr>
        </p:nvSpPr>
        <p:spPr>
          <a:xfrm>
            <a:off x="0" y="1066799"/>
            <a:ext cx="9144000" cy="5315957"/>
          </a:xfrm>
          <a:prstGeom prst="rect">
            <a:avLst/>
          </a:prstGeom>
        </p:spPr>
        <p:txBody>
          <a:bodyPr/>
          <a:lstStyle/>
          <a:p>
            <a:endParaRPr lang="en-US" dirty="0"/>
          </a:p>
        </p:txBody>
      </p:sp>
      <p:sp>
        <p:nvSpPr>
          <p:cNvPr id="5" name="Video Credit"/>
          <p:cNvSpPr>
            <a:spLocks noGrp="1"/>
          </p:cNvSpPr>
          <p:nvPr>
            <p:ph type="body" sz="quarter" idx="12"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Video Credit Here</a:t>
            </a:r>
          </a:p>
        </p:txBody>
      </p:sp>
    </p:spTree>
    <p:extLst>
      <p:ext uri="{BB962C8B-B14F-4D97-AF65-F5344CB8AC3E}">
        <p14:creationId xmlns:p14="http://schemas.microsoft.com/office/powerpoint/2010/main" val="37970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183992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Bar-Six Content Placeholders">
    <p:spTree>
      <p:nvGrpSpPr>
        <p:cNvPr id="1" name=""/>
        <p:cNvGrpSpPr/>
        <p:nvPr/>
      </p:nvGrpSpPr>
      <p:grpSpPr>
        <a:xfrm>
          <a:off x="0" y="0"/>
          <a:ext cx="0" cy="0"/>
          <a:chOff x="0" y="0"/>
          <a:chExt cx="0" cy="0"/>
        </a:xfrm>
      </p:grpSpPr>
      <p:sp>
        <p:nvSpPr>
          <p:cNvPr id="2" name="Slide Title"/>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dirty="0"/>
              <a:t>Click to edit Master title style</a:t>
            </a:r>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Photo Credit"/>
          <p:cNvSpPr>
            <a:spLocks noGrp="1"/>
          </p:cNvSpPr>
          <p:nvPr>
            <p:ph type="body" sz="quarter" idx="16"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017094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Content Placeholder 1"/>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0"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452023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Bar-Two-Up 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2"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5500717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oBar-4-up_Comparison">
    <p:spTree>
      <p:nvGrpSpPr>
        <p:cNvPr id="1" name=""/>
        <p:cNvGrpSpPr/>
        <p:nvPr/>
      </p:nvGrpSpPr>
      <p:grpSpPr>
        <a:xfrm>
          <a:off x="0" y="0"/>
          <a:ext cx="0" cy="0"/>
          <a:chOff x="0" y="0"/>
          <a:chExt cx="0" cy="0"/>
        </a:xfrm>
      </p:grpSpPr>
      <p:sp>
        <p:nvSpPr>
          <p:cNvPr id="9" name="Slide Title"/>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dirty="0"/>
              <a:t>Click to edit Master title style</a:t>
            </a:r>
          </a:p>
        </p:txBody>
      </p:sp>
      <p:sp>
        <p:nvSpPr>
          <p:cNvPr id="3" name="Header 1"/>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1"/>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Header 2"/>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2"/>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Header 3"/>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Header 4"/>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dirty="0"/>
              <a:t>Click to edit Master text styles</a:t>
            </a:r>
          </a:p>
        </p:txBody>
      </p:sp>
      <p:sp>
        <p:nvSpPr>
          <p:cNvPr id="15" name="Content Placeholder 4"/>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Jump Link"/>
          <p:cNvSpPr>
            <a:spLocks noGrp="1"/>
          </p:cNvSpPr>
          <p:nvPr>
            <p:ph type="body" sz="quarter" idx="16" hasCustomPrompt="1"/>
          </p:nvPr>
        </p:nvSpPr>
        <p:spPr>
          <a:xfrm>
            <a:off x="3817620" y="5996050"/>
            <a:ext cx="1508760" cy="99950"/>
          </a:xfrm>
          <a:prstGeom prst="rect">
            <a:avLst/>
          </a:prstGeom>
        </p:spPr>
        <p:txBody>
          <a:bodyPr lIns="0" tIns="0" rIns="0" bIns="0"/>
          <a:lstStyle>
            <a:lvl1pPr marL="0" indent="0" algn="ctr">
              <a:buNone/>
              <a:defRPr sz="800"/>
            </a:lvl1pPr>
          </a:lstStyle>
          <a:p>
            <a:pPr lvl="0"/>
            <a:r>
              <a:rPr lang="en-US" dirty="0"/>
              <a:t>Jump to long image description(s)</a:t>
            </a:r>
          </a:p>
        </p:txBody>
      </p:sp>
      <p:sp>
        <p:nvSpPr>
          <p:cNvPr id="16"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1340827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Bar-Content with Lef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2853319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oBar-Content with Right Side-Caption">
    <p:spTree>
      <p:nvGrpSpPr>
        <p:cNvPr id="1" name=""/>
        <p:cNvGrpSpPr/>
        <p:nvPr/>
      </p:nvGrpSpPr>
      <p:grpSpPr>
        <a:xfrm>
          <a:off x="0" y="0"/>
          <a:ext cx="0" cy="0"/>
          <a:chOff x="0" y="0"/>
          <a:chExt cx="0" cy="0"/>
        </a:xfrm>
      </p:grpSpPr>
      <p:sp>
        <p:nvSpPr>
          <p:cNvPr id="2" name="Slide Title"/>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Content Placeholder 1"/>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32738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Bar-Picture with Caption">
    <p:spTree>
      <p:nvGrpSpPr>
        <p:cNvPr id="1" name=""/>
        <p:cNvGrpSpPr/>
        <p:nvPr/>
      </p:nvGrpSpPr>
      <p:grpSpPr>
        <a:xfrm>
          <a:off x="0" y="0"/>
          <a:ext cx="0" cy="0"/>
          <a:chOff x="0" y="0"/>
          <a:chExt cx="0" cy="0"/>
        </a:xfrm>
      </p:grpSpPr>
      <p:sp>
        <p:nvSpPr>
          <p:cNvPr id="2" name="Slide Title"/>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dirty="0"/>
              <a:t>Click to edit Master title style</a:t>
            </a:r>
          </a:p>
        </p:txBody>
      </p:sp>
      <p:sp>
        <p:nvSpPr>
          <p:cNvPr id="4" name="Text Placeholder 1"/>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Jump Link"/>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defRPr>
            </a:lvl1pPr>
            <a:lvl5pPr>
              <a:defRPr/>
            </a:lvl5pPr>
          </a:lstStyle>
          <a:p>
            <a:pPr lvl="0"/>
            <a:r>
              <a:rPr lang="en-US" dirty="0"/>
              <a:t>Insert Photo Credit Here</a:t>
            </a:r>
          </a:p>
        </p:txBody>
      </p:sp>
    </p:spTree>
    <p:extLst>
      <p:ext uri="{BB962C8B-B14F-4D97-AF65-F5344CB8AC3E}">
        <p14:creationId xmlns:p14="http://schemas.microsoft.com/office/powerpoint/2010/main" val="34159061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gi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MH Tagline" descr="Tag line: Because learning changes everythi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Tree>
    <p:extLst>
      <p:ext uri="{BB962C8B-B14F-4D97-AF65-F5344CB8AC3E}">
        <p14:creationId xmlns:p14="http://schemas.microsoft.com/office/powerpoint/2010/main" val="1934336928"/>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auto">
              <a:spcAft>
                <a:spcPts val="0"/>
              </a:spcAft>
              <a:buFont typeface="Arial"/>
              <a:buNone/>
            </a:pPr>
            <a:r>
              <a:rPr lang="en-US" dirty="0">
                <a:solidFill>
                  <a:srgbClr val="6A6A6A"/>
                </a:solidFill>
              </a:rPr>
              <a:t>©McGraw-Hill Education.</a:t>
            </a:r>
          </a:p>
        </p:txBody>
      </p:sp>
    </p:spTree>
    <p:extLst>
      <p:ext uri="{BB962C8B-B14F-4D97-AF65-F5344CB8AC3E}">
        <p14:creationId xmlns:p14="http://schemas.microsoft.com/office/powerpoint/2010/main" val="415305520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6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7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774" y="3286125"/>
            <a:ext cx="5105400" cy="609600"/>
          </a:xfrm>
        </p:spPr>
        <p:txBody>
          <a:bodyPr/>
          <a:lstStyle/>
          <a:p>
            <a:pPr algn="l"/>
            <a:r>
              <a:rPr lang="en-US" altLang="en-US" b="1" dirty="0"/>
              <a:t>Chemistry</a:t>
            </a:r>
            <a:br>
              <a:rPr lang="en-US" altLang="en-US" b="1" dirty="0"/>
            </a:br>
            <a:endParaRPr lang="en-US" dirty="0"/>
          </a:p>
        </p:txBody>
      </p:sp>
      <p:sp>
        <p:nvSpPr>
          <p:cNvPr id="3" name="Text Placeholder 2"/>
          <p:cNvSpPr>
            <a:spLocks noGrp="1"/>
          </p:cNvSpPr>
          <p:nvPr>
            <p:ph type="body" sz="quarter" idx="10"/>
          </p:nvPr>
        </p:nvSpPr>
        <p:spPr>
          <a:xfrm>
            <a:off x="104773" y="3971925"/>
            <a:ext cx="5610225" cy="685800"/>
          </a:xfrm>
        </p:spPr>
        <p:txBody>
          <a:bodyPr/>
          <a:lstStyle/>
          <a:p>
            <a:r>
              <a:rPr lang="en-US" dirty="0"/>
              <a:t>The Molecular Nature of Matter and Change  Eighth Edition</a:t>
            </a:r>
          </a:p>
        </p:txBody>
      </p:sp>
      <p:sp>
        <p:nvSpPr>
          <p:cNvPr id="2055" name="Text Box 9"/>
          <p:cNvSpPr txBox="1">
            <a:spLocks noChangeArrowheads="1"/>
          </p:cNvSpPr>
          <p:nvPr/>
        </p:nvSpPr>
        <p:spPr bwMode="auto">
          <a:xfrm>
            <a:off x="104774" y="5210175"/>
            <a:ext cx="5610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50000"/>
              </a:spcBef>
              <a:spcAft>
                <a:spcPct val="0"/>
              </a:spcAft>
              <a:defRPr sz="2400">
                <a:solidFill>
                  <a:schemeClr val="tx1"/>
                </a:solidFill>
                <a:latin typeface="Arial" charset="0"/>
                <a:ea typeface="MS PGothic" pitchFamily="34" charset="-128"/>
              </a:defRPr>
            </a:lvl6pPr>
            <a:lvl7pPr marL="2971800" indent="-228600" eaLnBrk="0" fontAlgn="base" hangingPunct="0">
              <a:spcBef>
                <a:spcPct val="50000"/>
              </a:spcBef>
              <a:spcAft>
                <a:spcPct val="0"/>
              </a:spcAft>
              <a:defRPr sz="2400">
                <a:solidFill>
                  <a:schemeClr val="tx1"/>
                </a:solidFill>
                <a:latin typeface="Arial" charset="0"/>
                <a:ea typeface="MS PGothic" pitchFamily="34" charset="-128"/>
              </a:defRPr>
            </a:lvl7pPr>
            <a:lvl8pPr marL="3429000" indent="-228600" eaLnBrk="0" fontAlgn="base" hangingPunct="0">
              <a:spcBef>
                <a:spcPct val="50000"/>
              </a:spcBef>
              <a:spcAft>
                <a:spcPct val="0"/>
              </a:spcAft>
              <a:defRPr sz="2400">
                <a:solidFill>
                  <a:schemeClr val="tx1"/>
                </a:solidFill>
                <a:latin typeface="Arial" charset="0"/>
                <a:ea typeface="MS PGothic" pitchFamily="34" charset="-128"/>
              </a:defRPr>
            </a:lvl8pPr>
            <a:lvl9pPr marL="3886200" indent="-228600" eaLnBrk="0" fontAlgn="base" hangingPunct="0">
              <a:spcBef>
                <a:spcPct val="50000"/>
              </a:spcBef>
              <a:spcAft>
                <a:spcPct val="0"/>
              </a:spcAft>
              <a:defRPr sz="2400">
                <a:solidFill>
                  <a:schemeClr val="tx1"/>
                </a:solidFill>
                <a:latin typeface="Arial" charset="0"/>
                <a:ea typeface="MS PGothic" pitchFamily="34" charset="-128"/>
              </a:defRPr>
            </a:lvl9pPr>
          </a:lstStyle>
          <a:p>
            <a:pPr eaLnBrk="1" hangingPunct="1"/>
            <a:r>
              <a:rPr lang="en-US" altLang="en-US" sz="1800" b="1" dirty="0">
                <a:solidFill>
                  <a:prstClr val="black"/>
                </a:solidFill>
                <a:latin typeface="Times New Roman" pitchFamily="18" charset="0"/>
              </a:rPr>
              <a:t>Martin S. Silberberg and Patricia G. Amateis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36028" y="372572"/>
            <a:ext cx="3126784" cy="4005593"/>
          </a:xfrm>
          <a:prstGeom prst="rect">
            <a:avLst/>
          </a:prstGeom>
        </p:spPr>
      </p:pic>
    </p:spTree>
    <p:extLst>
      <p:ext uri="{BB962C8B-B14F-4D97-AF65-F5344CB8AC3E}">
        <p14:creationId xmlns:p14="http://schemas.microsoft.com/office/powerpoint/2010/main" val="35670932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Sample Problem 3.1 – Problem, Plan and Solution</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31518" y="1479346"/>
                <a:ext cx="8229600" cy="4290848"/>
              </a:xfrm>
            </p:spPr>
            <p:txBody>
              <a:bodyPr/>
              <a:lstStyle/>
              <a:p>
                <a:pPr marL="0" indent="0" algn="ctr">
                  <a:buNone/>
                </a:pPr>
                <a:r>
                  <a:rPr lang="en-US" b="1" dirty="0"/>
                  <a:t>Converting Between Mass and Amount of an Element</a:t>
                </a:r>
                <a:endParaRPr lang="en-US" altLang="en-US" b="1" dirty="0"/>
              </a:p>
              <a:p>
                <a:r>
                  <a:rPr lang="en-US" altLang="en-US" b="1" dirty="0"/>
                  <a:t>PROBLEM:</a:t>
                </a:r>
                <a:r>
                  <a:rPr lang="en-US" altLang="en-US" dirty="0"/>
                  <a:t> Silver (Ag) is used in jewelry and tableware but no longer in U.S. coins.  How many grams of Ag are in 0.0342 mol of Ag?</a:t>
                </a:r>
                <a:endParaRPr lang="en-US" altLang="en-US" b="1" dirty="0">
                  <a:latin typeface="Times New Roman" pitchFamily="18" charset="0"/>
                </a:endParaRPr>
              </a:p>
              <a:p>
                <a:r>
                  <a:rPr lang="en-US" altLang="en-US" b="1" dirty="0"/>
                  <a:t>PLAN:</a:t>
                </a:r>
                <a:r>
                  <a:rPr lang="en-US" altLang="en-US" b="1" dirty="0">
                    <a:latin typeface="Times New Roman" pitchFamily="18" charset="0"/>
                  </a:rPr>
                  <a:t> </a:t>
                </a:r>
                <a:r>
                  <a:rPr lang="en-US" altLang="en-US" dirty="0"/>
                  <a:t>To convert mol of Ag to mass of Ag in g we need the molar mass of Ag.</a:t>
                </a:r>
                <a:endParaRPr lang="en-US" altLang="en-US" b="1" dirty="0">
                  <a:latin typeface="Times New Roman" pitchFamily="18" charset="0"/>
                </a:endParaRPr>
              </a:p>
              <a:p>
                <a:r>
                  <a:rPr lang="en-US" altLang="en-US" b="1" dirty="0"/>
                  <a:t>SOLUTION:</a:t>
                </a:r>
              </a:p>
              <a:p>
                <a:pPr marL="0" indent="0">
                  <a:buNone/>
                </a:pPr>
                <a14:m>
                  <m:oMathPara xmlns:m="http://schemas.openxmlformats.org/officeDocument/2006/math">
                    <m:oMathParaPr>
                      <m:jc m:val="left"/>
                    </m:oMathParaPr>
                    <m:oMath xmlns:m="http://schemas.openxmlformats.org/officeDocument/2006/math">
                      <m:r>
                        <a:rPr lang="en-US" altLang="en-US" b="0" i="1" smtClean="0">
                          <a:latin typeface="Cambria Math"/>
                        </a:rPr>
                        <m:t>0.0342 </m:t>
                      </m:r>
                      <m:r>
                        <m:rPr>
                          <m:sty m:val="p"/>
                        </m:rPr>
                        <a:rPr lang="en-US" altLang="en-US" b="0" i="0" smtClean="0">
                          <a:latin typeface="Cambria Math"/>
                        </a:rPr>
                        <m:t>mol</m:t>
                      </m:r>
                      <m:r>
                        <a:rPr lang="en-US" altLang="en-US" b="0" i="0" smtClean="0">
                          <a:latin typeface="Cambria Math"/>
                        </a:rPr>
                        <m:t> </m:t>
                      </m:r>
                      <m:r>
                        <m:rPr>
                          <m:sty m:val="p"/>
                        </m:rPr>
                        <a:rPr lang="en-US" altLang="en-US" b="0" i="0" smtClean="0">
                          <a:latin typeface="Cambria Math"/>
                        </a:rPr>
                        <m:t>Ag</m:t>
                      </m:r>
                      <m:r>
                        <a:rPr lang="en-US" altLang="en-US" b="0" i="1" smtClean="0">
                          <a:latin typeface="Cambria Math"/>
                          <a:ea typeface="Cambria Math"/>
                        </a:rPr>
                        <m:t>×</m:t>
                      </m:r>
                      <m:f>
                        <m:fPr>
                          <m:ctrlPr>
                            <a:rPr lang="en-US" altLang="en-US" b="0" i="1" smtClean="0">
                              <a:latin typeface="Cambria Math" panose="02040503050406030204" pitchFamily="18" charset="0"/>
                              <a:ea typeface="Cambria Math"/>
                            </a:rPr>
                          </m:ctrlPr>
                        </m:fPr>
                        <m:num>
                          <m:r>
                            <a:rPr lang="en-US" altLang="en-US" b="0" i="1" smtClean="0">
                              <a:latin typeface="Cambria Math"/>
                              <a:ea typeface="Cambria Math"/>
                            </a:rPr>
                            <m:t>107.9 </m:t>
                          </m:r>
                          <m:r>
                            <m:rPr>
                              <m:sty m:val="p"/>
                            </m:rPr>
                            <a:rPr lang="en-US" altLang="en-US" b="0" i="0" smtClean="0">
                              <a:latin typeface="Cambria Math"/>
                              <a:ea typeface="Cambria Math"/>
                            </a:rPr>
                            <m:t>g</m:t>
                          </m:r>
                          <m:r>
                            <a:rPr lang="en-US" altLang="en-US" b="0" i="0" smtClean="0">
                              <a:latin typeface="Cambria Math"/>
                              <a:ea typeface="Cambria Math"/>
                            </a:rPr>
                            <m:t> </m:t>
                          </m:r>
                          <m:r>
                            <m:rPr>
                              <m:sty m:val="p"/>
                            </m:rPr>
                            <a:rPr lang="en-US" altLang="en-US" b="0" i="0" smtClean="0">
                              <a:latin typeface="Cambria Math"/>
                              <a:ea typeface="Cambria Math"/>
                            </a:rPr>
                            <m:t>Ag</m:t>
                          </m:r>
                        </m:num>
                        <m:den>
                          <m:r>
                            <a:rPr lang="en-US" altLang="en-US" b="0" i="1" smtClean="0">
                              <a:latin typeface="Cambria Math"/>
                              <a:ea typeface="Cambria Math"/>
                            </a:rPr>
                            <m:t>1 </m:t>
                          </m:r>
                          <m:r>
                            <m:rPr>
                              <m:sty m:val="p"/>
                            </m:rPr>
                            <a:rPr lang="en-US" altLang="en-US" b="0" i="0" smtClean="0">
                              <a:latin typeface="Cambria Math"/>
                              <a:ea typeface="Cambria Math"/>
                            </a:rPr>
                            <m:t>mol</m:t>
                          </m:r>
                          <m:r>
                            <a:rPr lang="en-US" altLang="en-US" b="0" i="0" smtClean="0">
                              <a:latin typeface="Cambria Math"/>
                              <a:ea typeface="Cambria Math"/>
                            </a:rPr>
                            <m:t> </m:t>
                          </m:r>
                          <m:r>
                            <m:rPr>
                              <m:sty m:val="p"/>
                            </m:rPr>
                            <a:rPr lang="en-US" altLang="en-US" b="0" i="0" smtClean="0">
                              <a:latin typeface="Cambria Math"/>
                              <a:ea typeface="Cambria Math"/>
                            </a:rPr>
                            <m:t>Ag</m:t>
                          </m:r>
                        </m:den>
                      </m:f>
                      <m:r>
                        <a:rPr lang="en-US" altLang="en-US" b="0" i="1" smtClean="0">
                          <a:latin typeface="Cambria Math"/>
                          <a:ea typeface="Cambria Math"/>
                        </a:rPr>
                        <m:t>=</m:t>
                      </m:r>
                      <m:r>
                        <a:rPr lang="en-US" altLang="en-US" b="1" i="1" smtClean="0">
                          <a:latin typeface="Cambria Math"/>
                          <a:ea typeface="Cambria Math"/>
                        </a:rPr>
                        <m:t>𝟑</m:t>
                      </m:r>
                      <m:r>
                        <a:rPr lang="en-US" altLang="en-US" b="1" i="1" smtClean="0">
                          <a:latin typeface="Cambria Math"/>
                          <a:ea typeface="Cambria Math"/>
                        </a:rPr>
                        <m:t>.</m:t>
                      </m:r>
                      <m:r>
                        <a:rPr lang="en-US" altLang="en-US" b="1" i="1" smtClean="0">
                          <a:latin typeface="Cambria Math"/>
                          <a:ea typeface="Cambria Math"/>
                        </a:rPr>
                        <m:t>𝟔𝟗</m:t>
                      </m:r>
                      <m:r>
                        <a:rPr lang="en-US" altLang="en-US" b="1" i="1" smtClean="0">
                          <a:latin typeface="Cambria Math"/>
                          <a:ea typeface="Cambria Math"/>
                        </a:rPr>
                        <m:t> </m:t>
                      </m:r>
                      <m:r>
                        <a:rPr lang="en-US" altLang="en-US" b="1" i="0" smtClean="0">
                          <a:latin typeface="Cambria Math"/>
                          <a:ea typeface="Cambria Math"/>
                        </a:rPr>
                        <m:t>𝐠</m:t>
                      </m:r>
                      <m:r>
                        <a:rPr lang="en-US" altLang="en-US" b="1" i="0" smtClean="0">
                          <a:latin typeface="Cambria Math"/>
                          <a:ea typeface="Cambria Math"/>
                        </a:rPr>
                        <m:t> </m:t>
                      </m:r>
                      <m:r>
                        <a:rPr lang="en-US" altLang="en-US" b="1" i="0" smtClean="0">
                          <a:latin typeface="Cambria Math"/>
                          <a:ea typeface="Cambria Math"/>
                        </a:rPr>
                        <m:t>𝐀𝐠</m:t>
                      </m:r>
                    </m:oMath>
                  </m:oMathPara>
                </a14:m>
                <a:endParaRPr lang="en-US" altLang="en-US" dirty="0">
                  <a:latin typeface="Times New Roman" pitchFamily="18" charset="0"/>
                </a:endParaRPr>
              </a:p>
              <a:p>
                <a:endParaRPr lang="en-US" altLang="en-US" b="1" dirty="0">
                  <a:latin typeface="Times New Roman" pitchFamily="18" charset="0"/>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31518" y="1479346"/>
                <a:ext cx="8229600" cy="4290848"/>
              </a:xfrm>
              <a:blipFill rotWithShape="1">
                <a:blip r:embed="rId3"/>
                <a:stretch>
                  <a:fillRect l="-963" t="-1136" r="-296"/>
                </a:stretch>
              </a:blipFill>
            </p:spPr>
            <p:txBody>
              <a:bodyPr/>
              <a:lstStyle/>
              <a:p>
                <a:r>
                  <a:rPr lang="en-US">
                    <a:noFill/>
                  </a:rPr>
                  <a:t> </a:t>
                </a:r>
              </a:p>
            </p:txBody>
          </p:sp>
        </mc:Fallback>
      </mc:AlternateContent>
      <p:pic>
        <p:nvPicPr>
          <p:cNvPr id="1026" name="Picture 2" descr="A road map of the strategy is shown. Amount of Ag in moles (mol)  is converted to mass in grams (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50816" y="3894945"/>
            <a:ext cx="3330125" cy="2450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3.2 - Problem and Plan</a:t>
            </a:r>
            <a:endParaRPr lang="en-US" dirty="0"/>
          </a:p>
        </p:txBody>
      </p:sp>
      <p:sp>
        <p:nvSpPr>
          <p:cNvPr id="5" name="Content Placeholder 4"/>
          <p:cNvSpPr>
            <a:spLocks noGrp="1"/>
          </p:cNvSpPr>
          <p:nvPr>
            <p:ph idx="1"/>
          </p:nvPr>
        </p:nvSpPr>
        <p:spPr/>
        <p:txBody>
          <a:bodyPr/>
          <a:lstStyle/>
          <a:p>
            <a:pPr marL="0" indent="0" algn="ctr">
              <a:buNone/>
            </a:pPr>
            <a:r>
              <a:rPr lang="en-US" altLang="en-US" b="1" dirty="0"/>
              <a:t>Converting Between Number of Entities and Amount of an Element</a:t>
            </a:r>
          </a:p>
          <a:p>
            <a:r>
              <a:rPr lang="en-US" altLang="en-US" b="1" dirty="0"/>
              <a:t>PROBLEM:</a:t>
            </a:r>
            <a:r>
              <a:rPr lang="en-US" altLang="en-US" dirty="0"/>
              <a:t> Gallium (Ga) is a key element in solar panels, calculators and other light-sensitive electronic devices. How many Ga atoms are in 2.85 x 10</a:t>
            </a:r>
            <a:r>
              <a:rPr lang="en-US" altLang="en-US" baseline="30000" dirty="0"/>
              <a:t>-3</a:t>
            </a:r>
            <a:r>
              <a:rPr lang="en-US" altLang="en-US" dirty="0"/>
              <a:t> mol of gallium?</a:t>
            </a:r>
            <a:endParaRPr lang="en-US" altLang="en-US" b="1" dirty="0">
              <a:latin typeface="Times New Roman" pitchFamily="18" charset="0"/>
            </a:endParaRPr>
          </a:p>
          <a:p>
            <a:r>
              <a:rPr lang="en-US" altLang="en-US" b="1" dirty="0"/>
              <a:t>PLAN: </a:t>
            </a:r>
            <a:r>
              <a:rPr lang="en-US" altLang="en-US" dirty="0"/>
              <a:t>To convert mol of Ga to number of Ga atoms we need to use Avogadro</a:t>
            </a:r>
            <a:r>
              <a:rPr lang="ja-JP" altLang="en-US" dirty="0"/>
              <a:t>’</a:t>
            </a:r>
            <a:r>
              <a:rPr lang="en-US" altLang="ja-JP" dirty="0"/>
              <a:t>s number.</a:t>
            </a:r>
            <a:endParaRPr lang="en-US" altLang="en-US" b="1" dirty="0">
              <a:latin typeface="Times New Roman" pitchFamily="18" charset="0"/>
            </a:endParaRPr>
          </a:p>
          <a:p>
            <a:endParaRPr lang="en-US" altLang="en-US" b="1" dirty="0">
              <a:latin typeface="Times New Roman" pitchFamily="18" charset="0"/>
            </a:endParaRPr>
          </a:p>
          <a:p>
            <a:endParaRPr lang="en-US" altLang="en-US" b="1" dirty="0">
              <a:latin typeface="Times New Roman" pitchFamily="18" charset="0"/>
            </a:endParaRPr>
          </a:p>
        </p:txBody>
      </p:sp>
      <p:pic>
        <p:nvPicPr>
          <p:cNvPr id="1029" name="Picture 5" descr="Convert from the moles of Ga to the number of Ga atoms via Avogadro's numb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13496" y="3792536"/>
            <a:ext cx="3779539" cy="2848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Sample Problem 3.2 - Solution</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altLang="en-US" b="1" dirty="0"/>
                  <a:t>SOLUTION:</a:t>
                </a:r>
              </a:p>
              <a:p>
                <a:pPr marL="0" indent="0">
                  <a:buNone/>
                </a:pPr>
                <a14:m>
                  <m:oMathPara xmlns:m="http://schemas.openxmlformats.org/officeDocument/2006/math">
                    <m:oMathParaPr>
                      <m:jc m:val="left"/>
                    </m:oMathParaPr>
                    <m:oMath xmlns:m="http://schemas.openxmlformats.org/officeDocument/2006/math">
                      <m:r>
                        <a:rPr lang="en-US" altLang="en-US" b="0" i="1" smtClean="0">
                          <a:latin typeface="Cambria Math"/>
                        </a:rPr>
                        <m:t>2.85</m:t>
                      </m:r>
                      <m:r>
                        <a:rPr lang="en-US" altLang="en-US" b="0" i="1" smtClean="0">
                          <a:latin typeface="Cambria Math"/>
                          <a:ea typeface="Cambria Math"/>
                        </a:rPr>
                        <m:t>×</m:t>
                      </m:r>
                      <m:sSup>
                        <m:sSupPr>
                          <m:ctrlPr>
                            <a:rPr lang="en-US" altLang="en-US" b="0" i="1" smtClean="0">
                              <a:latin typeface="Cambria Math" panose="02040503050406030204" pitchFamily="18" charset="0"/>
                              <a:ea typeface="Cambria Math"/>
                            </a:rPr>
                          </m:ctrlPr>
                        </m:sSupPr>
                        <m:e>
                          <m:r>
                            <a:rPr lang="en-US" altLang="en-US" b="0" i="1" smtClean="0">
                              <a:latin typeface="Cambria Math"/>
                              <a:ea typeface="Cambria Math"/>
                            </a:rPr>
                            <m:t>10</m:t>
                          </m:r>
                        </m:e>
                        <m:sup>
                          <m:r>
                            <a:rPr lang="en-US" altLang="en-US" b="0" i="1" smtClean="0">
                              <a:latin typeface="Cambria Math"/>
                              <a:ea typeface="Cambria Math"/>
                            </a:rPr>
                            <m:t>−3</m:t>
                          </m:r>
                        </m:sup>
                      </m:sSup>
                      <m:r>
                        <a:rPr lang="en-US" altLang="en-US" b="0" i="1" smtClean="0">
                          <a:latin typeface="Cambria Math"/>
                          <a:ea typeface="Cambria Math"/>
                        </a:rPr>
                        <m:t> </m:t>
                      </m:r>
                      <m:r>
                        <m:rPr>
                          <m:sty m:val="p"/>
                        </m:rPr>
                        <a:rPr lang="en-US" altLang="en-US" b="0" i="0" smtClean="0">
                          <a:latin typeface="Cambria Math"/>
                          <a:ea typeface="Cambria Math"/>
                        </a:rPr>
                        <m:t>mol</m:t>
                      </m:r>
                      <m:r>
                        <a:rPr lang="en-US" altLang="en-US" b="0" i="0" smtClean="0">
                          <a:latin typeface="Cambria Math"/>
                          <a:ea typeface="Cambria Math"/>
                        </a:rPr>
                        <m:t> </m:t>
                      </m:r>
                      <m:r>
                        <m:rPr>
                          <m:sty m:val="p"/>
                        </m:rPr>
                        <a:rPr lang="en-US" altLang="en-US" b="0" i="0" smtClean="0">
                          <a:latin typeface="Cambria Math"/>
                          <a:ea typeface="Cambria Math"/>
                        </a:rPr>
                        <m:t>Ga</m:t>
                      </m:r>
                      <m:r>
                        <a:rPr lang="en-US" altLang="en-US" b="0" i="0" smtClean="0">
                          <a:latin typeface="Cambria Math"/>
                          <a:ea typeface="Cambria Math"/>
                        </a:rPr>
                        <m:t> </m:t>
                      </m:r>
                      <m:r>
                        <m:rPr>
                          <m:sty m:val="p"/>
                        </m:rPr>
                        <a:rPr lang="en-US" altLang="en-US" b="0" i="0" smtClean="0">
                          <a:latin typeface="Cambria Math"/>
                          <a:ea typeface="Cambria Math"/>
                        </a:rPr>
                        <m:t>atoms</m:t>
                      </m:r>
                      <m:r>
                        <a:rPr lang="en-US" altLang="en-US" b="0" i="1" smtClean="0">
                          <a:latin typeface="Cambria Math"/>
                          <a:ea typeface="Cambria Math"/>
                        </a:rPr>
                        <m:t>×</m:t>
                      </m:r>
                      <m:f>
                        <m:fPr>
                          <m:ctrlPr>
                            <a:rPr lang="en-US" altLang="en-US" b="0" i="1" smtClean="0">
                              <a:latin typeface="Cambria Math" panose="02040503050406030204" pitchFamily="18" charset="0"/>
                              <a:ea typeface="Cambria Math"/>
                            </a:rPr>
                          </m:ctrlPr>
                        </m:fPr>
                        <m:num>
                          <m:r>
                            <a:rPr lang="en-US" altLang="en-US" b="0" i="1" smtClean="0">
                              <a:latin typeface="Cambria Math"/>
                              <a:ea typeface="Cambria Math"/>
                            </a:rPr>
                            <m:t>6.022×</m:t>
                          </m:r>
                          <m:sSup>
                            <m:sSupPr>
                              <m:ctrlPr>
                                <a:rPr lang="en-US" altLang="en-US" b="0" i="1" smtClean="0">
                                  <a:latin typeface="Cambria Math" panose="02040503050406030204" pitchFamily="18" charset="0"/>
                                  <a:ea typeface="Cambria Math"/>
                                </a:rPr>
                              </m:ctrlPr>
                            </m:sSupPr>
                            <m:e>
                              <m:r>
                                <a:rPr lang="en-US" altLang="en-US" b="0" i="1" smtClean="0">
                                  <a:latin typeface="Cambria Math"/>
                                  <a:ea typeface="Cambria Math"/>
                                </a:rPr>
                                <m:t>10</m:t>
                              </m:r>
                            </m:e>
                            <m:sup>
                              <m:r>
                                <a:rPr lang="en-US" altLang="en-US" b="0" i="1" smtClean="0">
                                  <a:latin typeface="Cambria Math"/>
                                  <a:ea typeface="Cambria Math"/>
                                </a:rPr>
                                <m:t>23</m:t>
                              </m:r>
                            </m:sup>
                          </m:sSup>
                          <m:r>
                            <a:rPr lang="en-US" altLang="en-US" b="0" i="1" smtClean="0">
                              <a:latin typeface="Cambria Math"/>
                              <a:ea typeface="Cambria Math"/>
                            </a:rPr>
                            <m:t> </m:t>
                          </m:r>
                          <m:r>
                            <m:rPr>
                              <m:sty m:val="p"/>
                            </m:rPr>
                            <a:rPr lang="en-US" altLang="en-US" b="0" i="0" smtClean="0">
                              <a:latin typeface="Cambria Math"/>
                              <a:ea typeface="Cambria Math"/>
                            </a:rPr>
                            <m:t>Ga</m:t>
                          </m:r>
                          <m:r>
                            <a:rPr lang="en-US" altLang="en-US" b="0" i="0" smtClean="0">
                              <a:latin typeface="Cambria Math"/>
                              <a:ea typeface="Cambria Math"/>
                            </a:rPr>
                            <m:t> </m:t>
                          </m:r>
                          <m:r>
                            <m:rPr>
                              <m:sty m:val="p"/>
                            </m:rPr>
                            <a:rPr lang="en-US" altLang="en-US" b="0" i="0" smtClean="0">
                              <a:latin typeface="Cambria Math"/>
                              <a:ea typeface="Cambria Math"/>
                            </a:rPr>
                            <m:t>atoms</m:t>
                          </m:r>
                        </m:num>
                        <m:den>
                          <m:r>
                            <a:rPr lang="en-US" altLang="en-US" b="0" i="1" smtClean="0">
                              <a:latin typeface="Cambria Math"/>
                              <a:ea typeface="Cambria Math"/>
                            </a:rPr>
                            <m:t>1 </m:t>
                          </m:r>
                          <m:r>
                            <m:rPr>
                              <m:sty m:val="p"/>
                            </m:rPr>
                            <a:rPr lang="en-US" altLang="en-US" b="0" i="0" smtClean="0">
                              <a:latin typeface="Cambria Math"/>
                              <a:ea typeface="Cambria Math"/>
                            </a:rPr>
                            <m:t>mol</m:t>
                          </m:r>
                          <m:r>
                            <a:rPr lang="en-US" altLang="en-US" b="0" i="0" smtClean="0">
                              <a:latin typeface="Cambria Math"/>
                              <a:ea typeface="Cambria Math"/>
                            </a:rPr>
                            <m:t> </m:t>
                          </m:r>
                          <m:r>
                            <m:rPr>
                              <m:sty m:val="p"/>
                            </m:rPr>
                            <a:rPr lang="en-US" altLang="en-US" b="0" i="0" smtClean="0">
                              <a:latin typeface="Cambria Math"/>
                              <a:ea typeface="Cambria Math"/>
                            </a:rPr>
                            <m:t>Ga</m:t>
                          </m:r>
                          <m:r>
                            <a:rPr lang="en-US" altLang="en-US" b="0" i="0" smtClean="0">
                              <a:latin typeface="Cambria Math"/>
                              <a:ea typeface="Cambria Math"/>
                            </a:rPr>
                            <m:t> </m:t>
                          </m:r>
                          <m:r>
                            <m:rPr>
                              <m:sty m:val="p"/>
                            </m:rPr>
                            <a:rPr lang="en-US" altLang="en-US" b="0" i="0" smtClean="0">
                              <a:latin typeface="Cambria Math"/>
                              <a:ea typeface="Cambria Math"/>
                            </a:rPr>
                            <m:t>atoms</m:t>
                          </m:r>
                        </m:den>
                      </m:f>
                      <m:r>
                        <a:rPr lang="en-US" altLang="en-US" b="0" i="1" smtClean="0">
                          <a:latin typeface="Cambria Math"/>
                          <a:ea typeface="Cambria Math"/>
                        </a:rPr>
                        <m:t>=</m:t>
                      </m:r>
                      <m:r>
                        <a:rPr lang="en-US" altLang="en-US" b="1" i="1" smtClean="0">
                          <a:latin typeface="Cambria Math"/>
                          <a:ea typeface="Cambria Math"/>
                        </a:rPr>
                        <m:t>𝟏</m:t>
                      </m:r>
                      <m:r>
                        <a:rPr lang="en-US" altLang="en-US" b="1" i="1" smtClean="0">
                          <a:latin typeface="Cambria Math"/>
                          <a:ea typeface="Cambria Math"/>
                        </a:rPr>
                        <m:t>.</m:t>
                      </m:r>
                      <m:r>
                        <a:rPr lang="en-US" altLang="en-US" b="1" i="1" smtClean="0">
                          <a:latin typeface="Cambria Math"/>
                          <a:ea typeface="Cambria Math"/>
                        </a:rPr>
                        <m:t>𝟕𝟐</m:t>
                      </m:r>
                      <m:r>
                        <a:rPr lang="en-US" altLang="en-US" b="1" i="1" smtClean="0">
                          <a:latin typeface="Cambria Math"/>
                          <a:ea typeface="Cambria Math"/>
                        </a:rPr>
                        <m:t>×</m:t>
                      </m:r>
                      <m:sSup>
                        <m:sSupPr>
                          <m:ctrlPr>
                            <a:rPr lang="en-US" altLang="en-US" b="1" i="1" smtClean="0">
                              <a:latin typeface="Cambria Math" panose="02040503050406030204" pitchFamily="18" charset="0"/>
                              <a:ea typeface="Cambria Math"/>
                            </a:rPr>
                          </m:ctrlPr>
                        </m:sSupPr>
                        <m:e>
                          <m:r>
                            <a:rPr lang="en-US" altLang="en-US" b="1" i="1" smtClean="0">
                              <a:latin typeface="Cambria Math"/>
                              <a:ea typeface="Cambria Math"/>
                            </a:rPr>
                            <m:t>𝟏𝟎</m:t>
                          </m:r>
                        </m:e>
                        <m:sup>
                          <m:r>
                            <a:rPr lang="en-US" altLang="en-US" b="1" i="1" smtClean="0">
                              <a:latin typeface="Cambria Math"/>
                              <a:ea typeface="Cambria Math"/>
                            </a:rPr>
                            <m:t>𝟐𝟏</m:t>
                          </m:r>
                        </m:sup>
                      </m:sSup>
                      <m:r>
                        <a:rPr lang="en-US" altLang="en-US" b="1" i="1" smtClean="0">
                          <a:latin typeface="Cambria Math"/>
                          <a:ea typeface="Cambria Math"/>
                        </a:rPr>
                        <m:t> </m:t>
                      </m:r>
                      <m:r>
                        <a:rPr lang="en-US" altLang="en-US" b="1" i="0" smtClean="0">
                          <a:latin typeface="Cambria Math"/>
                          <a:ea typeface="Cambria Math"/>
                        </a:rPr>
                        <m:t>𝐆𝐚</m:t>
                      </m:r>
                      <m:r>
                        <a:rPr lang="en-US" altLang="en-US" b="1" i="0" smtClean="0">
                          <a:latin typeface="Cambria Math"/>
                          <a:ea typeface="Cambria Math"/>
                        </a:rPr>
                        <m:t> </m:t>
                      </m:r>
                      <m:r>
                        <a:rPr lang="en-US" altLang="en-US" b="1" i="0" smtClean="0">
                          <a:latin typeface="Cambria Math"/>
                          <a:ea typeface="Cambria Math"/>
                        </a:rPr>
                        <m:t>𝐚𝐭𝐨𝐦𝐬</m:t>
                      </m:r>
                    </m:oMath>
                  </m:oMathPara>
                </a14:m>
                <a:endParaRPr lang="en-US" altLang="en-US" dirty="0">
                  <a:latin typeface="Times New Roman" pitchFamily="18" charset="0"/>
                </a:endParaRPr>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2"/>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Sample Problem 3.3 – Problem and Plan</a:t>
            </a:r>
          </a:p>
        </p:txBody>
      </p:sp>
      <p:sp>
        <p:nvSpPr>
          <p:cNvPr id="6" name="Content Placeholder 5"/>
          <p:cNvSpPr>
            <a:spLocks noGrp="1"/>
          </p:cNvSpPr>
          <p:nvPr>
            <p:ph idx="1"/>
          </p:nvPr>
        </p:nvSpPr>
        <p:spPr>
          <a:xfrm>
            <a:off x="457200" y="990600"/>
            <a:ext cx="5421696" cy="5562600"/>
          </a:xfrm>
        </p:spPr>
        <p:txBody>
          <a:bodyPr/>
          <a:lstStyle/>
          <a:p>
            <a:pPr marL="0" indent="0" algn="ctr">
              <a:buNone/>
            </a:pPr>
            <a:r>
              <a:rPr lang="en-US" altLang="en-US" b="1" dirty="0"/>
              <a:t>Converting Between Number of Entities and Mass of an Element</a:t>
            </a:r>
            <a:endParaRPr lang="en-US" altLang="en-US" b="1" dirty="0">
              <a:latin typeface="Times New Roman" pitchFamily="18" charset="0"/>
            </a:endParaRPr>
          </a:p>
          <a:p>
            <a:r>
              <a:rPr lang="en-US" altLang="en-US" b="1" dirty="0"/>
              <a:t>PROBLEM:</a:t>
            </a:r>
            <a:r>
              <a:rPr lang="en-US" altLang="en-US" dirty="0"/>
              <a:t> Iron (Fe) is the main component of steel and is therefore the most important metal in society; it is also essential in the body. How many Fe atoms are in 95.8 g of Fe?</a:t>
            </a:r>
            <a:endParaRPr lang="en-US" altLang="en-US" b="1" dirty="0">
              <a:latin typeface="Times New Roman" pitchFamily="18" charset="0"/>
            </a:endParaRPr>
          </a:p>
          <a:p>
            <a:r>
              <a:rPr lang="en-US" altLang="en-US" b="1" dirty="0"/>
              <a:t>PLAN:</a:t>
            </a:r>
            <a:r>
              <a:rPr lang="en-US" altLang="en-US" b="1" dirty="0">
                <a:latin typeface="Times New Roman" pitchFamily="18" charset="0"/>
              </a:rPr>
              <a:t> </a:t>
            </a:r>
            <a:r>
              <a:rPr lang="en-US" altLang="en-US" dirty="0"/>
              <a:t>The number of atoms cannot be calculated directly from the mass. We must first determine the number of moles of Fe atoms in the sample and then use Avogadro</a:t>
            </a:r>
            <a:r>
              <a:rPr lang="ja-JP" altLang="en-US" dirty="0"/>
              <a:t>’</a:t>
            </a:r>
            <a:r>
              <a:rPr lang="en-US" altLang="ja-JP" dirty="0"/>
              <a:t>s number.</a:t>
            </a:r>
            <a:endParaRPr lang="en-US" altLang="en-US" b="1" dirty="0">
              <a:latin typeface="Times New Roman" pitchFamily="18" charset="0"/>
            </a:endParaRPr>
          </a:p>
          <a:p>
            <a:endParaRPr lang="en-US" altLang="en-US" b="1" dirty="0">
              <a:latin typeface="Times New Roman" pitchFamily="18" charset="0"/>
            </a:endParaRPr>
          </a:p>
        </p:txBody>
      </p:sp>
      <p:pic>
        <p:nvPicPr>
          <p:cNvPr id="2050" name="Picture 2" descr="Convert from the grams of Fe to moles via molar mass. Convert from the moles Fe to number of Fe atoms via Avogadro's number.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756567" y="2139348"/>
            <a:ext cx="3255761" cy="326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Sample Problem 3.3 - Solution</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lstStyle/>
              <a:p>
                <a:r>
                  <a:rPr lang="en-US" altLang="en-US" b="1" dirty="0"/>
                  <a:t>SOLUTION:</a:t>
                </a:r>
              </a:p>
              <a:p>
                <a:pPr marL="0" indent="0">
                  <a:buNone/>
                </a:pPr>
                <a14:m>
                  <m:oMathPara xmlns:m="http://schemas.openxmlformats.org/officeDocument/2006/math">
                    <m:oMathParaPr>
                      <m:jc m:val="left"/>
                    </m:oMathParaPr>
                    <m:oMath xmlns:m="http://schemas.openxmlformats.org/officeDocument/2006/math">
                      <m:r>
                        <a:rPr lang="en-US" altLang="en-US" sz="2000" b="0" i="1" smtClean="0">
                          <a:latin typeface="Cambria Math"/>
                        </a:rPr>
                        <m:t>95.8 </m:t>
                      </m:r>
                      <m:r>
                        <m:rPr>
                          <m:sty m:val="p"/>
                        </m:rPr>
                        <a:rPr lang="en-US" altLang="en-US" sz="2000" b="0" i="0" smtClean="0">
                          <a:latin typeface="Cambria Math"/>
                        </a:rPr>
                        <m:t>g</m:t>
                      </m:r>
                      <m:r>
                        <a:rPr lang="en-US" altLang="en-US" sz="2000" b="0" i="0" smtClean="0">
                          <a:latin typeface="Cambria Math"/>
                        </a:rPr>
                        <m:t> </m:t>
                      </m:r>
                      <m:r>
                        <m:rPr>
                          <m:sty m:val="p"/>
                        </m:rPr>
                        <a:rPr lang="en-US" altLang="en-US" sz="2000" b="0" i="0" smtClean="0">
                          <a:latin typeface="Cambria Math"/>
                        </a:rPr>
                        <m:t>Fe</m:t>
                      </m:r>
                      <m:r>
                        <a:rPr lang="en-US" altLang="en-US" sz="2000" b="0" i="1" smtClean="0">
                          <a:latin typeface="Cambria Math"/>
                          <a:ea typeface="Cambria Math"/>
                        </a:rPr>
                        <m:t>×</m:t>
                      </m:r>
                      <m:f>
                        <m:fPr>
                          <m:ctrlPr>
                            <a:rPr lang="en-US" altLang="en-US" sz="2000" b="0" i="1" smtClean="0">
                              <a:latin typeface="Cambria Math" panose="02040503050406030204" pitchFamily="18" charset="0"/>
                              <a:ea typeface="Cambria Math"/>
                            </a:rPr>
                          </m:ctrlPr>
                        </m:fPr>
                        <m:num>
                          <m:r>
                            <a:rPr lang="en-US" altLang="en-US" sz="2000" b="0" i="1" smtClean="0">
                              <a:latin typeface="Cambria Math"/>
                              <a:ea typeface="Cambria Math"/>
                            </a:rPr>
                            <m:t>1 </m:t>
                          </m:r>
                          <m:r>
                            <m:rPr>
                              <m:sty m:val="p"/>
                            </m:rPr>
                            <a:rPr lang="en-US" altLang="en-US" sz="2000" b="0" i="0" smtClean="0">
                              <a:latin typeface="Cambria Math"/>
                              <a:ea typeface="Cambria Math"/>
                            </a:rPr>
                            <m:t>mol</m:t>
                          </m:r>
                          <m:r>
                            <a:rPr lang="en-US" altLang="en-US" sz="2000" b="0" i="0" smtClean="0">
                              <a:latin typeface="Cambria Math"/>
                              <a:ea typeface="Cambria Math"/>
                            </a:rPr>
                            <m:t> </m:t>
                          </m:r>
                          <m:r>
                            <m:rPr>
                              <m:sty m:val="p"/>
                            </m:rPr>
                            <a:rPr lang="en-US" altLang="en-US" sz="2000" b="0" i="0" smtClean="0">
                              <a:latin typeface="Cambria Math"/>
                              <a:ea typeface="Cambria Math"/>
                            </a:rPr>
                            <m:t>Fe</m:t>
                          </m:r>
                        </m:num>
                        <m:den>
                          <m:r>
                            <a:rPr lang="en-US" altLang="en-US" sz="2000" b="0" i="1" smtClean="0">
                              <a:latin typeface="Cambria Math"/>
                              <a:ea typeface="Cambria Math"/>
                            </a:rPr>
                            <m:t>55.85 </m:t>
                          </m:r>
                          <m:r>
                            <m:rPr>
                              <m:sty m:val="p"/>
                            </m:rPr>
                            <a:rPr lang="en-US" altLang="en-US" sz="2000" b="0" i="0" smtClean="0">
                              <a:latin typeface="Cambria Math"/>
                              <a:ea typeface="Cambria Math"/>
                            </a:rPr>
                            <m:t>g</m:t>
                          </m:r>
                          <m:r>
                            <a:rPr lang="en-US" altLang="en-US" sz="2000" b="0" i="0" smtClean="0">
                              <a:latin typeface="Cambria Math"/>
                              <a:ea typeface="Cambria Math"/>
                            </a:rPr>
                            <m:t> </m:t>
                          </m:r>
                          <m:r>
                            <m:rPr>
                              <m:sty m:val="p"/>
                            </m:rPr>
                            <a:rPr lang="en-US" altLang="en-US" sz="2000" b="0" i="0" smtClean="0">
                              <a:latin typeface="Cambria Math"/>
                              <a:ea typeface="Cambria Math"/>
                            </a:rPr>
                            <m:t>Fe</m:t>
                          </m:r>
                        </m:den>
                      </m:f>
                      <m:r>
                        <a:rPr lang="en-US" altLang="en-US" sz="2000" b="0" i="1" smtClean="0">
                          <a:latin typeface="Cambria Math"/>
                          <a:ea typeface="Cambria Math"/>
                        </a:rPr>
                        <m:t>=1.72 </m:t>
                      </m:r>
                      <m:r>
                        <m:rPr>
                          <m:sty m:val="p"/>
                        </m:rPr>
                        <a:rPr lang="en-US" altLang="en-US" sz="2000" b="0" i="0" smtClean="0">
                          <a:latin typeface="Cambria Math"/>
                          <a:ea typeface="Cambria Math"/>
                        </a:rPr>
                        <m:t>mol</m:t>
                      </m:r>
                      <m:r>
                        <a:rPr lang="en-US" altLang="en-US" sz="2000" b="0" i="0" smtClean="0">
                          <a:latin typeface="Cambria Math"/>
                          <a:ea typeface="Cambria Math"/>
                        </a:rPr>
                        <m:t> </m:t>
                      </m:r>
                      <m:r>
                        <m:rPr>
                          <m:sty m:val="p"/>
                        </m:rPr>
                        <a:rPr lang="en-US" altLang="en-US" sz="2000" b="0" i="0" smtClean="0">
                          <a:latin typeface="Cambria Math"/>
                          <a:ea typeface="Cambria Math"/>
                        </a:rPr>
                        <m:t>Fe</m:t>
                      </m:r>
                    </m:oMath>
                  </m:oMathPara>
                </a14:m>
                <a:endParaRPr lang="en-US" altLang="en-US" b="0" dirty="0">
                  <a:latin typeface="Times New Roman" pitchFamily="18" charset="0"/>
                  <a:ea typeface="Cambria Math"/>
                </a:endParaRPr>
              </a:p>
              <a:p>
                <a:pPr marL="0" indent="0">
                  <a:buNone/>
                </a:pPr>
                <a:endParaRPr lang="en-US" altLang="en-US" dirty="0">
                  <a:latin typeface="Times New Roman" pitchFamily="18" charset="0"/>
                </a:endParaRPr>
              </a:p>
              <a:p>
                <a:pPr marL="0" indent="0">
                  <a:buNone/>
                </a:pPr>
                <a14:m>
                  <m:oMathPara xmlns:m="http://schemas.openxmlformats.org/officeDocument/2006/math">
                    <m:oMathParaPr>
                      <m:jc m:val="left"/>
                    </m:oMathParaPr>
                    <m:oMath xmlns:m="http://schemas.openxmlformats.org/officeDocument/2006/math">
                      <m:r>
                        <a:rPr lang="en-US" sz="2000" b="0" i="1" smtClean="0">
                          <a:latin typeface="Cambria Math"/>
                        </a:rPr>
                        <m:t>1.72 </m:t>
                      </m:r>
                      <m:r>
                        <m:rPr>
                          <m:sty m:val="p"/>
                        </m:rPr>
                        <a:rPr lang="en-US" sz="2000" b="0" i="0" smtClean="0">
                          <a:latin typeface="Cambria Math"/>
                        </a:rPr>
                        <m:t>mol</m:t>
                      </m:r>
                      <m:r>
                        <a:rPr lang="en-US" sz="2000" b="0" i="0" smtClean="0">
                          <a:latin typeface="Cambria Math"/>
                        </a:rPr>
                        <m:t> </m:t>
                      </m:r>
                      <m:r>
                        <m:rPr>
                          <m:sty m:val="p"/>
                        </m:rPr>
                        <a:rPr lang="en-US" sz="2000" b="0" i="0" smtClean="0">
                          <a:latin typeface="Cambria Math"/>
                        </a:rPr>
                        <m:t>Fe</m:t>
                      </m:r>
                      <m:r>
                        <a:rPr lang="en-US" sz="2000" b="0" i="1" smtClean="0">
                          <a:latin typeface="Cambria Math"/>
                          <a:ea typeface="Cambria Math"/>
                        </a:rPr>
                        <m:t>×</m:t>
                      </m:r>
                      <m:f>
                        <m:fPr>
                          <m:ctrlPr>
                            <a:rPr lang="en-US" sz="2000" b="0" i="1" smtClean="0">
                              <a:latin typeface="Cambria Math" panose="02040503050406030204" pitchFamily="18" charset="0"/>
                              <a:ea typeface="Cambria Math"/>
                            </a:rPr>
                          </m:ctrlPr>
                        </m:fPr>
                        <m:num>
                          <m:r>
                            <a:rPr lang="en-US" sz="2000" b="0" i="1" smtClean="0">
                              <a:latin typeface="Cambria Math"/>
                              <a:ea typeface="Cambria Math"/>
                            </a:rPr>
                            <m:t>6.022×</m:t>
                          </m:r>
                          <m:sSup>
                            <m:sSupPr>
                              <m:ctrlPr>
                                <a:rPr lang="en-US" sz="2000" b="0" i="1" smtClean="0">
                                  <a:latin typeface="Cambria Math" panose="02040503050406030204" pitchFamily="18" charset="0"/>
                                  <a:ea typeface="Cambria Math"/>
                                </a:rPr>
                              </m:ctrlPr>
                            </m:sSupPr>
                            <m:e>
                              <m:r>
                                <a:rPr lang="en-US" sz="2000" b="0" i="1" smtClean="0">
                                  <a:latin typeface="Cambria Math"/>
                                  <a:ea typeface="Cambria Math"/>
                                </a:rPr>
                                <m:t>10</m:t>
                              </m:r>
                            </m:e>
                            <m:sup>
                              <m:r>
                                <a:rPr lang="en-US" sz="2000" b="0" i="1" smtClean="0">
                                  <a:latin typeface="Cambria Math"/>
                                  <a:ea typeface="Cambria Math"/>
                                </a:rPr>
                                <m:t>23</m:t>
                              </m:r>
                            </m:sup>
                          </m:sSup>
                          <m:r>
                            <a:rPr lang="en-US" sz="2000" b="0" i="1" smtClean="0">
                              <a:latin typeface="Cambria Math"/>
                              <a:ea typeface="Cambria Math"/>
                            </a:rPr>
                            <m:t> </m:t>
                          </m:r>
                          <m:r>
                            <m:rPr>
                              <m:sty m:val="p"/>
                            </m:rPr>
                            <a:rPr lang="en-US" sz="2000" b="0" i="0" smtClean="0">
                              <a:latin typeface="Cambria Math"/>
                              <a:ea typeface="Cambria Math"/>
                            </a:rPr>
                            <m:t>atoms</m:t>
                          </m:r>
                          <m:r>
                            <a:rPr lang="en-US" sz="2000" b="0" i="0" smtClean="0">
                              <a:latin typeface="Cambria Math"/>
                              <a:ea typeface="Cambria Math"/>
                            </a:rPr>
                            <m:t> </m:t>
                          </m:r>
                          <m:r>
                            <m:rPr>
                              <m:sty m:val="p"/>
                            </m:rPr>
                            <a:rPr lang="en-US" sz="2000" b="0" i="0" smtClean="0">
                              <a:latin typeface="Cambria Math"/>
                              <a:ea typeface="Cambria Math"/>
                            </a:rPr>
                            <m:t>Fe</m:t>
                          </m:r>
                        </m:num>
                        <m:den>
                          <m:r>
                            <a:rPr lang="en-US" sz="2000" b="0" i="1" smtClean="0">
                              <a:latin typeface="Cambria Math"/>
                              <a:ea typeface="Cambria Math"/>
                            </a:rPr>
                            <m:t>1 </m:t>
                          </m:r>
                          <m:r>
                            <m:rPr>
                              <m:sty m:val="p"/>
                            </m:rPr>
                            <a:rPr lang="en-US" sz="2000" b="0" i="0" smtClean="0">
                              <a:latin typeface="Cambria Math"/>
                              <a:ea typeface="Cambria Math"/>
                            </a:rPr>
                            <m:t>mol</m:t>
                          </m:r>
                          <m:r>
                            <a:rPr lang="en-US" sz="2000" b="0" i="0" smtClean="0">
                              <a:latin typeface="Cambria Math"/>
                              <a:ea typeface="Cambria Math"/>
                            </a:rPr>
                            <m:t> </m:t>
                          </m:r>
                          <m:r>
                            <m:rPr>
                              <m:sty m:val="p"/>
                            </m:rPr>
                            <a:rPr lang="en-US" sz="2000" b="0" i="0" smtClean="0">
                              <a:latin typeface="Cambria Math"/>
                              <a:ea typeface="Cambria Math"/>
                            </a:rPr>
                            <m:t>Fe</m:t>
                          </m:r>
                        </m:den>
                      </m:f>
                      <m:r>
                        <a:rPr lang="en-US" sz="2000" b="0" i="1" smtClean="0">
                          <a:latin typeface="Cambria Math"/>
                          <a:ea typeface="Cambria Math"/>
                        </a:rPr>
                        <m:t>=</m:t>
                      </m:r>
                      <m:r>
                        <a:rPr lang="en-US" sz="2000" b="1" i="1" smtClean="0">
                          <a:latin typeface="Cambria Math"/>
                          <a:ea typeface="Cambria Math"/>
                        </a:rPr>
                        <m:t>𝟏</m:t>
                      </m:r>
                      <m:r>
                        <a:rPr lang="en-US" sz="2000" b="1" i="1" smtClean="0">
                          <a:latin typeface="Cambria Math"/>
                          <a:ea typeface="Cambria Math"/>
                        </a:rPr>
                        <m:t>.</m:t>
                      </m:r>
                      <m:r>
                        <a:rPr lang="en-US" sz="2000" b="1" i="1" smtClean="0">
                          <a:latin typeface="Cambria Math"/>
                          <a:ea typeface="Cambria Math"/>
                        </a:rPr>
                        <m:t>𝟎𝟒</m:t>
                      </m:r>
                      <m:r>
                        <a:rPr lang="en-US" sz="2000" b="1" i="1" smtClean="0">
                          <a:latin typeface="Cambria Math"/>
                          <a:ea typeface="Cambria Math"/>
                        </a:rPr>
                        <m:t>×</m:t>
                      </m:r>
                      <m:sSup>
                        <m:sSupPr>
                          <m:ctrlPr>
                            <a:rPr lang="en-US" sz="2000" b="1" i="1" smtClean="0">
                              <a:latin typeface="Cambria Math" panose="02040503050406030204" pitchFamily="18" charset="0"/>
                              <a:ea typeface="Cambria Math"/>
                            </a:rPr>
                          </m:ctrlPr>
                        </m:sSupPr>
                        <m:e>
                          <m:r>
                            <a:rPr lang="en-US" sz="2000" b="1" i="1" smtClean="0">
                              <a:latin typeface="Cambria Math"/>
                              <a:ea typeface="Cambria Math"/>
                            </a:rPr>
                            <m:t>𝟏𝟎</m:t>
                          </m:r>
                        </m:e>
                        <m:sup>
                          <m:r>
                            <a:rPr lang="en-US" sz="2000" b="1" i="1" smtClean="0">
                              <a:latin typeface="Cambria Math"/>
                              <a:ea typeface="Cambria Math"/>
                            </a:rPr>
                            <m:t>𝟐𝟒</m:t>
                          </m:r>
                        </m:sup>
                      </m:sSup>
                      <m:r>
                        <a:rPr lang="en-US" sz="2000" b="1" i="1" smtClean="0">
                          <a:latin typeface="Cambria Math"/>
                          <a:ea typeface="Cambria Math"/>
                        </a:rPr>
                        <m:t> </m:t>
                      </m:r>
                      <m:r>
                        <a:rPr lang="en-US" sz="2000" b="1" i="0" smtClean="0">
                          <a:latin typeface="Cambria Math"/>
                          <a:ea typeface="Cambria Math"/>
                        </a:rPr>
                        <m:t>𝐚𝐭𝐨𝐦𝐬</m:t>
                      </m:r>
                      <m:r>
                        <a:rPr lang="en-US" sz="2000" b="1" i="0" smtClean="0">
                          <a:latin typeface="Cambria Math"/>
                          <a:ea typeface="Cambria Math"/>
                        </a:rPr>
                        <m:t> </m:t>
                      </m:r>
                      <m:r>
                        <a:rPr lang="en-US" sz="2000" b="1" i="0" smtClean="0">
                          <a:latin typeface="Cambria Math"/>
                          <a:ea typeface="Cambria Math"/>
                        </a:rPr>
                        <m:t>𝐅𝐞</m:t>
                      </m:r>
                    </m:oMath>
                  </m:oMathPara>
                </a14:m>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rotWithShape="1">
                <a:blip r:embed="rId2"/>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Amount-Mass-Number Relationship</a:t>
            </a:r>
          </a:p>
        </p:txBody>
      </p:sp>
      <p:pic>
        <p:nvPicPr>
          <p:cNvPr id="17412" name="Picture 6" descr="The amount of compound in moles is related to the amount of elements in a compound in moles cia the chemical formula. "/>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779613" y="1086464"/>
            <a:ext cx="5051372" cy="535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863600"/>
            <a:ext cx="8229600" cy="5451080"/>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Fig 3.3</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Sample Problem 3.4 – Problem and Plan</a:t>
            </a:r>
          </a:p>
        </p:txBody>
      </p:sp>
      <p:sp>
        <p:nvSpPr>
          <p:cNvPr id="6" name="Content Placeholder 5"/>
          <p:cNvSpPr>
            <a:spLocks noGrp="1"/>
          </p:cNvSpPr>
          <p:nvPr>
            <p:ph idx="1"/>
          </p:nvPr>
        </p:nvSpPr>
        <p:spPr>
          <a:xfrm>
            <a:off x="457200" y="990600"/>
            <a:ext cx="4862275" cy="5562600"/>
          </a:xfrm>
        </p:spPr>
        <p:txBody>
          <a:bodyPr/>
          <a:lstStyle/>
          <a:p>
            <a:pPr marL="0" indent="0" algn="ctr">
              <a:buNone/>
            </a:pPr>
            <a:r>
              <a:rPr lang="en-US" altLang="en-US" b="1" dirty="0"/>
              <a:t>Converting Between Number of Entities and Mass of Compound I</a:t>
            </a:r>
            <a:endParaRPr lang="en-US" altLang="en-US" dirty="0"/>
          </a:p>
          <a:p>
            <a:r>
              <a:rPr lang="en-US" altLang="en-US" b="1" dirty="0"/>
              <a:t>PROBLEM: </a:t>
            </a:r>
            <a:r>
              <a:rPr lang="en-US" altLang="en-US" dirty="0"/>
              <a:t>Nitrogen dioxide is a component of urban smog that forms from the gases in car exhausts. How many molecules are in 8.92 g of nitrogen dioxide?</a:t>
            </a:r>
            <a:endParaRPr lang="en-US" altLang="en-US" b="1" dirty="0">
              <a:latin typeface="Times New Roman" pitchFamily="18" charset="0"/>
            </a:endParaRPr>
          </a:p>
          <a:p>
            <a:r>
              <a:rPr lang="en-US" altLang="en-US" b="1" dirty="0"/>
              <a:t>PLAN: </a:t>
            </a:r>
            <a:r>
              <a:rPr lang="en-US" altLang="en-US" dirty="0"/>
              <a:t>Write the formula for the compound and calculate its molar mass. Use the given mass to calculate first the number of moles and then the number of molecules.</a:t>
            </a:r>
            <a:endParaRPr lang="en-US" altLang="en-US" b="1" dirty="0"/>
          </a:p>
          <a:p>
            <a:endParaRPr lang="en-US" altLang="en-US" b="1" dirty="0">
              <a:latin typeface="Times New Roman" pitchFamily="18" charset="0"/>
            </a:endParaRPr>
          </a:p>
          <a:p>
            <a:endParaRPr lang="en-US" altLang="en-US" b="1" dirty="0">
              <a:latin typeface="Times New Roman" pitchFamily="18" charset="0"/>
            </a:endParaRPr>
          </a:p>
          <a:p>
            <a:endParaRPr lang="en-US" altLang="en-US" b="1" dirty="0">
              <a:latin typeface="Times New Roman" pitchFamily="18" charset="0"/>
            </a:endParaRPr>
          </a:p>
        </p:txBody>
      </p:sp>
      <p:pic>
        <p:nvPicPr>
          <p:cNvPr id="3074" name="Picture 2" descr="Convert from mass of NO2 to moles of NO2 via the molar mass. Convert from the moles of NO2 to the number of molecules NO2 via Avogadro's number.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64762" y="1879217"/>
            <a:ext cx="3333950" cy="37853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Sample Problem 3.4 - Solution</a:t>
            </a:r>
          </a:p>
        </p:txBody>
      </p:sp>
      <mc:AlternateContent xmlns:mc="http://schemas.openxmlformats.org/markup-compatibility/2006" xmlns:a14="http://schemas.microsoft.com/office/drawing/2010/main">
        <mc:Choice Requires="a14">
          <p:sp>
            <p:nvSpPr>
              <p:cNvPr id="9" name="Content Placeholder 8"/>
              <p:cNvSpPr>
                <a:spLocks noGrp="1"/>
              </p:cNvSpPr>
              <p:nvPr>
                <p:ph idx="1"/>
              </p:nvPr>
            </p:nvSpPr>
            <p:spPr/>
            <p:txBody>
              <a:bodyPr/>
              <a:lstStyle/>
              <a:p>
                <a:r>
                  <a:rPr lang="en-US" altLang="en-US" b="1" dirty="0"/>
                  <a:t>SOLUTION: </a:t>
                </a:r>
                <a:r>
                  <a:rPr lang="en-US" altLang="en-US" dirty="0"/>
                  <a:t>NO</a:t>
                </a:r>
                <a:r>
                  <a:rPr lang="en-US" altLang="en-US" baseline="-25000" dirty="0"/>
                  <a:t>2</a:t>
                </a:r>
                <a:r>
                  <a:rPr lang="en-US" altLang="en-US" dirty="0"/>
                  <a:t> is the formula for nitrogen dioxide.</a:t>
                </a:r>
              </a:p>
              <a:p>
                <a:pPr marL="0" indent="0">
                  <a:buNone/>
                </a:pPr>
                <a14:m>
                  <m:oMath xmlns:m="http://schemas.openxmlformats.org/officeDocument/2006/math">
                    <m:r>
                      <a:rPr lang="en-US" altLang="en-US" i="1" smtClean="0">
                        <a:latin typeface="Cambria Math"/>
                      </a:rPr>
                      <m:t>ℳ</m:t>
                    </m:r>
                    <m:r>
                      <a:rPr lang="en-US" altLang="en-US" b="0" i="1" smtClean="0">
                        <a:latin typeface="Cambria Math"/>
                      </a:rPr>
                      <m:t>=(1</m:t>
                    </m:r>
                    <m:r>
                      <a:rPr lang="en-US" altLang="en-US" b="0" i="1" smtClean="0">
                        <a:latin typeface="Cambria Math"/>
                        <a:ea typeface="Cambria Math"/>
                      </a:rPr>
                      <m:t>×</m:t>
                    </m:r>
                  </m:oMath>
                </a14:m>
                <a:r>
                  <a:rPr lang="en-US" altLang="en-US" dirty="0"/>
                  <a:t> </a:t>
                </a:r>
                <a14:m>
                  <m:oMath xmlns:m="http://schemas.openxmlformats.org/officeDocument/2006/math">
                    <m:r>
                      <a:rPr lang="en-US" altLang="en-US" i="1">
                        <a:latin typeface="Cambria Math"/>
                      </a:rPr>
                      <m:t>ℳ</m:t>
                    </m:r>
                    <m:r>
                      <a:rPr lang="en-US" altLang="en-US" b="0" i="1" smtClean="0">
                        <a:latin typeface="Cambria Math"/>
                      </a:rPr>
                      <m:t> </m:t>
                    </m:r>
                    <m:r>
                      <m:rPr>
                        <m:sty m:val="p"/>
                      </m:rPr>
                      <a:rPr lang="en-US" altLang="en-US" b="0" i="0" smtClean="0">
                        <a:latin typeface="Cambria Math"/>
                      </a:rPr>
                      <m:t>of</m:t>
                    </m:r>
                    <m:r>
                      <a:rPr lang="en-US" altLang="en-US" b="0" i="0" smtClean="0">
                        <a:latin typeface="Cambria Math"/>
                      </a:rPr>
                      <m:t> </m:t>
                    </m:r>
                    <m:r>
                      <m:rPr>
                        <m:sty m:val="p"/>
                      </m:rPr>
                      <a:rPr lang="en-US" altLang="en-US" b="0" i="0" smtClean="0">
                        <a:latin typeface="Cambria Math"/>
                      </a:rPr>
                      <m:t>N</m:t>
                    </m:r>
                    <m:r>
                      <a:rPr lang="en-US" altLang="en-US" b="0" i="0" smtClean="0">
                        <a:latin typeface="Cambria Math"/>
                      </a:rPr>
                      <m:t>)+</m:t>
                    </m:r>
                    <m:d>
                      <m:dPr>
                        <m:ctrlPr>
                          <a:rPr lang="en-US" altLang="en-US" b="0" i="1" smtClean="0">
                            <a:latin typeface="Cambria Math" panose="02040503050406030204" pitchFamily="18" charset="0"/>
                          </a:rPr>
                        </m:ctrlPr>
                      </m:dPr>
                      <m:e>
                        <m:r>
                          <a:rPr lang="en-US" altLang="en-US" b="0" i="0" smtClean="0">
                            <a:latin typeface="Cambria Math"/>
                          </a:rPr>
                          <m:t>2</m:t>
                        </m:r>
                        <m:r>
                          <a:rPr lang="en-US" altLang="en-US" b="0" i="1" smtClean="0">
                            <a:latin typeface="Cambria Math"/>
                            <a:ea typeface="Cambria Math"/>
                          </a:rPr>
                          <m:t>×</m:t>
                        </m:r>
                        <m:r>
                          <a:rPr lang="en-US" altLang="en-US" i="1">
                            <a:latin typeface="Cambria Math"/>
                          </a:rPr>
                          <m:t>ℳ</m:t>
                        </m:r>
                        <m:r>
                          <a:rPr lang="en-US" altLang="en-US" b="0" i="1" smtClean="0">
                            <a:latin typeface="Cambria Math"/>
                          </a:rPr>
                          <m:t> </m:t>
                        </m:r>
                        <m:r>
                          <m:rPr>
                            <m:sty m:val="p"/>
                          </m:rPr>
                          <a:rPr lang="en-US" altLang="en-US" b="0" i="0" smtClean="0">
                            <a:latin typeface="Cambria Math"/>
                          </a:rPr>
                          <m:t>of</m:t>
                        </m:r>
                        <m:r>
                          <a:rPr lang="en-US" altLang="en-US" b="0" i="0" smtClean="0">
                            <a:latin typeface="Cambria Math"/>
                          </a:rPr>
                          <m:t> </m:t>
                        </m:r>
                        <m:r>
                          <m:rPr>
                            <m:sty m:val="p"/>
                          </m:rPr>
                          <a:rPr lang="en-US" altLang="en-US" b="0" i="0" smtClean="0">
                            <a:latin typeface="Cambria Math"/>
                          </a:rPr>
                          <m:t>O</m:t>
                        </m:r>
                      </m:e>
                    </m:d>
                    <m:r>
                      <a:rPr lang="en-US" altLang="en-US" b="0" i="0" smtClean="0">
                        <a:latin typeface="Cambria Math"/>
                      </a:rPr>
                      <m:t>=14.01</m:t>
                    </m:r>
                    <m:f>
                      <m:fPr>
                        <m:ctrlPr>
                          <a:rPr lang="en-US" altLang="en-US" b="0" i="1" smtClean="0">
                            <a:latin typeface="Cambria Math" panose="02040503050406030204" pitchFamily="18" charset="0"/>
                          </a:rPr>
                        </m:ctrlPr>
                      </m:fPr>
                      <m:num>
                        <m:r>
                          <m:rPr>
                            <m:sty m:val="p"/>
                          </m:rPr>
                          <a:rPr lang="en-US" altLang="en-US" b="0" i="0" smtClean="0">
                            <a:latin typeface="Cambria Math"/>
                          </a:rPr>
                          <m:t>g</m:t>
                        </m:r>
                      </m:num>
                      <m:den>
                        <m:r>
                          <m:rPr>
                            <m:sty m:val="p"/>
                          </m:rPr>
                          <a:rPr lang="en-US" altLang="en-US" b="0" i="0" smtClean="0">
                            <a:latin typeface="Cambria Math"/>
                          </a:rPr>
                          <m:t>mol</m:t>
                        </m:r>
                      </m:den>
                    </m:f>
                    <m:r>
                      <a:rPr lang="en-US" altLang="en-US" b="0" i="1" smtClean="0">
                        <a:latin typeface="Cambria Math"/>
                      </a:rPr>
                      <m:t>+2</m:t>
                    </m:r>
                    <m:d>
                      <m:dPr>
                        <m:ctrlPr>
                          <a:rPr lang="en-US" altLang="en-US" b="0" i="1" smtClean="0">
                            <a:latin typeface="Cambria Math" panose="02040503050406030204" pitchFamily="18" charset="0"/>
                          </a:rPr>
                        </m:ctrlPr>
                      </m:dPr>
                      <m:e>
                        <m:f>
                          <m:fPr>
                            <m:ctrlPr>
                              <a:rPr lang="en-US" altLang="en-US" b="0" i="1" smtClean="0">
                                <a:latin typeface="Cambria Math" panose="02040503050406030204" pitchFamily="18" charset="0"/>
                              </a:rPr>
                            </m:ctrlPr>
                          </m:fPr>
                          <m:num>
                            <m:r>
                              <a:rPr lang="en-US" altLang="en-US" b="0" i="0" smtClean="0">
                                <a:latin typeface="Cambria Math"/>
                              </a:rPr>
                              <m:t>16.00</m:t>
                            </m:r>
                            <m:r>
                              <m:rPr>
                                <m:sty m:val="p"/>
                              </m:rPr>
                              <a:rPr lang="en-US" altLang="en-US" b="0" i="0" smtClean="0">
                                <a:latin typeface="Cambria Math"/>
                              </a:rPr>
                              <m:t>g</m:t>
                            </m:r>
                          </m:num>
                          <m:den>
                            <m:r>
                              <m:rPr>
                                <m:sty m:val="p"/>
                              </m:rPr>
                              <a:rPr lang="en-US" altLang="en-US" b="0" i="0" smtClean="0">
                                <a:latin typeface="Cambria Math"/>
                              </a:rPr>
                              <m:t>mol</m:t>
                            </m:r>
                          </m:den>
                        </m:f>
                      </m:e>
                    </m:d>
                    <m:r>
                      <a:rPr lang="en-US" altLang="en-US" b="0" i="1" smtClean="0">
                        <a:latin typeface="Cambria Math"/>
                      </a:rPr>
                      <m:t>=46.01</m:t>
                    </m:r>
                    <m:f>
                      <m:fPr>
                        <m:ctrlPr>
                          <a:rPr lang="en-US" altLang="en-US" b="0" i="1" smtClean="0">
                            <a:latin typeface="Cambria Math" panose="02040503050406030204" pitchFamily="18" charset="0"/>
                          </a:rPr>
                        </m:ctrlPr>
                      </m:fPr>
                      <m:num>
                        <m:r>
                          <m:rPr>
                            <m:sty m:val="p"/>
                          </m:rPr>
                          <a:rPr lang="en-US" altLang="en-US" b="0" i="0" smtClean="0">
                            <a:latin typeface="Cambria Math"/>
                          </a:rPr>
                          <m:t>g</m:t>
                        </m:r>
                      </m:num>
                      <m:den>
                        <m:r>
                          <m:rPr>
                            <m:sty m:val="p"/>
                          </m:rPr>
                          <a:rPr lang="en-US" altLang="en-US" b="0" i="0" smtClean="0">
                            <a:latin typeface="Cambria Math"/>
                          </a:rPr>
                          <m:t>mol</m:t>
                        </m:r>
                      </m:den>
                    </m:f>
                  </m:oMath>
                </a14:m>
                <a:endParaRPr lang="en-US" altLang="en-US" dirty="0">
                  <a:latin typeface="Times New Roman" pitchFamily="18" charset="0"/>
                </a:endParaRPr>
              </a:p>
              <a:p>
                <a:pPr marL="0" indent="0">
                  <a:buNone/>
                </a:pPr>
                <a14:m>
                  <m:oMathPara xmlns:m="http://schemas.openxmlformats.org/officeDocument/2006/math">
                    <m:oMathParaPr>
                      <m:jc m:val="left"/>
                    </m:oMathParaPr>
                    <m:oMath xmlns:m="http://schemas.openxmlformats.org/officeDocument/2006/math">
                      <m:r>
                        <a:rPr lang="en-US" b="0" i="0" smtClean="0">
                          <a:latin typeface="Cambria Math"/>
                        </a:rPr>
                        <m:t>8.92 </m:t>
                      </m:r>
                      <m:r>
                        <m:rPr>
                          <m:sty m:val="p"/>
                        </m:rPr>
                        <a:rPr lang="en-US" b="0" i="0" smtClean="0">
                          <a:latin typeface="Cambria Math"/>
                        </a:rPr>
                        <m:t>g</m:t>
                      </m:r>
                      <m:r>
                        <a:rPr lang="en-US" b="0" i="0" smtClean="0">
                          <a:latin typeface="Cambria Math"/>
                        </a:rPr>
                        <m:t> </m:t>
                      </m:r>
                      <m:sSub>
                        <m:sSubPr>
                          <m:ctrlPr>
                            <a:rPr lang="en-US" b="0" i="1" smtClean="0">
                              <a:latin typeface="Cambria Math" panose="02040503050406030204" pitchFamily="18" charset="0"/>
                            </a:rPr>
                          </m:ctrlPr>
                        </m:sSubPr>
                        <m:e>
                          <m:r>
                            <m:rPr>
                              <m:sty m:val="p"/>
                            </m:rPr>
                            <a:rPr lang="en-US" b="0" i="0" smtClean="0">
                              <a:latin typeface="Cambria Math"/>
                            </a:rPr>
                            <m:t>NO</m:t>
                          </m:r>
                        </m:e>
                        <m:sub>
                          <m:r>
                            <a:rPr lang="en-US" b="0" i="0" smtClean="0">
                              <a:latin typeface="Cambria Math"/>
                            </a:rPr>
                            <m:t>2</m:t>
                          </m:r>
                        </m:sub>
                      </m:sSub>
                      <m:r>
                        <a:rPr lang="en-US" b="0" i="0" smtClean="0">
                          <a:latin typeface="Cambria Math"/>
                          <a:ea typeface="Cambria Math"/>
                        </a:rPr>
                        <m:t>×</m:t>
                      </m:r>
                      <m:f>
                        <m:fPr>
                          <m:ctrlPr>
                            <a:rPr lang="en-US" b="0" i="1" smtClean="0">
                              <a:latin typeface="Cambria Math" panose="02040503050406030204" pitchFamily="18" charset="0"/>
                              <a:ea typeface="Cambria Math"/>
                            </a:rPr>
                          </m:ctrlPr>
                        </m:fPr>
                        <m:num>
                          <m:r>
                            <a:rPr lang="en-US" b="0" i="0" smtClean="0">
                              <a:latin typeface="Cambria Math"/>
                              <a:ea typeface="Cambria Math"/>
                            </a:rPr>
                            <m:t>1 </m:t>
                          </m:r>
                          <m:r>
                            <m:rPr>
                              <m:sty m:val="p"/>
                            </m:rPr>
                            <a:rPr lang="en-US" b="0" i="0" smtClean="0">
                              <a:latin typeface="Cambria Math"/>
                              <a:ea typeface="Cambria Math"/>
                            </a:rPr>
                            <m:t>mol</m:t>
                          </m:r>
                          <m:sSub>
                            <m:sSubPr>
                              <m:ctrlPr>
                                <a:rPr lang="en-US" i="1">
                                  <a:latin typeface="Cambria Math" panose="02040503050406030204" pitchFamily="18" charset="0"/>
                                </a:rPr>
                              </m:ctrlPr>
                            </m:sSubPr>
                            <m:e>
                              <m:r>
                                <m:rPr>
                                  <m:sty m:val="p"/>
                                </m:rPr>
                                <a:rPr lang="en-US" i="0">
                                  <a:latin typeface="Cambria Math"/>
                                </a:rPr>
                                <m:t>NO</m:t>
                              </m:r>
                            </m:e>
                            <m:sub>
                              <m:r>
                                <a:rPr lang="en-US" i="0">
                                  <a:latin typeface="Cambria Math"/>
                                </a:rPr>
                                <m:t>2</m:t>
                              </m:r>
                            </m:sub>
                          </m:sSub>
                        </m:num>
                        <m:den>
                          <m:r>
                            <a:rPr lang="en-US" b="0" i="0" smtClean="0">
                              <a:latin typeface="Cambria Math"/>
                              <a:ea typeface="Cambria Math"/>
                            </a:rPr>
                            <m:t>46.01 </m:t>
                          </m:r>
                          <m:r>
                            <m:rPr>
                              <m:sty m:val="p"/>
                            </m:rPr>
                            <a:rPr lang="en-US" b="0" i="0" smtClean="0">
                              <a:latin typeface="Cambria Math"/>
                              <a:ea typeface="Cambria Math"/>
                            </a:rPr>
                            <m:t>g</m:t>
                          </m:r>
                          <m:sSub>
                            <m:sSubPr>
                              <m:ctrlPr>
                                <a:rPr lang="en-US" i="1">
                                  <a:latin typeface="Cambria Math" panose="02040503050406030204" pitchFamily="18" charset="0"/>
                                </a:rPr>
                              </m:ctrlPr>
                            </m:sSubPr>
                            <m:e>
                              <m:r>
                                <m:rPr>
                                  <m:sty m:val="p"/>
                                </m:rPr>
                                <a:rPr lang="en-US" i="0">
                                  <a:latin typeface="Cambria Math"/>
                                </a:rPr>
                                <m:t>NO</m:t>
                              </m:r>
                            </m:e>
                            <m:sub>
                              <m:r>
                                <a:rPr lang="en-US" i="0">
                                  <a:latin typeface="Cambria Math"/>
                                </a:rPr>
                                <m:t>2</m:t>
                              </m:r>
                            </m:sub>
                          </m:sSub>
                        </m:den>
                      </m:f>
                      <m:r>
                        <a:rPr lang="en-US" b="0" i="0" smtClean="0">
                          <a:latin typeface="Cambria Math"/>
                          <a:ea typeface="Cambria Math"/>
                        </a:rPr>
                        <m:t>=0.194 </m:t>
                      </m:r>
                      <m:r>
                        <m:rPr>
                          <m:sty m:val="p"/>
                        </m:rPr>
                        <a:rPr lang="en-US" b="0" i="0" smtClean="0">
                          <a:latin typeface="Cambria Math"/>
                          <a:ea typeface="Cambria Math"/>
                        </a:rPr>
                        <m:t>mol</m:t>
                      </m:r>
                      <m:sSub>
                        <m:sSubPr>
                          <m:ctrlPr>
                            <a:rPr lang="en-US" i="1">
                              <a:latin typeface="Cambria Math" panose="02040503050406030204" pitchFamily="18" charset="0"/>
                            </a:rPr>
                          </m:ctrlPr>
                        </m:sSubPr>
                        <m:e>
                          <m:r>
                            <m:rPr>
                              <m:sty m:val="p"/>
                            </m:rPr>
                            <a:rPr lang="en-US" i="0">
                              <a:latin typeface="Cambria Math"/>
                            </a:rPr>
                            <m:t>NO</m:t>
                          </m:r>
                        </m:e>
                        <m:sub>
                          <m:r>
                            <a:rPr lang="en-US" i="0">
                              <a:latin typeface="Cambria Math"/>
                            </a:rPr>
                            <m:t>2</m:t>
                          </m:r>
                        </m:sub>
                      </m:sSub>
                    </m:oMath>
                  </m:oMathPara>
                </a14:m>
                <a:endParaRPr lang="en-US" dirty="0"/>
              </a:p>
              <a:p>
                <a:pPr marL="0" indent="0">
                  <a:buNone/>
                </a:pPr>
                <a14:m>
                  <m:oMathPara xmlns:m="http://schemas.openxmlformats.org/officeDocument/2006/math">
                    <m:oMathParaPr>
                      <m:jc m:val="left"/>
                    </m:oMathParaPr>
                    <m:oMath xmlns:m="http://schemas.openxmlformats.org/officeDocument/2006/math">
                      <m:r>
                        <a:rPr lang="en-US" smtClean="0">
                          <a:latin typeface="Cambria Math"/>
                        </a:rPr>
                        <m:t>0</m:t>
                      </m:r>
                      <m:r>
                        <a:rPr lang="en-US">
                          <a:latin typeface="Cambria Math"/>
                        </a:rPr>
                        <m:t>.</m:t>
                      </m:r>
                      <m:r>
                        <a:rPr lang="en-US" b="0" i="0" smtClean="0">
                          <a:latin typeface="Cambria Math"/>
                        </a:rPr>
                        <m:t>1</m:t>
                      </m:r>
                      <m:r>
                        <a:rPr lang="en-US">
                          <a:latin typeface="Cambria Math"/>
                        </a:rPr>
                        <m:t>9</m:t>
                      </m:r>
                      <m:r>
                        <a:rPr lang="en-US" b="0" i="0" smtClean="0">
                          <a:latin typeface="Cambria Math"/>
                        </a:rPr>
                        <m:t>4</m:t>
                      </m:r>
                      <m:r>
                        <a:rPr lang="en-US">
                          <a:latin typeface="Cambria Math"/>
                        </a:rPr>
                        <m:t> </m:t>
                      </m:r>
                      <m:r>
                        <m:rPr>
                          <m:sty m:val="p"/>
                        </m:rPr>
                        <a:rPr lang="en-US" b="0" i="0" smtClean="0">
                          <a:latin typeface="Cambria Math"/>
                        </a:rPr>
                        <m:t>mol</m:t>
                      </m:r>
                      <m:r>
                        <a:rPr lang="en-US">
                          <a:latin typeface="Cambria Math"/>
                        </a:rPr>
                        <m:t> </m:t>
                      </m:r>
                      <m:sSub>
                        <m:sSubPr>
                          <m:ctrlPr>
                            <a:rPr lang="en-US" i="1">
                              <a:latin typeface="Cambria Math" panose="02040503050406030204" pitchFamily="18" charset="0"/>
                            </a:rPr>
                          </m:ctrlPr>
                        </m:sSubPr>
                        <m:e>
                          <m:r>
                            <m:rPr>
                              <m:sty m:val="p"/>
                            </m:rPr>
                            <a:rPr lang="en-US">
                              <a:latin typeface="Cambria Math"/>
                            </a:rPr>
                            <m:t>NO</m:t>
                          </m:r>
                        </m:e>
                        <m:sub>
                          <m:r>
                            <a:rPr lang="en-US">
                              <a:latin typeface="Cambria Math"/>
                            </a:rPr>
                            <m:t>2</m:t>
                          </m:r>
                        </m:sub>
                      </m:sSub>
                      <m:r>
                        <a:rPr lang="en-US">
                          <a:latin typeface="Cambria Math"/>
                          <a:ea typeface="Cambria Math"/>
                        </a:rPr>
                        <m:t>×</m:t>
                      </m:r>
                      <m:f>
                        <m:fPr>
                          <m:ctrlPr>
                            <a:rPr lang="en-US" i="1">
                              <a:latin typeface="Cambria Math" panose="02040503050406030204" pitchFamily="18" charset="0"/>
                              <a:ea typeface="Cambria Math"/>
                            </a:rPr>
                          </m:ctrlPr>
                        </m:fPr>
                        <m:num>
                          <m:r>
                            <a:rPr lang="en-US" b="0" i="1" smtClean="0">
                              <a:latin typeface="Cambria Math"/>
                              <a:ea typeface="Cambria Math"/>
                            </a:rPr>
                            <m:t>6.022×</m:t>
                          </m:r>
                          <m:sSup>
                            <m:sSupPr>
                              <m:ctrlPr>
                                <a:rPr lang="en-US" b="0"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23</m:t>
                              </m:r>
                            </m:sup>
                          </m:sSup>
                          <m:r>
                            <a:rPr lang="en-US">
                              <a:latin typeface="Cambria Math"/>
                              <a:ea typeface="Cambria Math"/>
                            </a:rPr>
                            <m:t> </m:t>
                          </m:r>
                          <m:r>
                            <m:rPr>
                              <m:sty m:val="p"/>
                            </m:rPr>
                            <a:rPr lang="en-US">
                              <a:latin typeface="Cambria Math"/>
                              <a:ea typeface="Cambria Math"/>
                            </a:rPr>
                            <m:t>molecules</m:t>
                          </m:r>
                          <m:r>
                            <a:rPr lang="en-US" b="0" i="0" smtClean="0">
                              <a:latin typeface="Cambria Math"/>
                              <a:ea typeface="Cambria Math"/>
                            </a:rPr>
                            <m:t> </m:t>
                          </m:r>
                          <m:sSub>
                            <m:sSubPr>
                              <m:ctrlPr>
                                <a:rPr lang="en-US" i="1">
                                  <a:latin typeface="Cambria Math" panose="02040503050406030204" pitchFamily="18" charset="0"/>
                                </a:rPr>
                              </m:ctrlPr>
                            </m:sSubPr>
                            <m:e>
                              <m:r>
                                <m:rPr>
                                  <m:sty m:val="p"/>
                                </m:rPr>
                                <a:rPr lang="en-US">
                                  <a:latin typeface="Cambria Math"/>
                                </a:rPr>
                                <m:t>NO</m:t>
                              </m:r>
                            </m:e>
                            <m:sub>
                              <m:r>
                                <a:rPr lang="en-US">
                                  <a:latin typeface="Cambria Math"/>
                                </a:rPr>
                                <m:t>2</m:t>
                              </m:r>
                            </m:sub>
                          </m:sSub>
                        </m:num>
                        <m:den>
                          <m:r>
                            <a:rPr lang="en-US" b="0" i="0" smtClean="0">
                              <a:latin typeface="Cambria Math"/>
                            </a:rPr>
                            <m:t>1</m:t>
                          </m:r>
                          <m:r>
                            <a:rPr lang="en-US">
                              <a:latin typeface="Cambria Math"/>
                              <a:ea typeface="Cambria Math"/>
                            </a:rPr>
                            <m:t> </m:t>
                          </m:r>
                          <m:r>
                            <m:rPr>
                              <m:sty m:val="p"/>
                            </m:rPr>
                            <a:rPr lang="en-US" b="0" i="0" smtClean="0">
                              <a:latin typeface="Cambria Math"/>
                              <a:ea typeface="Cambria Math"/>
                            </a:rPr>
                            <m:t>mol</m:t>
                          </m:r>
                          <m:sSub>
                            <m:sSubPr>
                              <m:ctrlPr>
                                <a:rPr lang="en-US" i="1">
                                  <a:latin typeface="Cambria Math" panose="02040503050406030204" pitchFamily="18" charset="0"/>
                                </a:rPr>
                              </m:ctrlPr>
                            </m:sSubPr>
                            <m:e>
                              <m:r>
                                <m:rPr>
                                  <m:sty m:val="p"/>
                                </m:rPr>
                                <a:rPr lang="en-US">
                                  <a:latin typeface="Cambria Math"/>
                                </a:rPr>
                                <m:t>NO</m:t>
                              </m:r>
                            </m:e>
                            <m:sub>
                              <m:r>
                                <a:rPr lang="en-US">
                                  <a:latin typeface="Cambria Math"/>
                                </a:rPr>
                                <m:t>2</m:t>
                              </m:r>
                            </m:sub>
                          </m:sSub>
                        </m:den>
                      </m:f>
                      <m:r>
                        <a:rPr lang="en-US" b="1">
                          <a:latin typeface="Cambria Math"/>
                          <a:ea typeface="Cambria Math"/>
                        </a:rPr>
                        <m:t>=</m:t>
                      </m:r>
                      <m:r>
                        <a:rPr lang="en-US" b="1" i="1" smtClean="0">
                          <a:latin typeface="Cambria Math"/>
                          <a:ea typeface="Cambria Math"/>
                        </a:rPr>
                        <m:t>𝟏</m:t>
                      </m:r>
                      <m:r>
                        <a:rPr lang="en-US" b="1" i="1" smtClean="0">
                          <a:latin typeface="Cambria Math"/>
                          <a:ea typeface="Cambria Math"/>
                        </a:rPr>
                        <m:t>.</m:t>
                      </m:r>
                      <m:r>
                        <a:rPr lang="en-US" b="1" i="1" smtClean="0">
                          <a:latin typeface="Cambria Math"/>
                          <a:ea typeface="Cambria Math"/>
                        </a:rPr>
                        <m:t>𝟏𝟕</m:t>
                      </m:r>
                      <m:r>
                        <a:rPr lang="en-US" b="1" i="1" smtClean="0">
                          <a:latin typeface="Cambria Math"/>
                          <a:ea typeface="Cambria Math"/>
                        </a:rPr>
                        <m:t>×</m:t>
                      </m:r>
                      <m:sSup>
                        <m:sSupPr>
                          <m:ctrlPr>
                            <a:rPr lang="en-US" b="1" i="1" smtClean="0">
                              <a:latin typeface="Cambria Math" panose="02040503050406030204" pitchFamily="18" charset="0"/>
                              <a:ea typeface="Cambria Math"/>
                            </a:rPr>
                          </m:ctrlPr>
                        </m:sSupPr>
                        <m:e>
                          <m:r>
                            <a:rPr lang="en-US" b="1" i="1" smtClean="0">
                              <a:latin typeface="Cambria Math"/>
                              <a:ea typeface="Cambria Math"/>
                            </a:rPr>
                            <m:t>𝟏𝟎</m:t>
                          </m:r>
                        </m:e>
                        <m:sup>
                          <m:r>
                            <a:rPr lang="en-US" b="1" i="1" smtClean="0">
                              <a:latin typeface="Cambria Math"/>
                              <a:ea typeface="Cambria Math"/>
                            </a:rPr>
                            <m:t>𝟐𝟑</m:t>
                          </m:r>
                        </m:sup>
                      </m:sSup>
                      <m:sSub>
                        <m:sSubPr>
                          <m:ctrlPr>
                            <a:rPr lang="en-US" b="1" i="1">
                              <a:latin typeface="Cambria Math" panose="02040503050406030204" pitchFamily="18" charset="0"/>
                            </a:rPr>
                          </m:ctrlPr>
                        </m:sSubPr>
                        <m:e>
                          <m:r>
                            <a:rPr lang="en-US" b="1" i="0" smtClean="0">
                              <a:latin typeface="Cambria Math"/>
                            </a:rPr>
                            <m:t>𝐦𝐨𝐥𝐞𝐜𝐮𝐥𝐞𝐬</m:t>
                          </m:r>
                          <m:r>
                            <a:rPr lang="en-US" b="1" i="0" smtClean="0">
                              <a:latin typeface="Cambria Math"/>
                            </a:rPr>
                            <m:t> </m:t>
                          </m:r>
                          <m:r>
                            <a:rPr lang="en-US" b="1" i="0">
                              <a:latin typeface="Cambria Math"/>
                            </a:rPr>
                            <m:t>𝐍𝐎</m:t>
                          </m:r>
                        </m:e>
                        <m:sub>
                          <m:r>
                            <a:rPr lang="en-US" b="1" i="0">
                              <a:latin typeface="Cambria Math"/>
                            </a:rPr>
                            <m:t>𝟐</m:t>
                          </m:r>
                        </m:sub>
                      </m:sSub>
                    </m:oMath>
                  </m:oMathPara>
                </a14:m>
                <a:endParaRPr lang="en-US" b="1" dirty="0"/>
              </a:p>
            </p:txBody>
          </p:sp>
        </mc:Choice>
        <mc:Fallback xmlns="">
          <p:sp>
            <p:nvSpPr>
              <p:cNvPr id="9" name="Content Placeholder 8"/>
              <p:cNvSpPr>
                <a:spLocks noGrp="1" noRot="1" noChangeAspect="1" noMove="1" noResize="1" noEditPoints="1" noAdjustHandles="1" noChangeArrowheads="1" noChangeShapeType="1" noTextEdit="1"/>
              </p:cNvSpPr>
              <p:nvPr>
                <p:ph idx="1"/>
              </p:nvPr>
            </p:nvSpPr>
            <p:spPr>
              <a:blipFill rotWithShape="1">
                <a:blip r:embed="rId3"/>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Sample Problem 3.5 – Problem and Plan</a:t>
            </a:r>
          </a:p>
        </p:txBody>
      </p:sp>
      <p:sp>
        <p:nvSpPr>
          <p:cNvPr id="3" name="Content Placeholder 2"/>
          <p:cNvSpPr>
            <a:spLocks noGrp="1"/>
          </p:cNvSpPr>
          <p:nvPr>
            <p:ph idx="1"/>
          </p:nvPr>
        </p:nvSpPr>
        <p:spPr/>
        <p:txBody>
          <a:bodyPr/>
          <a:lstStyle/>
          <a:p>
            <a:pPr marL="0" indent="0" algn="ctr">
              <a:buNone/>
            </a:pPr>
            <a:r>
              <a:rPr lang="en-US" altLang="en-US" b="1" dirty="0"/>
              <a:t>Converting Between Number of Entities and Mass of Compound II</a:t>
            </a:r>
            <a:endParaRPr lang="en-US" altLang="en-US" dirty="0"/>
          </a:p>
          <a:p>
            <a:r>
              <a:rPr lang="en-US" altLang="en-US" b="1" dirty="0"/>
              <a:t>PROBLEM:</a:t>
            </a:r>
            <a:r>
              <a:rPr lang="en-US" altLang="en-US" b="1" dirty="0">
                <a:latin typeface="Times New Roman" pitchFamily="18" charset="0"/>
              </a:rPr>
              <a:t> </a:t>
            </a:r>
            <a:r>
              <a:rPr lang="en-US" altLang="en-US" dirty="0"/>
              <a:t>Ammonium carbonate, a white solid that decomposes on warming, is an component of baking powder. </a:t>
            </a:r>
          </a:p>
          <a:p>
            <a:pPr marL="693738" indent="-347663">
              <a:buFontTx/>
              <a:buAutoNum type="alphaLcParenR"/>
            </a:pPr>
            <a:r>
              <a:rPr lang="en-US" altLang="en-US" dirty="0"/>
              <a:t>How many formula units are in 41.6 g of ammonium carbonate?</a:t>
            </a:r>
          </a:p>
          <a:p>
            <a:pPr marL="693738" indent="-347663">
              <a:buNone/>
            </a:pPr>
            <a:r>
              <a:rPr lang="en-US" altLang="en-US" dirty="0"/>
              <a:t>b) How many O atoms are in this sample?</a:t>
            </a:r>
          </a:p>
          <a:p>
            <a:r>
              <a:rPr lang="en-US" altLang="en-US" b="1" dirty="0"/>
              <a:t>PLAN: </a:t>
            </a:r>
            <a:r>
              <a:rPr lang="en-US" altLang="en-US" dirty="0"/>
              <a:t>Write the formula for the compound and calculate its molar mass. Use the given mass to calculate first the number of moles and then the number of formula units. The number of O atoms can be determined using the formula and the number of formula units.</a:t>
            </a:r>
          </a:p>
          <a:p>
            <a:endParaRPr lang="en-US" altLang="en-US" b="1" dirty="0">
              <a:latin typeface="Times New Roman" pitchFamily="18" charset="0"/>
            </a:endParaRPr>
          </a:p>
          <a:p>
            <a:endParaRPr lang="en-US" altLang="en-US" b="1" dirty="0">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a:t>Sample Problem 3.5 - Solution</a:t>
            </a:r>
          </a:p>
        </p:txBody>
      </p:sp>
      <mc:AlternateContent xmlns:mc="http://schemas.openxmlformats.org/markup-compatibility/2006" xmlns:a14="http://schemas.microsoft.com/office/drawing/2010/main">
        <mc:Choice Requires="a14">
          <p:sp>
            <p:nvSpPr>
              <p:cNvPr id="8" name="Content Placeholder 7"/>
              <p:cNvSpPr>
                <a:spLocks noGrp="1"/>
              </p:cNvSpPr>
              <p:nvPr>
                <p:ph idx="1"/>
              </p:nvPr>
            </p:nvSpPr>
            <p:spPr/>
            <p:txBody>
              <a:bodyPr/>
              <a:lstStyle/>
              <a:p>
                <a:r>
                  <a:rPr lang="en-US" altLang="en-US" b="1" dirty="0"/>
                  <a:t>SOLUTION: </a:t>
                </a:r>
                <a:r>
                  <a:rPr lang="en-US" altLang="en-US" dirty="0"/>
                  <a:t>(NH</a:t>
                </a:r>
                <a:r>
                  <a:rPr lang="en-US" altLang="en-US" baseline="-25000" dirty="0"/>
                  <a:t>4</a:t>
                </a:r>
                <a:r>
                  <a:rPr lang="en-US" altLang="en-US" dirty="0"/>
                  <a:t>)</a:t>
                </a:r>
                <a:r>
                  <a:rPr lang="en-US" altLang="en-US" baseline="-25000" dirty="0"/>
                  <a:t>2</a:t>
                </a:r>
                <a:r>
                  <a:rPr lang="en-US" altLang="en-US" dirty="0"/>
                  <a:t>CO</a:t>
                </a:r>
                <a:r>
                  <a:rPr lang="en-US" altLang="en-US" baseline="-25000" dirty="0"/>
                  <a:t>3</a:t>
                </a:r>
                <a:r>
                  <a:rPr lang="en-US" altLang="en-US" b="1" dirty="0"/>
                  <a:t> </a:t>
                </a:r>
                <a:r>
                  <a:rPr lang="en-US" altLang="en-US" dirty="0"/>
                  <a:t>is the formula for ammonium carbonate.</a:t>
                </a:r>
              </a:p>
              <a:p>
                <a:pPr marL="0" indent="0">
                  <a:buNone/>
                </a:pPr>
                <a14:m>
                  <m:oMathPara xmlns:m="http://schemas.openxmlformats.org/officeDocument/2006/math">
                    <m:oMathParaPr>
                      <m:jc m:val="left"/>
                    </m:oMathParaPr>
                    <m:oMath xmlns:m="http://schemas.openxmlformats.org/officeDocument/2006/math">
                      <m:r>
                        <a:rPr lang="en-US" altLang="en-US" i="1" smtClean="0">
                          <a:latin typeface="Cambria Math"/>
                        </a:rPr>
                        <m:t>ℳ</m:t>
                      </m:r>
                      <m:r>
                        <a:rPr lang="en-US" altLang="en-US" b="0" i="1" smtClean="0">
                          <a:latin typeface="Cambria Math"/>
                        </a:rPr>
                        <m:t>=</m:t>
                      </m:r>
                      <m:d>
                        <m:dPr>
                          <m:ctrlPr>
                            <a:rPr lang="en-US" altLang="en-US" b="0" i="1" smtClean="0">
                              <a:latin typeface="Cambria Math" panose="02040503050406030204" pitchFamily="18" charset="0"/>
                            </a:rPr>
                          </m:ctrlPr>
                        </m:dPr>
                        <m:e>
                          <m:r>
                            <a:rPr lang="en-US" altLang="en-US" b="0" i="1" smtClean="0">
                              <a:latin typeface="Cambria Math"/>
                            </a:rPr>
                            <m:t>2</m:t>
                          </m:r>
                          <m:r>
                            <a:rPr lang="en-US" altLang="en-US" b="0" i="1" smtClean="0">
                              <a:latin typeface="Cambria Math"/>
                              <a:ea typeface="Cambria Math"/>
                            </a:rPr>
                            <m:t>×</m:t>
                          </m:r>
                          <m:r>
                            <a:rPr lang="en-US" altLang="en-US" i="1">
                              <a:latin typeface="Cambria Math"/>
                            </a:rPr>
                            <m:t>ℳ</m:t>
                          </m:r>
                          <m:r>
                            <a:rPr lang="en-US" altLang="en-US" b="0" i="1" smtClean="0">
                              <a:latin typeface="Cambria Math"/>
                            </a:rPr>
                            <m:t> </m:t>
                          </m:r>
                          <m:r>
                            <m:rPr>
                              <m:sty m:val="p"/>
                            </m:rPr>
                            <a:rPr lang="en-US" altLang="en-US" b="0" i="0" smtClean="0">
                              <a:latin typeface="Cambria Math"/>
                            </a:rPr>
                            <m:t>of</m:t>
                          </m:r>
                          <m:r>
                            <a:rPr lang="en-US" altLang="en-US" b="0" i="0" smtClean="0">
                              <a:latin typeface="Cambria Math"/>
                            </a:rPr>
                            <m:t> </m:t>
                          </m:r>
                          <m:r>
                            <m:rPr>
                              <m:sty m:val="p"/>
                            </m:rPr>
                            <a:rPr lang="en-US" altLang="en-US" b="0" i="0" smtClean="0">
                              <a:latin typeface="Cambria Math"/>
                            </a:rPr>
                            <m:t>N</m:t>
                          </m:r>
                        </m:e>
                      </m:d>
                      <m:r>
                        <a:rPr lang="en-US" altLang="en-US" b="0" i="1" smtClean="0">
                          <a:latin typeface="Cambria Math"/>
                        </a:rPr>
                        <m:t>+</m:t>
                      </m:r>
                      <m:d>
                        <m:dPr>
                          <m:ctrlPr>
                            <a:rPr lang="en-US" altLang="en-US" b="0" i="1" smtClean="0">
                              <a:latin typeface="Cambria Math" panose="02040503050406030204" pitchFamily="18" charset="0"/>
                            </a:rPr>
                          </m:ctrlPr>
                        </m:dPr>
                        <m:e>
                          <m:r>
                            <a:rPr lang="en-US" altLang="en-US" b="0" i="0" smtClean="0">
                              <a:latin typeface="Cambria Math"/>
                            </a:rPr>
                            <m:t>8</m:t>
                          </m:r>
                          <m:r>
                            <a:rPr lang="en-US" altLang="en-US" b="0" i="0" smtClean="0">
                              <a:latin typeface="Cambria Math"/>
                              <a:ea typeface="Cambria Math"/>
                            </a:rPr>
                            <m:t>×</m:t>
                          </m:r>
                          <m:r>
                            <a:rPr lang="en-US" altLang="en-US" i="0">
                              <a:latin typeface="Cambria Math"/>
                            </a:rPr>
                            <m:t>ℳ</m:t>
                          </m:r>
                          <m:r>
                            <a:rPr lang="en-US" altLang="en-US" b="0" i="0" smtClean="0">
                              <a:latin typeface="Cambria Math"/>
                            </a:rPr>
                            <m:t> </m:t>
                          </m:r>
                          <m:r>
                            <m:rPr>
                              <m:sty m:val="p"/>
                            </m:rPr>
                            <a:rPr lang="en-US" altLang="en-US" b="0" i="0" smtClean="0">
                              <a:latin typeface="Cambria Math"/>
                            </a:rPr>
                            <m:t>of</m:t>
                          </m:r>
                          <m:r>
                            <a:rPr lang="en-US" altLang="en-US" b="0" i="0" smtClean="0">
                              <a:latin typeface="Cambria Math"/>
                            </a:rPr>
                            <m:t> </m:t>
                          </m:r>
                          <m:r>
                            <m:rPr>
                              <m:sty m:val="p"/>
                            </m:rPr>
                            <a:rPr lang="en-US" altLang="en-US" b="0" i="0" smtClean="0">
                              <a:latin typeface="Cambria Math"/>
                            </a:rPr>
                            <m:t>H</m:t>
                          </m:r>
                        </m:e>
                      </m:d>
                      <m:r>
                        <a:rPr lang="en-US" altLang="en-US" b="0" i="0" smtClean="0">
                          <a:latin typeface="Cambria Math"/>
                        </a:rPr>
                        <m:t>+</m:t>
                      </m:r>
                      <m:d>
                        <m:dPr>
                          <m:ctrlPr>
                            <a:rPr lang="en-US" altLang="en-US" b="0" i="1" smtClean="0">
                              <a:latin typeface="Cambria Math" panose="02040503050406030204" pitchFamily="18" charset="0"/>
                            </a:rPr>
                          </m:ctrlPr>
                        </m:dPr>
                        <m:e>
                          <m:r>
                            <a:rPr lang="en-US" altLang="en-US" b="0" i="0" smtClean="0">
                              <a:latin typeface="Cambria Math"/>
                            </a:rPr>
                            <m:t>1</m:t>
                          </m:r>
                          <m:r>
                            <a:rPr lang="en-US" altLang="en-US" b="0" i="0" smtClean="0">
                              <a:latin typeface="Cambria Math"/>
                              <a:ea typeface="Cambria Math"/>
                            </a:rPr>
                            <m:t>×</m:t>
                          </m:r>
                          <m:r>
                            <a:rPr lang="en-US" altLang="en-US" i="0">
                              <a:latin typeface="Cambria Math"/>
                            </a:rPr>
                            <m:t>ℳ</m:t>
                          </m:r>
                          <m:r>
                            <a:rPr lang="en-US" altLang="en-US" b="0" i="0" smtClean="0">
                              <a:latin typeface="Cambria Math"/>
                            </a:rPr>
                            <m:t> </m:t>
                          </m:r>
                          <m:r>
                            <m:rPr>
                              <m:sty m:val="p"/>
                            </m:rPr>
                            <a:rPr lang="en-US" altLang="en-US" b="0" i="0" smtClean="0">
                              <a:latin typeface="Cambria Math"/>
                            </a:rPr>
                            <m:t>of</m:t>
                          </m:r>
                          <m:r>
                            <a:rPr lang="en-US" altLang="en-US" b="0" i="0" smtClean="0">
                              <a:latin typeface="Cambria Math"/>
                            </a:rPr>
                            <m:t> </m:t>
                          </m:r>
                          <m:r>
                            <m:rPr>
                              <m:sty m:val="p"/>
                            </m:rPr>
                            <a:rPr lang="en-US" altLang="en-US" b="0" i="0" smtClean="0">
                              <a:latin typeface="Cambria Math"/>
                            </a:rPr>
                            <m:t>C</m:t>
                          </m:r>
                        </m:e>
                      </m:d>
                      <m:r>
                        <a:rPr lang="en-US" altLang="en-US" b="0" i="1" smtClean="0">
                          <a:latin typeface="Cambria Math"/>
                        </a:rPr>
                        <m:t>+</m:t>
                      </m:r>
                    </m:oMath>
                  </m:oMathPara>
                </a14:m>
                <a:endParaRPr lang="en-US" altLang="en-US" b="0" i="1" dirty="0">
                  <a:latin typeface="Cambria Math"/>
                </a:endParaRPr>
              </a:p>
              <a:p>
                <a:pPr marL="0" indent="0">
                  <a:buNone/>
                </a:pPr>
                <a14:m>
                  <m:oMathPara xmlns:m="http://schemas.openxmlformats.org/officeDocument/2006/math">
                    <m:oMathParaPr>
                      <m:jc m:val="left"/>
                    </m:oMathParaPr>
                    <m:oMath xmlns:m="http://schemas.openxmlformats.org/officeDocument/2006/math">
                      <m:r>
                        <a:rPr lang="en-US" altLang="en-US" b="0" i="1" smtClean="0">
                          <a:latin typeface="Cambria Math"/>
                        </a:rPr>
                        <m:t>(3</m:t>
                      </m:r>
                      <m:r>
                        <a:rPr lang="en-US" altLang="en-US" b="0" i="1" smtClean="0">
                          <a:latin typeface="Cambria Math"/>
                          <a:ea typeface="Cambria Math"/>
                        </a:rPr>
                        <m:t>×</m:t>
                      </m:r>
                      <m:r>
                        <a:rPr lang="en-US" altLang="en-US" i="1">
                          <a:latin typeface="Cambria Math"/>
                        </a:rPr>
                        <m:t>ℳ</m:t>
                      </m:r>
                      <m:r>
                        <a:rPr lang="en-US" altLang="en-US" b="0" i="1" smtClean="0">
                          <a:latin typeface="Cambria Math"/>
                        </a:rPr>
                        <m:t> </m:t>
                      </m:r>
                      <m:r>
                        <m:rPr>
                          <m:sty m:val="p"/>
                        </m:rPr>
                        <a:rPr lang="en-US" altLang="en-US" b="0" i="0" smtClean="0">
                          <a:latin typeface="Cambria Math"/>
                        </a:rPr>
                        <m:t>of</m:t>
                      </m:r>
                      <m:r>
                        <a:rPr lang="en-US" altLang="en-US" b="0" i="0" smtClean="0">
                          <a:latin typeface="Cambria Math"/>
                        </a:rPr>
                        <m:t> </m:t>
                      </m:r>
                      <m:r>
                        <m:rPr>
                          <m:sty m:val="p"/>
                        </m:rPr>
                        <a:rPr lang="en-US" altLang="en-US" b="0" i="0" smtClean="0">
                          <a:latin typeface="Cambria Math"/>
                        </a:rPr>
                        <m:t>O</m:t>
                      </m:r>
                      <m:r>
                        <a:rPr lang="en-US" altLang="en-US" b="0" i="1" smtClean="0">
                          <a:latin typeface="Cambria Math"/>
                        </a:rPr>
                        <m:t>)</m:t>
                      </m:r>
                    </m:oMath>
                  </m:oMathPara>
                </a14:m>
                <a:endParaRPr lang="en-US" altLang="en-US" dirty="0"/>
              </a:p>
              <a:p>
                <a:pPr marL="0" indent="0">
                  <a:buNone/>
                </a:pPr>
                <a14:m>
                  <m:oMathPara xmlns:m="http://schemas.openxmlformats.org/officeDocument/2006/math">
                    <m:oMathParaPr>
                      <m:jc m:val="left"/>
                    </m:oMathParaPr>
                    <m:oMath xmlns:m="http://schemas.openxmlformats.org/officeDocument/2006/math">
                      <m:r>
                        <a:rPr lang="en-US" altLang="en-US" i="1">
                          <a:latin typeface="Cambria Math"/>
                        </a:rPr>
                        <m:t>=</m:t>
                      </m:r>
                      <m:d>
                        <m:dPr>
                          <m:ctrlPr>
                            <a:rPr lang="en-US" altLang="en-US" i="1">
                              <a:latin typeface="Cambria Math" panose="02040503050406030204" pitchFamily="18" charset="0"/>
                            </a:rPr>
                          </m:ctrlPr>
                        </m:dPr>
                        <m:e>
                          <m:r>
                            <a:rPr lang="en-US" altLang="en-US" i="1">
                              <a:latin typeface="Cambria Math"/>
                            </a:rPr>
                            <m:t>2</m:t>
                          </m:r>
                          <m:r>
                            <a:rPr lang="en-US" altLang="en-US" i="1">
                              <a:latin typeface="Cambria Math"/>
                              <a:ea typeface="Cambria Math"/>
                            </a:rPr>
                            <m:t>×</m:t>
                          </m:r>
                          <m:r>
                            <a:rPr lang="en-US" altLang="en-US" b="0" i="1" smtClean="0">
                              <a:latin typeface="Cambria Math"/>
                              <a:ea typeface="Cambria Math"/>
                            </a:rPr>
                            <m:t>14.01 </m:t>
                          </m:r>
                          <m:r>
                            <m:rPr>
                              <m:sty m:val="p"/>
                            </m:rPr>
                            <a:rPr lang="en-US" altLang="en-US" b="0" i="0" smtClean="0">
                              <a:latin typeface="Cambria Math"/>
                              <a:ea typeface="Cambria Math"/>
                            </a:rPr>
                            <m:t>g</m:t>
                          </m:r>
                          <m:r>
                            <a:rPr lang="en-US" altLang="en-US" b="0" i="0" smtClean="0">
                              <a:latin typeface="Cambria Math"/>
                              <a:ea typeface="Cambria Math"/>
                            </a:rPr>
                            <m:t>/</m:t>
                          </m:r>
                          <m:r>
                            <m:rPr>
                              <m:sty m:val="p"/>
                            </m:rPr>
                            <a:rPr lang="en-US" altLang="en-US" b="0" i="0" smtClean="0">
                              <a:latin typeface="Cambria Math"/>
                              <a:ea typeface="Cambria Math"/>
                            </a:rPr>
                            <m:t>mol</m:t>
                          </m:r>
                        </m:e>
                      </m:d>
                      <m:r>
                        <a:rPr lang="en-US" altLang="en-US" i="1">
                          <a:latin typeface="Cambria Math"/>
                        </a:rPr>
                        <m:t>+</m:t>
                      </m:r>
                      <m:d>
                        <m:dPr>
                          <m:ctrlPr>
                            <a:rPr lang="en-US" altLang="en-US" i="1">
                              <a:latin typeface="Cambria Math" panose="02040503050406030204" pitchFamily="18" charset="0"/>
                            </a:rPr>
                          </m:ctrlPr>
                        </m:dPr>
                        <m:e>
                          <m:r>
                            <a:rPr lang="en-US" altLang="en-US">
                              <a:latin typeface="Cambria Math"/>
                            </a:rPr>
                            <m:t>8</m:t>
                          </m:r>
                          <m:r>
                            <a:rPr lang="en-US" altLang="en-US">
                              <a:latin typeface="Cambria Math"/>
                              <a:ea typeface="Cambria Math"/>
                            </a:rPr>
                            <m:t>×</m:t>
                          </m:r>
                          <m:r>
                            <a:rPr lang="en-US" altLang="en-US" b="0" i="1" smtClean="0">
                              <a:latin typeface="Cambria Math"/>
                              <a:ea typeface="Cambria Math"/>
                            </a:rPr>
                            <m:t>1.008 </m:t>
                          </m:r>
                          <m:r>
                            <m:rPr>
                              <m:sty m:val="p"/>
                            </m:rPr>
                            <a:rPr lang="en-US" altLang="en-US" b="0" i="0" smtClean="0">
                              <a:latin typeface="Cambria Math"/>
                              <a:ea typeface="Cambria Math"/>
                            </a:rPr>
                            <m:t>g</m:t>
                          </m:r>
                          <m:r>
                            <a:rPr lang="en-US" altLang="en-US" b="0" i="0" smtClean="0">
                              <a:latin typeface="Cambria Math"/>
                              <a:ea typeface="Cambria Math"/>
                            </a:rPr>
                            <m:t>/</m:t>
                          </m:r>
                          <m:r>
                            <m:rPr>
                              <m:sty m:val="p"/>
                            </m:rPr>
                            <a:rPr lang="en-US" altLang="en-US" b="0" i="0" smtClean="0">
                              <a:latin typeface="Cambria Math"/>
                              <a:ea typeface="Cambria Math"/>
                            </a:rPr>
                            <m:t>mol</m:t>
                          </m:r>
                        </m:e>
                      </m:d>
                      <m:r>
                        <a:rPr lang="en-US" altLang="en-US">
                          <a:latin typeface="Cambria Math"/>
                        </a:rPr>
                        <m:t>+</m:t>
                      </m:r>
                      <m:d>
                        <m:dPr>
                          <m:ctrlPr>
                            <a:rPr lang="en-US" altLang="en-US" i="1">
                              <a:latin typeface="Cambria Math" panose="02040503050406030204" pitchFamily="18" charset="0"/>
                            </a:rPr>
                          </m:ctrlPr>
                        </m:dPr>
                        <m:e>
                          <m:r>
                            <a:rPr lang="en-US" altLang="en-US">
                              <a:latin typeface="Cambria Math"/>
                            </a:rPr>
                            <m:t>1</m:t>
                          </m:r>
                          <m:r>
                            <a:rPr lang="en-US" altLang="en-US">
                              <a:latin typeface="Cambria Math"/>
                              <a:ea typeface="Cambria Math"/>
                            </a:rPr>
                            <m:t>×</m:t>
                          </m:r>
                          <m:r>
                            <a:rPr lang="en-US" altLang="en-US" b="0" i="0" smtClean="0">
                              <a:latin typeface="Cambria Math"/>
                              <a:ea typeface="Cambria Math"/>
                            </a:rPr>
                            <m:t>12</m:t>
                          </m:r>
                          <m:r>
                            <a:rPr lang="en-US" altLang="en-US" b="0" i="1" smtClean="0">
                              <a:latin typeface="Cambria Math"/>
                              <a:ea typeface="Cambria Math"/>
                            </a:rPr>
                            <m:t>.01 </m:t>
                          </m:r>
                          <m:r>
                            <m:rPr>
                              <m:sty m:val="p"/>
                            </m:rPr>
                            <a:rPr lang="en-US" altLang="en-US" b="0" i="0" smtClean="0">
                              <a:latin typeface="Cambria Math"/>
                              <a:ea typeface="Cambria Math"/>
                            </a:rPr>
                            <m:t>g</m:t>
                          </m:r>
                          <m:r>
                            <a:rPr lang="en-US" altLang="en-US" b="0" i="0" smtClean="0">
                              <a:latin typeface="Cambria Math"/>
                              <a:ea typeface="Cambria Math"/>
                            </a:rPr>
                            <m:t>/</m:t>
                          </m:r>
                          <m:r>
                            <m:rPr>
                              <m:sty m:val="p"/>
                            </m:rPr>
                            <a:rPr lang="en-US" altLang="en-US" b="0" i="0" smtClean="0">
                              <a:latin typeface="Cambria Math"/>
                              <a:ea typeface="Cambria Math"/>
                            </a:rPr>
                            <m:t>mol</m:t>
                          </m:r>
                        </m:e>
                      </m:d>
                      <m:r>
                        <a:rPr lang="en-US" altLang="en-US" i="1">
                          <a:latin typeface="Cambria Math"/>
                        </a:rPr>
                        <m:t>+(3</m:t>
                      </m:r>
                      <m:r>
                        <a:rPr lang="en-US" altLang="en-US" i="1">
                          <a:latin typeface="Cambria Math"/>
                          <a:ea typeface="Cambria Math"/>
                        </a:rPr>
                        <m:t>×</m:t>
                      </m:r>
                      <m:r>
                        <a:rPr lang="en-US" altLang="en-US" b="0" i="1" smtClean="0">
                          <a:latin typeface="Cambria Math"/>
                          <a:ea typeface="Cambria Math"/>
                        </a:rPr>
                        <m:t>16.00 </m:t>
                      </m:r>
                      <m:r>
                        <m:rPr>
                          <m:sty m:val="p"/>
                        </m:rPr>
                        <a:rPr lang="en-US" altLang="en-US" b="0" i="0" smtClean="0">
                          <a:latin typeface="Cambria Math"/>
                          <a:ea typeface="Cambria Math"/>
                        </a:rPr>
                        <m:t>g</m:t>
                      </m:r>
                      <m:r>
                        <a:rPr lang="en-US" altLang="en-US" b="0" i="0" smtClean="0">
                          <a:latin typeface="Cambria Math"/>
                          <a:ea typeface="Cambria Math"/>
                        </a:rPr>
                        <m:t>/</m:t>
                      </m:r>
                      <m:r>
                        <m:rPr>
                          <m:sty m:val="p"/>
                        </m:rPr>
                        <a:rPr lang="en-US" altLang="en-US" b="0" i="0" smtClean="0">
                          <a:latin typeface="Cambria Math"/>
                          <a:ea typeface="Cambria Math"/>
                        </a:rPr>
                        <m:t>mol</m:t>
                      </m:r>
                      <m:r>
                        <a:rPr lang="en-US" altLang="en-US" i="1">
                          <a:latin typeface="Cambria Math"/>
                        </a:rPr>
                        <m:t>)</m:t>
                      </m:r>
                    </m:oMath>
                  </m:oMathPara>
                </a14:m>
                <a:endParaRPr lang="en-US" altLang="en-US" dirty="0"/>
              </a:p>
              <a:p>
                <a:pPr marL="0" indent="0">
                  <a:buNone/>
                </a:pPr>
                <a14:m>
                  <m:oMathPara xmlns:m="http://schemas.openxmlformats.org/officeDocument/2006/math">
                    <m:oMathParaPr>
                      <m:jc m:val="left"/>
                    </m:oMathParaPr>
                    <m:oMath xmlns:m="http://schemas.openxmlformats.org/officeDocument/2006/math">
                      <m:r>
                        <a:rPr lang="en-US" altLang="en-US" b="1" i="1" smtClean="0">
                          <a:latin typeface="Cambria Math"/>
                        </a:rPr>
                        <m:t>=</m:t>
                      </m:r>
                      <m:r>
                        <a:rPr lang="en-US" altLang="en-US" b="1" i="1" smtClean="0">
                          <a:latin typeface="Cambria Math"/>
                        </a:rPr>
                        <m:t>𝟗𝟔</m:t>
                      </m:r>
                      <m:r>
                        <a:rPr lang="en-US" altLang="en-US" b="1" i="1" smtClean="0">
                          <a:latin typeface="Cambria Math"/>
                        </a:rPr>
                        <m:t>.</m:t>
                      </m:r>
                      <m:r>
                        <a:rPr lang="en-US" altLang="en-US" b="1" i="1" smtClean="0">
                          <a:latin typeface="Cambria Math"/>
                        </a:rPr>
                        <m:t>𝟎𝟗</m:t>
                      </m:r>
                      <m:r>
                        <a:rPr lang="en-US" altLang="en-US" b="1" i="1" smtClean="0">
                          <a:latin typeface="Cambria Math"/>
                        </a:rPr>
                        <m:t> </m:t>
                      </m:r>
                      <m:r>
                        <a:rPr lang="en-US" altLang="en-US" b="1" i="0" smtClean="0">
                          <a:latin typeface="Cambria Math"/>
                        </a:rPr>
                        <m:t>𝐠</m:t>
                      </m:r>
                      <m:r>
                        <a:rPr lang="en-US" altLang="en-US" b="1" i="0" smtClean="0">
                          <a:latin typeface="Cambria Math"/>
                        </a:rPr>
                        <m:t>/</m:t>
                      </m:r>
                      <m:r>
                        <a:rPr lang="en-US" altLang="en-US" b="1" i="0" smtClean="0">
                          <a:latin typeface="Cambria Math"/>
                        </a:rPr>
                        <m:t>𝐦𝐨𝐥</m:t>
                      </m:r>
                    </m:oMath>
                  </m:oMathPara>
                </a14:m>
                <a:endParaRPr lang="en-US" altLang="en-US" b="1" dirty="0">
                  <a:latin typeface="Times New Roman" pitchFamily="18" charset="0"/>
                </a:endParaRPr>
              </a:p>
            </p:txBody>
          </p:sp>
        </mc:Choice>
        <mc:Fallback xmlns="">
          <p:sp>
            <p:nvSpPr>
              <p:cNvPr id="8" name="Content Placeholder 7"/>
              <p:cNvSpPr>
                <a:spLocks noGrp="1" noRot="1" noChangeAspect="1" noMove="1" noResize="1" noEditPoints="1" noAdjustHandles="1" noChangeArrowheads="1" noChangeShapeType="1" noTextEdit="1"/>
              </p:cNvSpPr>
              <p:nvPr>
                <p:ph idx="1"/>
              </p:nvPr>
            </p:nvSpPr>
            <p:spPr>
              <a:blipFill rotWithShape="1">
                <a:blip r:embed="rId3"/>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Chapter 3: Stoichiometry of Formulas and Equations</a:t>
            </a:r>
          </a:p>
        </p:txBody>
      </p:sp>
      <p:sp>
        <p:nvSpPr>
          <p:cNvPr id="3" name="Content Placeholder 2"/>
          <p:cNvSpPr>
            <a:spLocks noGrp="1"/>
          </p:cNvSpPr>
          <p:nvPr>
            <p:ph idx="1"/>
          </p:nvPr>
        </p:nvSpPr>
        <p:spPr>
          <a:xfrm>
            <a:off x="457200" y="1463580"/>
            <a:ext cx="8229600" cy="4022820"/>
          </a:xfrm>
        </p:spPr>
        <p:txBody>
          <a:bodyPr/>
          <a:lstStyle/>
          <a:p>
            <a:pPr>
              <a:spcBef>
                <a:spcPts val="0"/>
              </a:spcBef>
            </a:pPr>
            <a:r>
              <a:rPr lang="en-US" altLang="en-US" b="1" dirty="0"/>
              <a:t>3.1  		The Mole</a:t>
            </a:r>
          </a:p>
          <a:p>
            <a:pPr>
              <a:spcBef>
                <a:spcPts val="0"/>
              </a:spcBef>
            </a:pPr>
            <a:r>
              <a:rPr lang="en-US" altLang="en-US" b="1" dirty="0"/>
              <a:t>3.2  		Determining the Formula of an Unknown Compound</a:t>
            </a:r>
          </a:p>
          <a:p>
            <a:pPr>
              <a:spcBef>
                <a:spcPts val="0"/>
              </a:spcBef>
            </a:pPr>
            <a:r>
              <a:rPr lang="en-US" altLang="en-US" b="1" dirty="0"/>
              <a:t>3.3  		Writing and Balancing Chemical Equations</a:t>
            </a:r>
          </a:p>
          <a:p>
            <a:pPr>
              <a:spcBef>
                <a:spcPts val="0"/>
              </a:spcBef>
            </a:pPr>
            <a:r>
              <a:rPr lang="en-US" altLang="en-US" b="1" dirty="0"/>
              <a:t>3.4  		Calculating Quantities of Reactant and Product</a:t>
            </a:r>
          </a:p>
          <a:p>
            <a:pPr>
              <a:spcBef>
                <a:spcPts val="0"/>
              </a:spcBef>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b="1" dirty="0"/>
              <a:t>Sample Problem 3.5 – Solution, Cont’d</a:t>
            </a:r>
          </a:p>
        </p:txBody>
      </p:sp>
      <mc:AlternateContent xmlns:mc="http://schemas.openxmlformats.org/markup-compatibility/2006" xmlns:a14="http://schemas.microsoft.com/office/drawing/2010/main">
        <mc:Choice Requires="a14">
          <p:sp>
            <p:nvSpPr>
              <p:cNvPr id="13" name="Content Placeholder 12"/>
              <p:cNvSpPr>
                <a:spLocks noGrp="1"/>
              </p:cNvSpPr>
              <p:nvPr>
                <p:ph idx="1"/>
              </p:nvPr>
            </p:nvSpPr>
            <p:spPr/>
            <p:txBody>
              <a:bodyPr/>
              <a:lstStyle/>
              <a:p>
                <a:pPr marL="0" indent="0">
                  <a:buNone/>
                </a:pPr>
                <a14:m>
                  <m:oMathPara xmlns:m="http://schemas.openxmlformats.org/officeDocument/2006/math">
                    <m:oMathParaPr>
                      <m:jc m:val="left"/>
                    </m:oMathParaPr>
                    <m:oMath xmlns:m="http://schemas.openxmlformats.org/officeDocument/2006/math">
                      <m:r>
                        <a:rPr lang="en-US" sz="2000" b="0" i="0" smtClean="0">
                          <a:latin typeface="Cambria Math"/>
                        </a:rPr>
                        <m:t>41.6 </m:t>
                      </m:r>
                      <m:r>
                        <m:rPr>
                          <m:sty m:val="p"/>
                        </m:rPr>
                        <a:rPr lang="en-US" sz="2000" b="0" i="0" smtClean="0">
                          <a:latin typeface="Cambria Math"/>
                        </a:rPr>
                        <m:t>g</m:t>
                      </m:r>
                      <m:r>
                        <a:rPr lang="en-US" sz="2000" b="0" i="0" smtClean="0">
                          <a:latin typeface="Cambria Math"/>
                        </a:rPr>
                        <m:t> (</m:t>
                      </m:r>
                      <m:sSub>
                        <m:sSubPr>
                          <m:ctrlPr>
                            <a:rPr lang="en-US" sz="2000" b="0" i="1" smtClean="0">
                              <a:latin typeface="Cambria Math" panose="02040503050406030204" pitchFamily="18" charset="0"/>
                            </a:rPr>
                          </m:ctrlPr>
                        </m:sSubPr>
                        <m:e>
                          <m:r>
                            <m:rPr>
                              <m:sty m:val="p"/>
                            </m:rPr>
                            <a:rPr lang="en-US" sz="2000" b="0" i="0" smtClean="0">
                              <a:latin typeface="Cambria Math"/>
                            </a:rPr>
                            <m:t>NH</m:t>
                          </m:r>
                        </m:e>
                        <m:sub>
                          <m:r>
                            <a:rPr lang="en-US" sz="2000" b="0" i="0" smtClean="0">
                              <a:latin typeface="Cambria Math"/>
                            </a:rPr>
                            <m:t>4</m:t>
                          </m:r>
                        </m:sub>
                      </m:sSub>
                      <m:sSub>
                        <m:sSubPr>
                          <m:ctrlPr>
                            <a:rPr lang="en-US" sz="2000" b="0" i="1" smtClean="0">
                              <a:latin typeface="Cambria Math" panose="02040503050406030204" pitchFamily="18" charset="0"/>
                            </a:rPr>
                          </m:ctrlPr>
                        </m:sSubPr>
                        <m:e>
                          <m:r>
                            <a:rPr lang="en-US" sz="2000" b="0" i="0" smtClean="0">
                              <a:latin typeface="Cambria Math"/>
                            </a:rPr>
                            <m:t>)</m:t>
                          </m:r>
                        </m:e>
                        <m:sub>
                          <m:r>
                            <a:rPr lang="en-US" sz="2000" b="0" i="0" smtClean="0">
                              <a:latin typeface="Cambria Math"/>
                            </a:rPr>
                            <m:t>2</m:t>
                          </m:r>
                        </m:sub>
                      </m:sSub>
                      <m:r>
                        <m:rPr>
                          <m:sty m:val="p"/>
                        </m:rPr>
                        <a:rPr lang="en-US" sz="2000" b="0" i="0" smtClean="0">
                          <a:latin typeface="Cambria Math"/>
                        </a:rPr>
                        <m:t>C</m:t>
                      </m:r>
                      <m:sSub>
                        <m:sSubPr>
                          <m:ctrlPr>
                            <a:rPr lang="en-US" sz="2000" b="0" i="1" smtClean="0">
                              <a:latin typeface="Cambria Math" panose="02040503050406030204" pitchFamily="18" charset="0"/>
                            </a:rPr>
                          </m:ctrlPr>
                        </m:sSubPr>
                        <m:e>
                          <m:r>
                            <m:rPr>
                              <m:sty m:val="p"/>
                            </m:rPr>
                            <a:rPr lang="en-US" sz="2000" b="0" i="0" smtClean="0">
                              <a:latin typeface="Cambria Math"/>
                            </a:rPr>
                            <m:t>O</m:t>
                          </m:r>
                        </m:e>
                        <m:sub>
                          <m:r>
                            <a:rPr lang="en-US" sz="2000" b="0" i="0" smtClean="0">
                              <a:latin typeface="Cambria Math"/>
                            </a:rPr>
                            <m:t>3</m:t>
                          </m:r>
                        </m:sub>
                      </m:sSub>
                      <m:r>
                        <a:rPr lang="en-US" sz="2000" b="0" i="0" smtClean="0">
                          <a:latin typeface="Cambria Math"/>
                          <a:ea typeface="Cambria Math"/>
                        </a:rPr>
                        <m:t>×</m:t>
                      </m:r>
                      <m:f>
                        <m:fPr>
                          <m:ctrlPr>
                            <a:rPr lang="en-US" sz="2000" b="0" i="1" smtClean="0">
                              <a:latin typeface="Cambria Math" panose="02040503050406030204" pitchFamily="18" charset="0"/>
                              <a:ea typeface="Cambria Math"/>
                            </a:rPr>
                          </m:ctrlPr>
                        </m:fPr>
                        <m:num>
                          <m:r>
                            <a:rPr lang="en-US" sz="2000" b="0" i="0" smtClean="0">
                              <a:latin typeface="Cambria Math"/>
                              <a:ea typeface="Cambria Math"/>
                            </a:rPr>
                            <m:t>1 </m:t>
                          </m:r>
                          <m:r>
                            <m:rPr>
                              <m:sty m:val="p"/>
                            </m:rPr>
                            <a:rPr lang="en-US" sz="2000" b="0" i="0" smtClean="0">
                              <a:latin typeface="Cambria Math"/>
                              <a:ea typeface="Cambria Math"/>
                            </a:rPr>
                            <m:t>mol</m:t>
                          </m:r>
                          <m:r>
                            <a:rPr lang="en-US" sz="2000" b="0" i="0" smtClean="0">
                              <a:latin typeface="Cambria Math"/>
                              <a:ea typeface="Cambria Math"/>
                            </a:rPr>
                            <m:t> (</m:t>
                          </m:r>
                          <m:sSub>
                            <m:sSubPr>
                              <m:ctrlPr>
                                <a:rPr lang="en-US" sz="2000" i="1">
                                  <a:latin typeface="Cambria Math" panose="02040503050406030204" pitchFamily="18" charset="0"/>
                                </a:rPr>
                              </m:ctrlPr>
                            </m:sSubPr>
                            <m:e>
                              <m:r>
                                <m:rPr>
                                  <m:sty m:val="p"/>
                                </m:rPr>
                                <a:rPr lang="en-US" sz="2000" i="0">
                                  <a:latin typeface="Cambria Math"/>
                                </a:rPr>
                                <m:t>NH</m:t>
                              </m:r>
                            </m:e>
                            <m:sub>
                              <m:r>
                                <a:rPr lang="en-US" sz="2000" i="0">
                                  <a:latin typeface="Cambria Math"/>
                                </a:rPr>
                                <m:t>4</m:t>
                              </m:r>
                            </m:sub>
                          </m:sSub>
                          <m:sSub>
                            <m:sSubPr>
                              <m:ctrlPr>
                                <a:rPr lang="en-US" sz="2000" i="1">
                                  <a:latin typeface="Cambria Math" panose="02040503050406030204" pitchFamily="18" charset="0"/>
                                </a:rPr>
                              </m:ctrlPr>
                            </m:sSubPr>
                            <m:e>
                              <m:r>
                                <a:rPr lang="en-US" sz="2000" i="0">
                                  <a:latin typeface="Cambria Math"/>
                                </a:rPr>
                                <m:t>)</m:t>
                              </m:r>
                            </m:e>
                            <m:sub>
                              <m:r>
                                <a:rPr lang="en-US" sz="2000" i="0">
                                  <a:latin typeface="Cambria Math"/>
                                </a:rPr>
                                <m:t>2</m:t>
                              </m:r>
                            </m:sub>
                          </m:sSub>
                          <m:r>
                            <m:rPr>
                              <m:sty m:val="p"/>
                            </m:rPr>
                            <a:rPr lang="en-US" sz="2000" i="0">
                              <a:latin typeface="Cambria Math"/>
                            </a:rPr>
                            <m:t>C</m:t>
                          </m:r>
                          <m:sSub>
                            <m:sSubPr>
                              <m:ctrlPr>
                                <a:rPr lang="en-US" sz="2000" i="1">
                                  <a:latin typeface="Cambria Math" panose="02040503050406030204" pitchFamily="18" charset="0"/>
                                </a:rPr>
                              </m:ctrlPr>
                            </m:sSubPr>
                            <m:e>
                              <m:r>
                                <m:rPr>
                                  <m:sty m:val="p"/>
                                </m:rPr>
                                <a:rPr lang="en-US" sz="2000" i="0">
                                  <a:latin typeface="Cambria Math"/>
                                </a:rPr>
                                <m:t>O</m:t>
                              </m:r>
                            </m:e>
                            <m:sub>
                              <m:r>
                                <a:rPr lang="en-US" sz="2000" i="0">
                                  <a:latin typeface="Cambria Math"/>
                                </a:rPr>
                                <m:t>3</m:t>
                              </m:r>
                            </m:sub>
                          </m:sSub>
                        </m:num>
                        <m:den>
                          <m:r>
                            <a:rPr lang="en-US" sz="2000" b="0" i="0" smtClean="0">
                              <a:latin typeface="Cambria Math"/>
                              <a:ea typeface="Cambria Math"/>
                            </a:rPr>
                            <m:t>96.09 </m:t>
                          </m:r>
                          <m:r>
                            <m:rPr>
                              <m:sty m:val="p"/>
                            </m:rPr>
                            <a:rPr lang="en-US" sz="2000" b="0" i="0" smtClean="0">
                              <a:latin typeface="Cambria Math"/>
                              <a:ea typeface="Cambria Math"/>
                            </a:rPr>
                            <m:t>g</m:t>
                          </m:r>
                          <m:r>
                            <a:rPr lang="en-US" sz="2000" i="0">
                              <a:latin typeface="Cambria Math"/>
                            </a:rPr>
                            <m:t>(</m:t>
                          </m:r>
                          <m:sSub>
                            <m:sSubPr>
                              <m:ctrlPr>
                                <a:rPr lang="en-US" sz="2000" i="1">
                                  <a:latin typeface="Cambria Math" panose="02040503050406030204" pitchFamily="18" charset="0"/>
                                </a:rPr>
                              </m:ctrlPr>
                            </m:sSubPr>
                            <m:e>
                              <m:r>
                                <m:rPr>
                                  <m:sty m:val="p"/>
                                </m:rPr>
                                <a:rPr lang="en-US" sz="2000" i="0">
                                  <a:latin typeface="Cambria Math"/>
                                </a:rPr>
                                <m:t>NH</m:t>
                              </m:r>
                            </m:e>
                            <m:sub>
                              <m:r>
                                <a:rPr lang="en-US" sz="2000" i="0">
                                  <a:latin typeface="Cambria Math"/>
                                </a:rPr>
                                <m:t>4</m:t>
                              </m:r>
                            </m:sub>
                          </m:sSub>
                          <m:sSub>
                            <m:sSubPr>
                              <m:ctrlPr>
                                <a:rPr lang="en-US" sz="2000" i="1">
                                  <a:latin typeface="Cambria Math" panose="02040503050406030204" pitchFamily="18" charset="0"/>
                                </a:rPr>
                              </m:ctrlPr>
                            </m:sSubPr>
                            <m:e>
                              <m:r>
                                <a:rPr lang="en-US" sz="2000" i="0">
                                  <a:latin typeface="Cambria Math"/>
                                </a:rPr>
                                <m:t>)</m:t>
                              </m:r>
                            </m:e>
                            <m:sub>
                              <m:r>
                                <a:rPr lang="en-US" sz="2000" i="0">
                                  <a:latin typeface="Cambria Math"/>
                                </a:rPr>
                                <m:t>2</m:t>
                              </m:r>
                            </m:sub>
                          </m:sSub>
                          <m:r>
                            <m:rPr>
                              <m:sty m:val="p"/>
                            </m:rPr>
                            <a:rPr lang="en-US" sz="2000" i="0">
                              <a:latin typeface="Cambria Math"/>
                            </a:rPr>
                            <m:t>C</m:t>
                          </m:r>
                          <m:sSub>
                            <m:sSubPr>
                              <m:ctrlPr>
                                <a:rPr lang="en-US" sz="2000" i="1">
                                  <a:latin typeface="Cambria Math" panose="02040503050406030204" pitchFamily="18" charset="0"/>
                                </a:rPr>
                              </m:ctrlPr>
                            </m:sSubPr>
                            <m:e>
                              <m:r>
                                <m:rPr>
                                  <m:sty m:val="p"/>
                                </m:rPr>
                                <a:rPr lang="en-US" sz="2000" i="0">
                                  <a:latin typeface="Cambria Math"/>
                                </a:rPr>
                                <m:t>O</m:t>
                              </m:r>
                            </m:e>
                            <m:sub>
                              <m:r>
                                <a:rPr lang="en-US" sz="2000" i="0">
                                  <a:latin typeface="Cambria Math"/>
                                </a:rPr>
                                <m:t>3</m:t>
                              </m:r>
                            </m:sub>
                          </m:sSub>
                        </m:den>
                      </m:f>
                      <m:r>
                        <a:rPr lang="en-US" sz="2000" b="0" i="0" smtClean="0">
                          <a:latin typeface="Cambria Math"/>
                          <a:ea typeface="Cambria Math"/>
                        </a:rPr>
                        <m:t>=0.433 </m:t>
                      </m:r>
                      <m:r>
                        <m:rPr>
                          <m:sty m:val="p"/>
                        </m:rPr>
                        <a:rPr lang="en-US" sz="2000" b="0" i="0" smtClean="0">
                          <a:latin typeface="Cambria Math"/>
                          <a:ea typeface="Cambria Math"/>
                        </a:rPr>
                        <m:t>mol</m:t>
                      </m:r>
                      <m:r>
                        <a:rPr lang="en-US" sz="2000" i="0">
                          <a:latin typeface="Cambria Math"/>
                        </a:rPr>
                        <m:t>(</m:t>
                      </m:r>
                      <m:sSub>
                        <m:sSubPr>
                          <m:ctrlPr>
                            <a:rPr lang="en-US" sz="2000" i="1">
                              <a:latin typeface="Cambria Math" panose="02040503050406030204" pitchFamily="18" charset="0"/>
                            </a:rPr>
                          </m:ctrlPr>
                        </m:sSubPr>
                        <m:e>
                          <m:r>
                            <m:rPr>
                              <m:sty m:val="p"/>
                            </m:rPr>
                            <a:rPr lang="en-US" sz="2000" i="0">
                              <a:latin typeface="Cambria Math"/>
                            </a:rPr>
                            <m:t>NH</m:t>
                          </m:r>
                        </m:e>
                        <m:sub>
                          <m:r>
                            <a:rPr lang="en-US" sz="2000" i="0">
                              <a:latin typeface="Cambria Math"/>
                            </a:rPr>
                            <m:t>4</m:t>
                          </m:r>
                        </m:sub>
                      </m:sSub>
                      <m:sSub>
                        <m:sSubPr>
                          <m:ctrlPr>
                            <a:rPr lang="en-US" sz="2000" i="1">
                              <a:latin typeface="Cambria Math" panose="02040503050406030204" pitchFamily="18" charset="0"/>
                            </a:rPr>
                          </m:ctrlPr>
                        </m:sSubPr>
                        <m:e>
                          <m:r>
                            <a:rPr lang="en-US" sz="2000" i="0">
                              <a:latin typeface="Cambria Math"/>
                            </a:rPr>
                            <m:t>)</m:t>
                          </m:r>
                        </m:e>
                        <m:sub>
                          <m:r>
                            <a:rPr lang="en-US" sz="2000" i="0">
                              <a:latin typeface="Cambria Math"/>
                            </a:rPr>
                            <m:t>2</m:t>
                          </m:r>
                        </m:sub>
                      </m:sSub>
                      <m:r>
                        <m:rPr>
                          <m:sty m:val="p"/>
                        </m:rPr>
                        <a:rPr lang="en-US" sz="2000" i="0">
                          <a:latin typeface="Cambria Math"/>
                        </a:rPr>
                        <m:t>C</m:t>
                      </m:r>
                      <m:sSub>
                        <m:sSubPr>
                          <m:ctrlPr>
                            <a:rPr lang="en-US" sz="2000" i="1">
                              <a:latin typeface="Cambria Math" panose="02040503050406030204" pitchFamily="18" charset="0"/>
                            </a:rPr>
                          </m:ctrlPr>
                        </m:sSubPr>
                        <m:e>
                          <m:r>
                            <m:rPr>
                              <m:sty m:val="p"/>
                            </m:rPr>
                            <a:rPr lang="en-US" sz="2000" i="0">
                              <a:latin typeface="Cambria Math"/>
                            </a:rPr>
                            <m:t>O</m:t>
                          </m:r>
                        </m:e>
                        <m:sub>
                          <m:r>
                            <a:rPr lang="en-US" sz="2000" i="0">
                              <a:latin typeface="Cambria Math"/>
                            </a:rPr>
                            <m:t>3</m:t>
                          </m:r>
                        </m:sub>
                      </m:sSub>
                    </m:oMath>
                  </m:oMathPara>
                </a14:m>
                <a:endParaRPr lang="en-US" dirty="0"/>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r>
                        <a:rPr lang="en-US" sz="2000" b="0" i="0" smtClean="0">
                          <a:latin typeface="Cambria Math"/>
                        </a:rPr>
                        <m:t>0.433 </m:t>
                      </m:r>
                      <m:r>
                        <m:rPr>
                          <m:sty m:val="p"/>
                        </m:rPr>
                        <a:rPr lang="en-US" sz="2000" b="0" i="0" smtClean="0">
                          <a:latin typeface="Cambria Math"/>
                        </a:rPr>
                        <m:t>mol</m:t>
                      </m:r>
                      <m:r>
                        <a:rPr lang="en-US" sz="2000" i="0">
                          <a:latin typeface="Cambria Math"/>
                        </a:rPr>
                        <m:t> (</m:t>
                      </m:r>
                      <m:sSub>
                        <m:sSubPr>
                          <m:ctrlPr>
                            <a:rPr lang="en-US" sz="2000" i="1">
                              <a:latin typeface="Cambria Math" panose="02040503050406030204" pitchFamily="18" charset="0"/>
                            </a:rPr>
                          </m:ctrlPr>
                        </m:sSubPr>
                        <m:e>
                          <m:r>
                            <m:rPr>
                              <m:sty m:val="p"/>
                            </m:rPr>
                            <a:rPr lang="en-US" sz="2000" i="0">
                              <a:latin typeface="Cambria Math"/>
                            </a:rPr>
                            <m:t>NH</m:t>
                          </m:r>
                        </m:e>
                        <m:sub>
                          <m:r>
                            <a:rPr lang="en-US" sz="2000" i="0">
                              <a:latin typeface="Cambria Math"/>
                            </a:rPr>
                            <m:t>4</m:t>
                          </m:r>
                        </m:sub>
                      </m:sSub>
                      <m:sSub>
                        <m:sSubPr>
                          <m:ctrlPr>
                            <a:rPr lang="en-US" sz="2000" i="1">
                              <a:latin typeface="Cambria Math" panose="02040503050406030204" pitchFamily="18" charset="0"/>
                            </a:rPr>
                          </m:ctrlPr>
                        </m:sSubPr>
                        <m:e>
                          <m:r>
                            <a:rPr lang="en-US" sz="2000" i="0">
                              <a:latin typeface="Cambria Math"/>
                            </a:rPr>
                            <m:t>)</m:t>
                          </m:r>
                        </m:e>
                        <m:sub>
                          <m:r>
                            <a:rPr lang="en-US" sz="2000" i="0">
                              <a:latin typeface="Cambria Math"/>
                            </a:rPr>
                            <m:t>2</m:t>
                          </m:r>
                        </m:sub>
                      </m:sSub>
                      <m:r>
                        <m:rPr>
                          <m:sty m:val="p"/>
                        </m:rPr>
                        <a:rPr lang="en-US" sz="2000" i="0">
                          <a:latin typeface="Cambria Math"/>
                        </a:rPr>
                        <m:t>C</m:t>
                      </m:r>
                      <m:sSub>
                        <m:sSubPr>
                          <m:ctrlPr>
                            <a:rPr lang="en-US" sz="2000" i="1">
                              <a:latin typeface="Cambria Math" panose="02040503050406030204" pitchFamily="18" charset="0"/>
                            </a:rPr>
                          </m:ctrlPr>
                        </m:sSubPr>
                        <m:e>
                          <m:r>
                            <m:rPr>
                              <m:sty m:val="p"/>
                            </m:rPr>
                            <a:rPr lang="en-US" sz="2000" i="0">
                              <a:latin typeface="Cambria Math"/>
                            </a:rPr>
                            <m:t>O</m:t>
                          </m:r>
                        </m:e>
                        <m:sub>
                          <m:r>
                            <a:rPr lang="en-US" sz="2000" i="0">
                              <a:latin typeface="Cambria Math"/>
                            </a:rPr>
                            <m:t>3</m:t>
                          </m:r>
                        </m:sub>
                      </m:sSub>
                      <m:r>
                        <a:rPr lang="en-US" sz="2000" i="0">
                          <a:latin typeface="Cambria Math"/>
                          <a:ea typeface="Cambria Math"/>
                        </a:rPr>
                        <m:t>×</m:t>
                      </m:r>
                      <m:f>
                        <m:fPr>
                          <m:ctrlPr>
                            <a:rPr lang="en-US" sz="2000" i="1">
                              <a:latin typeface="Cambria Math" panose="02040503050406030204" pitchFamily="18" charset="0"/>
                              <a:ea typeface="Cambria Math"/>
                            </a:rPr>
                          </m:ctrlPr>
                        </m:fPr>
                        <m:num>
                          <m:r>
                            <a:rPr lang="en-US" sz="2000" b="0" i="0" smtClean="0">
                              <a:latin typeface="Cambria Math"/>
                              <a:ea typeface="Cambria Math"/>
                            </a:rPr>
                            <m:t>6.022×</m:t>
                          </m:r>
                          <m:sSup>
                            <m:sSupPr>
                              <m:ctrlPr>
                                <a:rPr lang="en-US" sz="2000" b="0" i="1" smtClean="0">
                                  <a:latin typeface="Cambria Math" panose="02040503050406030204" pitchFamily="18" charset="0"/>
                                  <a:ea typeface="Cambria Math"/>
                                </a:rPr>
                              </m:ctrlPr>
                            </m:sSupPr>
                            <m:e>
                              <m:r>
                                <a:rPr lang="en-US" sz="2000" b="0" i="0" smtClean="0">
                                  <a:latin typeface="Cambria Math"/>
                                  <a:ea typeface="Cambria Math"/>
                                </a:rPr>
                                <m:t>10</m:t>
                              </m:r>
                            </m:e>
                            <m:sup>
                              <m:r>
                                <a:rPr lang="en-US" sz="2000" b="0" i="0" smtClean="0">
                                  <a:latin typeface="Cambria Math"/>
                                  <a:ea typeface="Cambria Math"/>
                                </a:rPr>
                                <m:t>23</m:t>
                              </m:r>
                            </m:sup>
                          </m:sSup>
                          <m:r>
                            <a:rPr lang="en-US" sz="2000" i="0">
                              <a:latin typeface="Cambria Math"/>
                              <a:ea typeface="Cambria Math"/>
                            </a:rPr>
                            <m:t> </m:t>
                          </m:r>
                          <m:r>
                            <m:rPr>
                              <m:sty m:val="p"/>
                            </m:rPr>
                            <a:rPr lang="en-US" sz="2000" b="0" i="0" smtClean="0">
                              <a:latin typeface="Cambria Math"/>
                              <a:ea typeface="Cambria Math"/>
                            </a:rPr>
                            <m:t>formula</m:t>
                          </m:r>
                          <m:r>
                            <a:rPr lang="en-US" sz="2000" b="0" i="0" smtClean="0">
                              <a:latin typeface="Cambria Math"/>
                              <a:ea typeface="Cambria Math"/>
                            </a:rPr>
                            <m:t> </m:t>
                          </m:r>
                          <m:r>
                            <m:rPr>
                              <m:sty m:val="p"/>
                            </m:rPr>
                            <a:rPr lang="en-US" sz="2000" b="0" i="0" smtClean="0">
                              <a:latin typeface="Cambria Math"/>
                              <a:ea typeface="Cambria Math"/>
                            </a:rPr>
                            <m:t>units</m:t>
                          </m:r>
                          <m:r>
                            <a:rPr lang="en-US" sz="2000" i="0">
                              <a:latin typeface="Cambria Math"/>
                              <a:ea typeface="Cambria Math"/>
                            </a:rPr>
                            <m:t> (</m:t>
                          </m:r>
                          <m:sSub>
                            <m:sSubPr>
                              <m:ctrlPr>
                                <a:rPr lang="en-US" sz="2000" i="1">
                                  <a:latin typeface="Cambria Math" panose="02040503050406030204" pitchFamily="18" charset="0"/>
                                </a:rPr>
                              </m:ctrlPr>
                            </m:sSubPr>
                            <m:e>
                              <m:r>
                                <m:rPr>
                                  <m:sty m:val="p"/>
                                </m:rPr>
                                <a:rPr lang="en-US" sz="2000" i="0">
                                  <a:latin typeface="Cambria Math"/>
                                </a:rPr>
                                <m:t>NH</m:t>
                              </m:r>
                            </m:e>
                            <m:sub>
                              <m:r>
                                <a:rPr lang="en-US" sz="2000" i="0">
                                  <a:latin typeface="Cambria Math"/>
                                </a:rPr>
                                <m:t>4</m:t>
                              </m:r>
                            </m:sub>
                          </m:sSub>
                          <m:sSub>
                            <m:sSubPr>
                              <m:ctrlPr>
                                <a:rPr lang="en-US" sz="2000" i="1">
                                  <a:latin typeface="Cambria Math" panose="02040503050406030204" pitchFamily="18" charset="0"/>
                                </a:rPr>
                              </m:ctrlPr>
                            </m:sSubPr>
                            <m:e>
                              <m:r>
                                <a:rPr lang="en-US" sz="2000" i="0">
                                  <a:latin typeface="Cambria Math"/>
                                </a:rPr>
                                <m:t>)</m:t>
                              </m:r>
                            </m:e>
                            <m:sub>
                              <m:r>
                                <a:rPr lang="en-US" sz="2000" i="0">
                                  <a:latin typeface="Cambria Math"/>
                                </a:rPr>
                                <m:t>2</m:t>
                              </m:r>
                            </m:sub>
                          </m:sSub>
                          <m:r>
                            <m:rPr>
                              <m:sty m:val="p"/>
                            </m:rPr>
                            <a:rPr lang="en-US" sz="2000" i="0">
                              <a:latin typeface="Cambria Math"/>
                            </a:rPr>
                            <m:t>C</m:t>
                          </m:r>
                          <m:sSub>
                            <m:sSubPr>
                              <m:ctrlPr>
                                <a:rPr lang="en-US" sz="2000" i="1">
                                  <a:latin typeface="Cambria Math" panose="02040503050406030204" pitchFamily="18" charset="0"/>
                                </a:rPr>
                              </m:ctrlPr>
                            </m:sSubPr>
                            <m:e>
                              <m:r>
                                <m:rPr>
                                  <m:sty m:val="p"/>
                                </m:rPr>
                                <a:rPr lang="en-US" sz="2000" i="0">
                                  <a:latin typeface="Cambria Math"/>
                                </a:rPr>
                                <m:t>O</m:t>
                              </m:r>
                            </m:e>
                            <m:sub>
                              <m:r>
                                <a:rPr lang="en-US" sz="2000" i="0">
                                  <a:latin typeface="Cambria Math"/>
                                </a:rPr>
                                <m:t>3</m:t>
                              </m:r>
                            </m:sub>
                          </m:sSub>
                        </m:num>
                        <m:den>
                          <m:r>
                            <a:rPr lang="en-US" sz="2000" b="0" i="0" smtClean="0">
                              <a:latin typeface="Cambria Math"/>
                            </a:rPr>
                            <m:t>1 </m:t>
                          </m:r>
                          <m:r>
                            <m:rPr>
                              <m:sty m:val="p"/>
                            </m:rPr>
                            <a:rPr lang="en-US" sz="2000" b="0" i="0" smtClean="0">
                              <a:latin typeface="Cambria Math"/>
                            </a:rPr>
                            <m:t>mol</m:t>
                          </m:r>
                          <m:r>
                            <a:rPr lang="en-US" sz="2000" b="0" i="0" smtClean="0">
                              <a:latin typeface="Cambria Math"/>
                            </a:rPr>
                            <m:t> (</m:t>
                          </m:r>
                          <m:sSub>
                            <m:sSubPr>
                              <m:ctrlPr>
                                <a:rPr lang="en-US" sz="2000" i="1">
                                  <a:latin typeface="Cambria Math" panose="02040503050406030204" pitchFamily="18" charset="0"/>
                                </a:rPr>
                              </m:ctrlPr>
                            </m:sSubPr>
                            <m:e>
                              <m:r>
                                <m:rPr>
                                  <m:sty m:val="p"/>
                                </m:rPr>
                                <a:rPr lang="en-US" sz="2000" i="0">
                                  <a:latin typeface="Cambria Math"/>
                                </a:rPr>
                                <m:t>NH</m:t>
                              </m:r>
                            </m:e>
                            <m:sub>
                              <m:r>
                                <a:rPr lang="en-US" sz="2000" i="0">
                                  <a:latin typeface="Cambria Math"/>
                                </a:rPr>
                                <m:t>4</m:t>
                              </m:r>
                            </m:sub>
                          </m:sSub>
                          <m:sSub>
                            <m:sSubPr>
                              <m:ctrlPr>
                                <a:rPr lang="en-US" sz="2000" i="1">
                                  <a:latin typeface="Cambria Math" panose="02040503050406030204" pitchFamily="18" charset="0"/>
                                </a:rPr>
                              </m:ctrlPr>
                            </m:sSubPr>
                            <m:e>
                              <m:r>
                                <a:rPr lang="en-US" sz="2000" i="0">
                                  <a:latin typeface="Cambria Math"/>
                                </a:rPr>
                                <m:t>)</m:t>
                              </m:r>
                            </m:e>
                            <m:sub>
                              <m:r>
                                <a:rPr lang="en-US" sz="2000" i="0">
                                  <a:latin typeface="Cambria Math"/>
                                </a:rPr>
                                <m:t>2</m:t>
                              </m:r>
                            </m:sub>
                          </m:sSub>
                          <m:r>
                            <m:rPr>
                              <m:sty m:val="p"/>
                            </m:rPr>
                            <a:rPr lang="en-US" sz="2000" i="0">
                              <a:latin typeface="Cambria Math"/>
                            </a:rPr>
                            <m:t>C</m:t>
                          </m:r>
                          <m:sSub>
                            <m:sSubPr>
                              <m:ctrlPr>
                                <a:rPr lang="en-US" sz="2000" i="1">
                                  <a:latin typeface="Cambria Math" panose="02040503050406030204" pitchFamily="18" charset="0"/>
                                </a:rPr>
                              </m:ctrlPr>
                            </m:sSubPr>
                            <m:e>
                              <m:r>
                                <m:rPr>
                                  <m:sty m:val="p"/>
                                </m:rPr>
                                <a:rPr lang="en-US" sz="2000" i="0">
                                  <a:latin typeface="Cambria Math"/>
                                </a:rPr>
                                <m:t>O</m:t>
                              </m:r>
                            </m:e>
                            <m:sub>
                              <m:r>
                                <a:rPr lang="en-US" sz="2000" i="0">
                                  <a:latin typeface="Cambria Math"/>
                                </a:rPr>
                                <m:t>3</m:t>
                              </m:r>
                            </m:sub>
                          </m:sSub>
                        </m:den>
                      </m:f>
                      <m:r>
                        <a:rPr lang="en-US" sz="2000" b="1" i="0">
                          <a:latin typeface="Cambria Math"/>
                          <a:ea typeface="Cambria Math"/>
                        </a:rPr>
                        <m:t>=</m:t>
                      </m:r>
                      <m:r>
                        <a:rPr lang="en-US" sz="2000" b="1" i="0" smtClean="0">
                          <a:latin typeface="Cambria Math"/>
                          <a:ea typeface="Cambria Math"/>
                        </a:rPr>
                        <m:t>𝟐</m:t>
                      </m:r>
                      <m:r>
                        <a:rPr lang="en-US" sz="2000" b="1" i="0" smtClean="0">
                          <a:latin typeface="Cambria Math"/>
                          <a:ea typeface="Cambria Math"/>
                        </a:rPr>
                        <m:t>.</m:t>
                      </m:r>
                      <m:r>
                        <a:rPr lang="en-US" sz="2000" b="1" i="0" smtClean="0">
                          <a:latin typeface="Cambria Math"/>
                          <a:ea typeface="Cambria Math"/>
                        </a:rPr>
                        <m:t>𝟔𝟏</m:t>
                      </m:r>
                      <m:r>
                        <a:rPr lang="en-US" sz="2000" b="1" i="0" smtClean="0">
                          <a:latin typeface="Cambria Math"/>
                          <a:ea typeface="Cambria Math"/>
                        </a:rPr>
                        <m:t>×</m:t>
                      </m:r>
                      <m:sSup>
                        <m:sSupPr>
                          <m:ctrlPr>
                            <a:rPr lang="en-US" sz="2000" b="1" i="1" smtClean="0">
                              <a:latin typeface="Cambria Math" panose="02040503050406030204" pitchFamily="18" charset="0"/>
                              <a:ea typeface="Cambria Math"/>
                            </a:rPr>
                          </m:ctrlPr>
                        </m:sSupPr>
                        <m:e>
                          <m:r>
                            <a:rPr lang="en-US" sz="2000" b="1" i="0" smtClean="0">
                              <a:latin typeface="Cambria Math"/>
                              <a:ea typeface="Cambria Math"/>
                            </a:rPr>
                            <m:t>𝟏𝟎</m:t>
                          </m:r>
                        </m:e>
                        <m:sup>
                          <m:r>
                            <a:rPr lang="en-US" sz="2000" b="1" i="0" smtClean="0">
                              <a:latin typeface="Cambria Math"/>
                              <a:ea typeface="Cambria Math"/>
                            </a:rPr>
                            <m:t>𝟐𝟑</m:t>
                          </m:r>
                        </m:sup>
                      </m:sSup>
                      <m:r>
                        <a:rPr lang="en-US" sz="2000" b="1" i="0" smtClean="0">
                          <a:latin typeface="Cambria Math"/>
                          <a:ea typeface="Cambria Math"/>
                        </a:rPr>
                        <m:t>𝐟𝐨𝐫𝐦𝐮𝐥𝐚</m:t>
                      </m:r>
                      <m:r>
                        <a:rPr lang="en-US" sz="2000" b="1" i="0" smtClean="0">
                          <a:latin typeface="Cambria Math"/>
                          <a:ea typeface="Cambria Math"/>
                        </a:rPr>
                        <m:t> </m:t>
                      </m:r>
                      <m:r>
                        <a:rPr lang="en-US" sz="2000" b="1" i="0" smtClean="0">
                          <a:latin typeface="Cambria Math"/>
                          <a:ea typeface="Cambria Math"/>
                        </a:rPr>
                        <m:t>𝐮𝐧𝐢𝐭𝐬</m:t>
                      </m:r>
                      <m:r>
                        <a:rPr lang="en-US" sz="2000" b="1" i="0" smtClean="0">
                          <a:latin typeface="Cambria Math"/>
                          <a:ea typeface="Cambria Math"/>
                        </a:rPr>
                        <m:t> (</m:t>
                      </m:r>
                      <m:sSub>
                        <m:sSubPr>
                          <m:ctrlPr>
                            <a:rPr lang="en-US" sz="2000" b="1" i="1">
                              <a:latin typeface="Cambria Math" panose="02040503050406030204" pitchFamily="18" charset="0"/>
                            </a:rPr>
                          </m:ctrlPr>
                        </m:sSubPr>
                        <m:e>
                          <m:r>
                            <a:rPr lang="en-US" sz="2000" b="1" i="0">
                              <a:latin typeface="Cambria Math"/>
                            </a:rPr>
                            <m:t>𝐍𝐇</m:t>
                          </m:r>
                        </m:e>
                        <m:sub>
                          <m:r>
                            <a:rPr lang="en-US" sz="2000" b="1" i="0">
                              <a:latin typeface="Cambria Math"/>
                            </a:rPr>
                            <m:t>𝟒</m:t>
                          </m:r>
                        </m:sub>
                      </m:sSub>
                      <m:sSub>
                        <m:sSubPr>
                          <m:ctrlPr>
                            <a:rPr lang="en-US" sz="2000" b="1" i="1">
                              <a:latin typeface="Cambria Math" panose="02040503050406030204" pitchFamily="18" charset="0"/>
                            </a:rPr>
                          </m:ctrlPr>
                        </m:sSubPr>
                        <m:e>
                          <m:r>
                            <a:rPr lang="en-US" sz="2000" b="1" i="0">
                              <a:latin typeface="Cambria Math"/>
                            </a:rPr>
                            <m:t>)</m:t>
                          </m:r>
                        </m:e>
                        <m:sub>
                          <m:r>
                            <a:rPr lang="en-US" sz="2000" b="1" i="0">
                              <a:latin typeface="Cambria Math"/>
                            </a:rPr>
                            <m:t>𝟐</m:t>
                          </m:r>
                        </m:sub>
                      </m:sSub>
                      <m:r>
                        <a:rPr lang="en-US" sz="2000" b="1" i="0">
                          <a:latin typeface="Cambria Math"/>
                        </a:rPr>
                        <m:t>𝐂</m:t>
                      </m:r>
                      <m:sSub>
                        <m:sSubPr>
                          <m:ctrlPr>
                            <a:rPr lang="en-US" sz="2000" b="1" i="1">
                              <a:latin typeface="Cambria Math" panose="02040503050406030204" pitchFamily="18" charset="0"/>
                            </a:rPr>
                          </m:ctrlPr>
                        </m:sSubPr>
                        <m:e>
                          <m:r>
                            <a:rPr lang="en-US" sz="2000" b="1" i="0">
                              <a:latin typeface="Cambria Math"/>
                            </a:rPr>
                            <m:t>𝐎</m:t>
                          </m:r>
                        </m:e>
                        <m:sub>
                          <m:r>
                            <a:rPr lang="en-US" sz="2000" b="1" i="0">
                              <a:latin typeface="Cambria Math"/>
                            </a:rPr>
                            <m:t>𝟑</m:t>
                          </m:r>
                        </m:sub>
                      </m:sSub>
                    </m:oMath>
                  </m:oMathPara>
                </a14:m>
                <a:endParaRPr lang="en-US" b="1" dirty="0"/>
              </a:p>
              <a:p>
                <a:pPr marL="0" indent="0">
                  <a:buNone/>
                </a:pPr>
                <a:endParaRPr lang="en-US" b="1" dirty="0"/>
              </a:p>
              <a:p>
                <a:pPr marL="0" indent="0">
                  <a:buNone/>
                </a:pPr>
                <a14:m>
                  <m:oMathPara xmlns:m="http://schemas.openxmlformats.org/officeDocument/2006/math">
                    <m:oMathParaPr>
                      <m:jc m:val="left"/>
                    </m:oMathParaPr>
                    <m:oMath xmlns:m="http://schemas.openxmlformats.org/officeDocument/2006/math">
                      <m:r>
                        <a:rPr lang="en-US" sz="2000" b="0" i="0" smtClean="0">
                          <a:latin typeface="Cambria Math"/>
                          <a:ea typeface="Cambria Math"/>
                        </a:rPr>
                        <m:t>2.61</m:t>
                      </m:r>
                      <m:r>
                        <a:rPr lang="en-US" sz="2000">
                          <a:latin typeface="Cambria Math"/>
                          <a:ea typeface="Cambria Math"/>
                        </a:rPr>
                        <m:t>×</m:t>
                      </m:r>
                      <m:sSup>
                        <m:sSupPr>
                          <m:ctrlPr>
                            <a:rPr lang="en-US" sz="2000" i="1">
                              <a:latin typeface="Cambria Math" panose="02040503050406030204" pitchFamily="18" charset="0"/>
                              <a:ea typeface="Cambria Math"/>
                            </a:rPr>
                          </m:ctrlPr>
                        </m:sSupPr>
                        <m:e>
                          <m:r>
                            <a:rPr lang="en-US" sz="2000">
                              <a:latin typeface="Cambria Math"/>
                              <a:ea typeface="Cambria Math"/>
                            </a:rPr>
                            <m:t>10</m:t>
                          </m:r>
                        </m:e>
                        <m:sup>
                          <m:r>
                            <a:rPr lang="en-US" sz="2000">
                              <a:latin typeface="Cambria Math"/>
                              <a:ea typeface="Cambria Math"/>
                            </a:rPr>
                            <m:t>23</m:t>
                          </m:r>
                        </m:sup>
                      </m:sSup>
                      <m:r>
                        <a:rPr lang="en-US" sz="2000">
                          <a:latin typeface="Cambria Math"/>
                          <a:ea typeface="Cambria Math"/>
                        </a:rPr>
                        <m:t> </m:t>
                      </m:r>
                      <m:r>
                        <m:rPr>
                          <m:sty m:val="p"/>
                        </m:rPr>
                        <a:rPr lang="en-US" sz="2000">
                          <a:latin typeface="Cambria Math"/>
                          <a:ea typeface="Cambria Math"/>
                        </a:rPr>
                        <m:t>formula</m:t>
                      </m:r>
                      <m:r>
                        <a:rPr lang="en-US" sz="2000">
                          <a:latin typeface="Cambria Math"/>
                          <a:ea typeface="Cambria Math"/>
                        </a:rPr>
                        <m:t> </m:t>
                      </m:r>
                      <m:r>
                        <m:rPr>
                          <m:sty m:val="p"/>
                        </m:rPr>
                        <a:rPr lang="en-US" sz="2000">
                          <a:latin typeface="Cambria Math"/>
                          <a:ea typeface="Cambria Math"/>
                        </a:rPr>
                        <m:t>units</m:t>
                      </m:r>
                      <m:r>
                        <a:rPr lang="en-US" sz="2000">
                          <a:latin typeface="Cambria Math"/>
                          <a:ea typeface="Cambria Math"/>
                        </a:rPr>
                        <m:t> (</m:t>
                      </m:r>
                      <m:sSub>
                        <m:sSubPr>
                          <m:ctrlPr>
                            <a:rPr lang="en-US" sz="2000" i="1">
                              <a:latin typeface="Cambria Math" panose="02040503050406030204" pitchFamily="18" charset="0"/>
                            </a:rPr>
                          </m:ctrlPr>
                        </m:sSubPr>
                        <m:e>
                          <m:r>
                            <m:rPr>
                              <m:sty m:val="p"/>
                            </m:rPr>
                            <a:rPr lang="en-US" sz="2000">
                              <a:latin typeface="Cambria Math"/>
                            </a:rPr>
                            <m:t>NH</m:t>
                          </m:r>
                        </m:e>
                        <m:sub>
                          <m:r>
                            <a:rPr lang="en-US" sz="2000">
                              <a:latin typeface="Cambria Math"/>
                            </a:rPr>
                            <m:t>4</m:t>
                          </m:r>
                        </m:sub>
                      </m:sSub>
                      <m:sSub>
                        <m:sSubPr>
                          <m:ctrlPr>
                            <a:rPr lang="en-US" sz="2000" i="1">
                              <a:latin typeface="Cambria Math" panose="02040503050406030204" pitchFamily="18" charset="0"/>
                            </a:rPr>
                          </m:ctrlPr>
                        </m:sSubPr>
                        <m:e>
                          <m:r>
                            <a:rPr lang="en-US" sz="2000">
                              <a:latin typeface="Cambria Math"/>
                            </a:rPr>
                            <m:t>)</m:t>
                          </m:r>
                        </m:e>
                        <m:sub>
                          <m:r>
                            <a:rPr lang="en-US" sz="2000">
                              <a:latin typeface="Cambria Math"/>
                            </a:rPr>
                            <m:t>2</m:t>
                          </m:r>
                        </m:sub>
                      </m:sSub>
                      <m:r>
                        <m:rPr>
                          <m:sty m:val="p"/>
                        </m:rPr>
                        <a:rPr lang="en-US" sz="2000">
                          <a:latin typeface="Cambria Math"/>
                        </a:rPr>
                        <m:t>C</m:t>
                      </m:r>
                      <m:sSub>
                        <m:sSubPr>
                          <m:ctrlPr>
                            <a:rPr lang="en-US" sz="2000" i="1">
                              <a:latin typeface="Cambria Math" panose="02040503050406030204" pitchFamily="18" charset="0"/>
                            </a:rPr>
                          </m:ctrlPr>
                        </m:sSubPr>
                        <m:e>
                          <m:r>
                            <m:rPr>
                              <m:sty m:val="p"/>
                            </m:rPr>
                            <a:rPr lang="en-US" sz="2000">
                              <a:latin typeface="Cambria Math"/>
                            </a:rPr>
                            <m:t>O</m:t>
                          </m:r>
                        </m:e>
                        <m:sub>
                          <m:r>
                            <a:rPr lang="en-US" sz="2000">
                              <a:latin typeface="Cambria Math"/>
                            </a:rPr>
                            <m:t>3</m:t>
                          </m:r>
                        </m:sub>
                      </m:sSub>
                      <m:r>
                        <a:rPr lang="en-US" sz="2000" i="1" smtClean="0">
                          <a:latin typeface="Cambria Math"/>
                          <a:ea typeface="Cambria Math"/>
                        </a:rPr>
                        <m:t>×</m:t>
                      </m:r>
                      <m:f>
                        <m:fPr>
                          <m:ctrlPr>
                            <a:rPr lang="en-US" sz="2000" i="1" smtClean="0">
                              <a:latin typeface="Cambria Math" panose="02040503050406030204" pitchFamily="18" charset="0"/>
                              <a:ea typeface="Cambria Math"/>
                            </a:rPr>
                          </m:ctrlPr>
                        </m:fPr>
                        <m:num>
                          <m:r>
                            <a:rPr lang="en-US" sz="2000" b="0" i="1" smtClean="0">
                              <a:latin typeface="Cambria Math"/>
                              <a:ea typeface="Cambria Math"/>
                            </a:rPr>
                            <m:t>3 </m:t>
                          </m:r>
                          <m:r>
                            <a:rPr lang="en-US" sz="2000" b="0" i="1" smtClean="0">
                              <a:latin typeface="Cambria Math"/>
                              <a:ea typeface="Cambria Math"/>
                            </a:rPr>
                            <m:t>𝑂</m:t>
                          </m:r>
                          <m:r>
                            <a:rPr lang="en-US" sz="2000" b="0" i="1" smtClean="0">
                              <a:latin typeface="Cambria Math"/>
                              <a:ea typeface="Cambria Math"/>
                            </a:rPr>
                            <m:t> </m:t>
                          </m:r>
                          <m:r>
                            <a:rPr lang="en-US" sz="2000" b="0" i="1" smtClean="0">
                              <a:latin typeface="Cambria Math"/>
                              <a:ea typeface="Cambria Math"/>
                            </a:rPr>
                            <m:t>𝑎𝑡𝑜𝑚𝑠</m:t>
                          </m:r>
                        </m:num>
                        <m:den>
                          <m:r>
                            <a:rPr lang="en-US" sz="2000" b="0" i="0" smtClean="0">
                              <a:latin typeface="Cambria Math"/>
                              <a:ea typeface="Cambria Math"/>
                            </a:rPr>
                            <m:t>1</m:t>
                          </m:r>
                          <m:r>
                            <a:rPr lang="en-US" sz="2000">
                              <a:latin typeface="Cambria Math"/>
                              <a:ea typeface="Cambria Math"/>
                            </a:rPr>
                            <m:t> </m:t>
                          </m:r>
                          <m:r>
                            <m:rPr>
                              <m:sty m:val="p"/>
                            </m:rPr>
                            <a:rPr lang="en-US" sz="2000">
                              <a:latin typeface="Cambria Math"/>
                              <a:ea typeface="Cambria Math"/>
                            </a:rPr>
                            <m:t>formula</m:t>
                          </m:r>
                          <m:r>
                            <a:rPr lang="en-US" sz="2000">
                              <a:latin typeface="Cambria Math"/>
                              <a:ea typeface="Cambria Math"/>
                            </a:rPr>
                            <m:t> </m:t>
                          </m:r>
                          <m:r>
                            <m:rPr>
                              <m:sty m:val="p"/>
                            </m:rPr>
                            <a:rPr lang="en-US" sz="2000">
                              <a:latin typeface="Cambria Math"/>
                              <a:ea typeface="Cambria Math"/>
                            </a:rPr>
                            <m:t>unit</m:t>
                          </m:r>
                          <m:r>
                            <a:rPr lang="en-US" sz="2000">
                              <a:latin typeface="Cambria Math"/>
                              <a:ea typeface="Cambria Math"/>
                            </a:rPr>
                            <m:t> (</m:t>
                          </m:r>
                          <m:sSub>
                            <m:sSubPr>
                              <m:ctrlPr>
                                <a:rPr lang="en-US" sz="2000" i="1">
                                  <a:latin typeface="Cambria Math" panose="02040503050406030204" pitchFamily="18" charset="0"/>
                                </a:rPr>
                              </m:ctrlPr>
                            </m:sSubPr>
                            <m:e>
                              <m:r>
                                <m:rPr>
                                  <m:sty m:val="p"/>
                                </m:rPr>
                                <a:rPr lang="en-US" sz="2000">
                                  <a:latin typeface="Cambria Math"/>
                                </a:rPr>
                                <m:t>NH</m:t>
                              </m:r>
                            </m:e>
                            <m:sub>
                              <m:r>
                                <a:rPr lang="en-US" sz="2000">
                                  <a:latin typeface="Cambria Math"/>
                                </a:rPr>
                                <m:t>4</m:t>
                              </m:r>
                            </m:sub>
                          </m:sSub>
                          <m:sSub>
                            <m:sSubPr>
                              <m:ctrlPr>
                                <a:rPr lang="en-US" sz="2000" i="1">
                                  <a:latin typeface="Cambria Math" panose="02040503050406030204" pitchFamily="18" charset="0"/>
                                </a:rPr>
                              </m:ctrlPr>
                            </m:sSubPr>
                            <m:e>
                              <m:r>
                                <a:rPr lang="en-US" sz="2000">
                                  <a:latin typeface="Cambria Math"/>
                                </a:rPr>
                                <m:t>)</m:t>
                              </m:r>
                            </m:e>
                            <m:sub>
                              <m:r>
                                <a:rPr lang="en-US" sz="2000">
                                  <a:latin typeface="Cambria Math"/>
                                </a:rPr>
                                <m:t>2</m:t>
                              </m:r>
                            </m:sub>
                          </m:sSub>
                          <m:r>
                            <m:rPr>
                              <m:sty m:val="p"/>
                            </m:rPr>
                            <a:rPr lang="en-US" sz="2000">
                              <a:latin typeface="Cambria Math"/>
                            </a:rPr>
                            <m:t>C</m:t>
                          </m:r>
                          <m:sSub>
                            <m:sSubPr>
                              <m:ctrlPr>
                                <a:rPr lang="en-US" sz="2000" i="1">
                                  <a:latin typeface="Cambria Math" panose="02040503050406030204" pitchFamily="18" charset="0"/>
                                </a:rPr>
                              </m:ctrlPr>
                            </m:sSubPr>
                            <m:e>
                              <m:r>
                                <m:rPr>
                                  <m:sty m:val="p"/>
                                </m:rPr>
                                <a:rPr lang="en-US" sz="2000">
                                  <a:latin typeface="Cambria Math"/>
                                </a:rPr>
                                <m:t>O</m:t>
                              </m:r>
                            </m:e>
                            <m:sub>
                              <m:r>
                                <a:rPr lang="en-US" sz="2000">
                                  <a:latin typeface="Cambria Math"/>
                                </a:rPr>
                                <m:t>3</m:t>
                              </m:r>
                            </m:sub>
                          </m:sSub>
                        </m:den>
                      </m:f>
                      <m:r>
                        <a:rPr lang="en-US" sz="2000" b="0" i="1" smtClean="0">
                          <a:latin typeface="Cambria Math"/>
                          <a:ea typeface="Cambria Math"/>
                        </a:rPr>
                        <m:t>=</m:t>
                      </m:r>
                      <m:r>
                        <a:rPr lang="en-US" sz="2000" b="1" i="1" smtClean="0">
                          <a:latin typeface="Cambria Math"/>
                          <a:ea typeface="Cambria Math"/>
                        </a:rPr>
                        <m:t>𝟕</m:t>
                      </m:r>
                      <m:r>
                        <a:rPr lang="en-US" sz="2000" b="1" i="1" smtClean="0">
                          <a:latin typeface="Cambria Math"/>
                          <a:ea typeface="Cambria Math"/>
                        </a:rPr>
                        <m:t>.</m:t>
                      </m:r>
                      <m:r>
                        <a:rPr lang="en-US" sz="2000" b="1" i="1" smtClean="0">
                          <a:latin typeface="Cambria Math"/>
                          <a:ea typeface="Cambria Math"/>
                        </a:rPr>
                        <m:t>𝟖𝟑</m:t>
                      </m:r>
                      <m:r>
                        <a:rPr lang="en-US" sz="2000" b="1" i="1" smtClean="0">
                          <a:latin typeface="Cambria Math"/>
                          <a:ea typeface="Cambria Math"/>
                        </a:rPr>
                        <m:t>×</m:t>
                      </m:r>
                      <m:sSup>
                        <m:sSupPr>
                          <m:ctrlPr>
                            <a:rPr lang="en-US" sz="2000" b="1" i="1" smtClean="0">
                              <a:latin typeface="Cambria Math" panose="02040503050406030204" pitchFamily="18" charset="0"/>
                              <a:ea typeface="Cambria Math"/>
                            </a:rPr>
                          </m:ctrlPr>
                        </m:sSupPr>
                        <m:e>
                          <m:r>
                            <a:rPr lang="en-US" sz="2000" b="1" i="1" smtClean="0">
                              <a:latin typeface="Cambria Math"/>
                              <a:ea typeface="Cambria Math"/>
                            </a:rPr>
                            <m:t>𝟏𝟎</m:t>
                          </m:r>
                        </m:e>
                        <m:sup>
                          <m:r>
                            <a:rPr lang="en-US" sz="2000" b="1" i="1" smtClean="0">
                              <a:latin typeface="Cambria Math"/>
                              <a:ea typeface="Cambria Math"/>
                            </a:rPr>
                            <m:t>𝟐𝟑</m:t>
                          </m:r>
                        </m:sup>
                      </m:sSup>
                      <m:r>
                        <a:rPr lang="en-US" sz="2000" b="1" i="1" smtClean="0">
                          <a:latin typeface="Cambria Math"/>
                          <a:ea typeface="Cambria Math"/>
                        </a:rPr>
                        <m:t> </m:t>
                      </m:r>
                      <m:r>
                        <a:rPr lang="en-US" sz="2000" b="1" i="1" smtClean="0">
                          <a:latin typeface="Cambria Math"/>
                          <a:ea typeface="Cambria Math"/>
                        </a:rPr>
                        <m:t>𝑶</m:t>
                      </m:r>
                      <m:r>
                        <a:rPr lang="en-US" sz="2000" b="1" i="1" smtClean="0">
                          <a:latin typeface="Cambria Math"/>
                          <a:ea typeface="Cambria Math"/>
                        </a:rPr>
                        <m:t> </m:t>
                      </m:r>
                      <m:r>
                        <a:rPr lang="en-US" sz="2000" b="1" i="1" smtClean="0">
                          <a:latin typeface="Cambria Math"/>
                          <a:ea typeface="Cambria Math"/>
                        </a:rPr>
                        <m:t>𝒂𝒕𝒐𝒎𝒔</m:t>
                      </m:r>
                    </m:oMath>
                  </m:oMathPara>
                </a14:m>
                <a:endParaRPr lang="en-US" b="1" dirty="0"/>
              </a:p>
            </p:txBody>
          </p:sp>
        </mc:Choice>
        <mc:Fallback xmlns="">
          <p:sp>
            <p:nvSpPr>
              <p:cNvPr id="13" name="Content Placeholder 12"/>
              <p:cNvSpPr>
                <a:spLocks noGrp="1" noRot="1" noChangeAspect="1" noMove="1" noResize="1" noEditPoints="1" noAdjustHandles="1" noChangeArrowheads="1" noChangeShapeType="1" noTextEdit="1"/>
              </p:cNvSpPr>
              <p:nvPr>
                <p:ph idx="1"/>
              </p:nvPr>
            </p:nvSpPr>
            <p:spPr>
              <a:blipFill rotWithShape="1">
                <a:blip r:embed="rId3"/>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Mass Percent from the Chemical Formula</a:t>
            </a:r>
            <a:br>
              <a:rPr lang="en-US" altLang="en-US" b="1"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dirty="0"/>
                  <a:t>Mass % of element X =</a:t>
                </a:r>
              </a:p>
              <a:p>
                <a:pPr marL="0" indent="0">
                  <a:buNone/>
                </a:pPr>
                <a14:m>
                  <m:oMathPara xmlns:m="http://schemas.openxmlformats.org/officeDocument/2006/math">
                    <m:oMathParaPr>
                      <m:jc m:val="centerGroup"/>
                    </m:oMathParaPr>
                    <m:oMath xmlns:m="http://schemas.openxmlformats.org/officeDocument/2006/math">
                      <m:f>
                        <m:fPr>
                          <m:ctrlPr>
                            <a:rPr lang="en-US" altLang="en-US" i="1" smtClean="0">
                              <a:latin typeface="Cambria Math" panose="02040503050406030204" pitchFamily="18" charset="0"/>
                            </a:rPr>
                          </m:ctrlPr>
                        </m:fPr>
                        <m:num>
                          <m:r>
                            <m:rPr>
                              <m:nor/>
                            </m:rPr>
                            <a:rPr lang="en-US" altLang="en-US" dirty="0"/>
                            <m:t>atoms</m:t>
                          </m:r>
                          <m:r>
                            <m:rPr>
                              <m:nor/>
                            </m:rPr>
                            <a:rPr lang="en-US" altLang="en-US" dirty="0"/>
                            <m:t> </m:t>
                          </m:r>
                          <m:r>
                            <m:rPr>
                              <m:nor/>
                            </m:rPr>
                            <a:rPr lang="en-US" altLang="en-US" dirty="0"/>
                            <m:t>of</m:t>
                          </m:r>
                          <m:r>
                            <m:rPr>
                              <m:nor/>
                            </m:rPr>
                            <a:rPr lang="en-US" altLang="en-US" dirty="0"/>
                            <m:t> </m:t>
                          </m:r>
                          <m:r>
                            <m:rPr>
                              <m:nor/>
                            </m:rPr>
                            <a:rPr lang="en-US" altLang="en-US" dirty="0"/>
                            <m:t>X</m:t>
                          </m:r>
                          <m:r>
                            <m:rPr>
                              <m:nor/>
                            </m:rPr>
                            <a:rPr lang="en-US" altLang="en-US" dirty="0"/>
                            <m:t> </m:t>
                          </m:r>
                          <m:r>
                            <m:rPr>
                              <m:nor/>
                            </m:rPr>
                            <a:rPr lang="en-US" altLang="en-US" dirty="0"/>
                            <m:t>in</m:t>
                          </m:r>
                          <m:r>
                            <m:rPr>
                              <m:nor/>
                            </m:rPr>
                            <a:rPr lang="en-US" altLang="en-US" dirty="0"/>
                            <m:t> </m:t>
                          </m:r>
                          <m:r>
                            <m:rPr>
                              <m:nor/>
                            </m:rPr>
                            <a:rPr lang="en-US" altLang="en-US" dirty="0"/>
                            <m:t>formula</m:t>
                          </m:r>
                          <m:r>
                            <m:rPr>
                              <m:nor/>
                            </m:rPr>
                            <a:rPr lang="en-US" altLang="en-US" dirty="0"/>
                            <m:t> </m:t>
                          </m:r>
                          <m:r>
                            <m:rPr>
                              <m:nor/>
                            </m:rPr>
                            <a:rPr lang="en-US" altLang="en-US" dirty="0"/>
                            <m:t>x</m:t>
                          </m:r>
                          <m:r>
                            <m:rPr>
                              <m:nor/>
                            </m:rPr>
                            <a:rPr lang="en-US" altLang="en-US" dirty="0"/>
                            <m:t> </m:t>
                          </m:r>
                          <m:r>
                            <m:rPr>
                              <m:nor/>
                            </m:rPr>
                            <a:rPr lang="en-US" altLang="en-US" dirty="0"/>
                            <m:t>atomic</m:t>
                          </m:r>
                          <m:r>
                            <m:rPr>
                              <m:nor/>
                            </m:rPr>
                            <a:rPr lang="en-US" altLang="en-US" dirty="0"/>
                            <m:t> </m:t>
                          </m:r>
                          <m:r>
                            <m:rPr>
                              <m:nor/>
                            </m:rPr>
                            <a:rPr lang="en-US" altLang="en-US" dirty="0"/>
                            <m:t>mass</m:t>
                          </m:r>
                          <m:r>
                            <m:rPr>
                              <m:nor/>
                            </m:rPr>
                            <a:rPr lang="en-US" altLang="en-US" dirty="0"/>
                            <m:t> </m:t>
                          </m:r>
                          <m:r>
                            <m:rPr>
                              <m:nor/>
                            </m:rPr>
                            <a:rPr lang="en-US" altLang="en-US" dirty="0"/>
                            <m:t>of</m:t>
                          </m:r>
                          <m:r>
                            <m:rPr>
                              <m:nor/>
                            </m:rPr>
                            <a:rPr lang="en-US" altLang="en-US" dirty="0"/>
                            <m:t> </m:t>
                          </m:r>
                          <m:r>
                            <m:rPr>
                              <m:nor/>
                            </m:rPr>
                            <a:rPr lang="en-US" altLang="en-US" dirty="0"/>
                            <m:t>X</m:t>
                          </m:r>
                          <m:r>
                            <m:rPr>
                              <m:nor/>
                            </m:rPr>
                            <a:rPr lang="en-US" altLang="en-US" dirty="0"/>
                            <m:t> (</m:t>
                          </m:r>
                          <m:r>
                            <m:rPr>
                              <m:nor/>
                            </m:rPr>
                            <a:rPr lang="en-US" altLang="en-US"/>
                            <m:t>amu</m:t>
                          </m:r>
                          <m:r>
                            <m:rPr>
                              <m:nor/>
                            </m:rPr>
                            <a:rPr lang="en-US" altLang="en-US" dirty="0"/>
                            <m:t>)</m:t>
                          </m:r>
                        </m:num>
                        <m:den>
                          <m:r>
                            <m:rPr>
                              <m:nor/>
                            </m:rPr>
                            <a:rPr lang="en-US" altLang="en-US" dirty="0"/>
                            <m:t>molecular</m:t>
                          </m:r>
                          <m:r>
                            <m:rPr>
                              <m:nor/>
                            </m:rPr>
                            <a:rPr lang="en-US" altLang="en-US" dirty="0"/>
                            <m:t> (</m:t>
                          </m:r>
                          <m:r>
                            <m:rPr>
                              <m:nor/>
                            </m:rPr>
                            <a:rPr lang="en-US" altLang="en-US" dirty="0"/>
                            <m:t>or</m:t>
                          </m:r>
                          <m:r>
                            <m:rPr>
                              <m:nor/>
                            </m:rPr>
                            <a:rPr lang="en-US" altLang="en-US" dirty="0"/>
                            <m:t> </m:t>
                          </m:r>
                          <m:r>
                            <m:rPr>
                              <m:nor/>
                            </m:rPr>
                            <a:rPr lang="en-US" altLang="en-US" dirty="0"/>
                            <m:t>formula</m:t>
                          </m:r>
                          <m:r>
                            <m:rPr>
                              <m:nor/>
                            </m:rPr>
                            <a:rPr lang="en-US" altLang="en-US" dirty="0"/>
                            <m:t>) </m:t>
                          </m:r>
                          <m:r>
                            <m:rPr>
                              <m:nor/>
                            </m:rPr>
                            <a:rPr lang="en-US" altLang="en-US" dirty="0"/>
                            <m:t>mass</m:t>
                          </m:r>
                          <m:r>
                            <m:rPr>
                              <m:nor/>
                            </m:rPr>
                            <a:rPr lang="en-US" altLang="en-US" dirty="0"/>
                            <m:t> </m:t>
                          </m:r>
                          <m:r>
                            <m:rPr>
                              <m:nor/>
                            </m:rPr>
                            <a:rPr lang="en-US" altLang="en-US" dirty="0"/>
                            <m:t>of</m:t>
                          </m:r>
                          <m:r>
                            <m:rPr>
                              <m:nor/>
                            </m:rPr>
                            <a:rPr lang="en-US" altLang="en-US" dirty="0"/>
                            <m:t> </m:t>
                          </m:r>
                          <m:r>
                            <m:rPr>
                              <m:nor/>
                            </m:rPr>
                            <a:rPr lang="en-US" altLang="en-US" dirty="0"/>
                            <m:t>compound</m:t>
                          </m:r>
                          <m:r>
                            <m:rPr>
                              <m:nor/>
                            </m:rPr>
                            <a:rPr lang="en-US" altLang="en-US" dirty="0"/>
                            <m:t> (</m:t>
                          </m:r>
                          <m:r>
                            <m:rPr>
                              <m:nor/>
                            </m:rPr>
                            <a:rPr lang="en-US" altLang="en-US"/>
                            <m:t>amu</m:t>
                          </m:r>
                          <m:r>
                            <m:rPr>
                              <m:nor/>
                            </m:rPr>
                            <a:rPr lang="en-US" altLang="en-US" dirty="0"/>
                            <m:t>) </m:t>
                          </m:r>
                        </m:den>
                      </m:f>
                      <m:r>
                        <a:rPr lang="en-US" altLang="en-US" i="1" smtClean="0">
                          <a:latin typeface="Cambria Math"/>
                          <a:ea typeface="Cambria Math"/>
                        </a:rPr>
                        <m:t>×</m:t>
                      </m:r>
                      <m:r>
                        <a:rPr lang="en-US" altLang="en-US" b="0" i="1" smtClean="0">
                          <a:latin typeface="Cambria Math"/>
                          <a:ea typeface="Cambria Math"/>
                        </a:rPr>
                        <m:t>100%</m:t>
                      </m:r>
                    </m:oMath>
                  </m:oMathPara>
                </a14:m>
                <a:endParaRPr lang="en-US" altLang="en-US" dirty="0"/>
              </a:p>
              <a:p>
                <a:endParaRPr lang="en-US" altLang="en-US" dirty="0"/>
              </a:p>
              <a:p>
                <a:r>
                  <a:rPr lang="en-US" altLang="en-US" dirty="0"/>
                  <a:t>Mass % of element X = </a:t>
                </a:r>
              </a:p>
              <a:p>
                <a:pPr marL="0" indent="0">
                  <a:buNone/>
                </a:pPr>
                <a14:m>
                  <m:oMathPara xmlns:m="http://schemas.openxmlformats.org/officeDocument/2006/math">
                    <m:oMathParaPr>
                      <m:jc m:val="centerGroup"/>
                    </m:oMathParaPr>
                    <m:oMath xmlns:m="http://schemas.openxmlformats.org/officeDocument/2006/math">
                      <m:f>
                        <m:fPr>
                          <m:ctrlPr>
                            <a:rPr lang="en-US" altLang="en-US" i="1">
                              <a:latin typeface="Cambria Math" panose="02040503050406030204" pitchFamily="18" charset="0"/>
                            </a:rPr>
                          </m:ctrlPr>
                        </m:fPr>
                        <m:num>
                          <m:r>
                            <m:rPr>
                              <m:nor/>
                            </m:rPr>
                            <a:rPr lang="en-US" altLang="en-US" b="0" i="0" smtClean="0">
                              <a:latin typeface="Cambria Math"/>
                            </a:rPr>
                            <m:t>moles</m:t>
                          </m:r>
                          <m:r>
                            <m:rPr>
                              <m:nor/>
                            </m:rPr>
                            <a:rPr lang="en-US" altLang="en-US" dirty="0"/>
                            <m:t> </m:t>
                          </m:r>
                          <m:r>
                            <m:rPr>
                              <m:nor/>
                            </m:rPr>
                            <a:rPr lang="en-US" altLang="en-US" dirty="0"/>
                            <m:t>of</m:t>
                          </m:r>
                          <m:r>
                            <m:rPr>
                              <m:nor/>
                            </m:rPr>
                            <a:rPr lang="en-US" altLang="en-US" dirty="0"/>
                            <m:t> </m:t>
                          </m:r>
                          <m:r>
                            <m:rPr>
                              <m:nor/>
                            </m:rPr>
                            <a:rPr lang="en-US" altLang="en-US" dirty="0"/>
                            <m:t>X</m:t>
                          </m:r>
                          <m:r>
                            <m:rPr>
                              <m:nor/>
                            </m:rPr>
                            <a:rPr lang="en-US" altLang="en-US" dirty="0"/>
                            <m:t> </m:t>
                          </m:r>
                          <m:r>
                            <m:rPr>
                              <m:nor/>
                            </m:rPr>
                            <a:rPr lang="en-US" altLang="en-US" dirty="0"/>
                            <m:t>in</m:t>
                          </m:r>
                          <m:r>
                            <m:rPr>
                              <m:nor/>
                            </m:rPr>
                            <a:rPr lang="en-US" altLang="en-US" dirty="0"/>
                            <m:t> </m:t>
                          </m:r>
                          <m:r>
                            <m:rPr>
                              <m:nor/>
                            </m:rPr>
                            <a:rPr lang="en-US" altLang="en-US" dirty="0"/>
                            <m:t>formula</m:t>
                          </m:r>
                          <m:r>
                            <m:rPr>
                              <m:nor/>
                            </m:rPr>
                            <a:rPr lang="en-US" altLang="en-US" dirty="0"/>
                            <m:t> </m:t>
                          </m:r>
                          <m:r>
                            <m:rPr>
                              <m:nor/>
                            </m:rPr>
                            <a:rPr lang="en-US" altLang="en-US" dirty="0"/>
                            <m:t>x</m:t>
                          </m:r>
                          <m:r>
                            <m:rPr>
                              <m:nor/>
                            </m:rPr>
                            <a:rPr lang="en-US" altLang="en-US" dirty="0"/>
                            <m:t> </m:t>
                          </m:r>
                          <m:r>
                            <m:rPr>
                              <m:nor/>
                            </m:rPr>
                            <a:rPr lang="en-US" altLang="en-US" b="0" i="0" dirty="0" smtClean="0"/>
                            <m:t>molar</m:t>
                          </m:r>
                          <m:r>
                            <m:rPr>
                              <m:nor/>
                            </m:rPr>
                            <a:rPr lang="en-US" altLang="en-US" dirty="0"/>
                            <m:t> </m:t>
                          </m:r>
                          <m:r>
                            <m:rPr>
                              <m:nor/>
                            </m:rPr>
                            <a:rPr lang="en-US" altLang="en-US" dirty="0"/>
                            <m:t>mass</m:t>
                          </m:r>
                          <m:r>
                            <m:rPr>
                              <m:nor/>
                            </m:rPr>
                            <a:rPr lang="en-US" altLang="en-US" dirty="0"/>
                            <m:t> </m:t>
                          </m:r>
                          <m:r>
                            <m:rPr>
                              <m:nor/>
                            </m:rPr>
                            <a:rPr lang="en-US" altLang="en-US" dirty="0"/>
                            <m:t>of</m:t>
                          </m:r>
                          <m:r>
                            <m:rPr>
                              <m:nor/>
                            </m:rPr>
                            <a:rPr lang="en-US" altLang="en-US" dirty="0"/>
                            <m:t> </m:t>
                          </m:r>
                          <m:r>
                            <m:rPr>
                              <m:nor/>
                            </m:rPr>
                            <a:rPr lang="en-US" altLang="en-US" dirty="0"/>
                            <m:t>X</m:t>
                          </m:r>
                          <m:r>
                            <m:rPr>
                              <m:nor/>
                            </m:rPr>
                            <a:rPr lang="en-US" altLang="en-US" dirty="0"/>
                            <m:t> (</m:t>
                          </m:r>
                          <m:r>
                            <m:rPr>
                              <m:nor/>
                            </m:rPr>
                            <a:rPr lang="en-US" altLang="en-US" b="0" i="0" dirty="0" smtClean="0"/>
                            <m:t>g</m:t>
                          </m:r>
                          <m:r>
                            <m:rPr>
                              <m:nor/>
                            </m:rPr>
                            <a:rPr lang="en-US" altLang="en-US" b="0" i="0" dirty="0" smtClean="0"/>
                            <m:t>/</m:t>
                          </m:r>
                          <m:r>
                            <m:rPr>
                              <m:nor/>
                            </m:rPr>
                            <a:rPr lang="en-US" altLang="en-US" b="0" i="0" dirty="0" smtClean="0"/>
                            <m:t>mol</m:t>
                          </m:r>
                          <m:r>
                            <m:rPr>
                              <m:nor/>
                            </m:rPr>
                            <a:rPr lang="en-US" altLang="en-US" dirty="0"/>
                            <m:t>)</m:t>
                          </m:r>
                        </m:num>
                        <m:den>
                          <m:r>
                            <m:rPr>
                              <m:nor/>
                            </m:rPr>
                            <a:rPr lang="en-US" altLang="en-US" dirty="0"/>
                            <m:t>m</m:t>
                          </m:r>
                          <m:r>
                            <m:rPr>
                              <m:nor/>
                            </m:rPr>
                            <a:rPr lang="en-US" altLang="en-US" b="0" i="0" dirty="0" smtClean="0"/>
                            <m:t>ass</m:t>
                          </m:r>
                          <m:r>
                            <m:rPr>
                              <m:nor/>
                            </m:rPr>
                            <a:rPr lang="en-US" altLang="en-US" dirty="0"/>
                            <m:t> (</m:t>
                          </m:r>
                          <m:r>
                            <m:rPr>
                              <m:nor/>
                            </m:rPr>
                            <a:rPr lang="en-US" altLang="en-US" b="0" i="0" dirty="0" smtClean="0"/>
                            <m:t>g</m:t>
                          </m:r>
                          <m:r>
                            <m:rPr>
                              <m:nor/>
                            </m:rPr>
                            <a:rPr lang="en-US" altLang="en-US" dirty="0"/>
                            <m:t>) </m:t>
                          </m:r>
                          <m:r>
                            <m:rPr>
                              <m:nor/>
                            </m:rPr>
                            <a:rPr lang="en-US" altLang="en-US" b="0" i="0" dirty="0" smtClean="0"/>
                            <m:t>of</m:t>
                          </m:r>
                          <m:r>
                            <m:rPr>
                              <m:nor/>
                            </m:rPr>
                            <a:rPr lang="en-US" altLang="en-US" b="0" i="0" dirty="0" smtClean="0"/>
                            <m:t> 1 </m:t>
                          </m:r>
                          <m:r>
                            <m:rPr>
                              <m:nor/>
                            </m:rPr>
                            <a:rPr lang="en-US" altLang="en-US" b="0" i="0" dirty="0" smtClean="0"/>
                            <m:t>mol</m:t>
                          </m:r>
                          <m:r>
                            <m:rPr>
                              <m:nor/>
                            </m:rPr>
                            <a:rPr lang="en-US" altLang="en-US" b="0" i="0" dirty="0" smtClean="0"/>
                            <m:t> </m:t>
                          </m:r>
                          <m:r>
                            <m:rPr>
                              <m:nor/>
                            </m:rPr>
                            <a:rPr lang="en-US" altLang="en-US" b="0" i="0" dirty="0" smtClean="0"/>
                            <m:t>of</m:t>
                          </m:r>
                          <m:r>
                            <m:rPr>
                              <m:nor/>
                            </m:rPr>
                            <a:rPr lang="en-US" altLang="en-US" b="0" i="0" dirty="0" smtClean="0"/>
                            <m:t> </m:t>
                          </m:r>
                          <m:r>
                            <m:rPr>
                              <m:nor/>
                            </m:rPr>
                            <a:rPr lang="en-US" altLang="en-US" dirty="0"/>
                            <m:t>compound</m:t>
                          </m:r>
                          <m:r>
                            <m:rPr>
                              <m:nor/>
                            </m:rPr>
                            <a:rPr lang="en-US" altLang="en-US" dirty="0"/>
                            <m:t> </m:t>
                          </m:r>
                        </m:den>
                      </m:f>
                      <m:r>
                        <a:rPr lang="en-US" altLang="en-US" i="1">
                          <a:latin typeface="Cambria Math"/>
                          <a:ea typeface="Cambria Math"/>
                        </a:rPr>
                        <m:t>×100%</m:t>
                      </m:r>
                    </m:oMath>
                  </m:oMathPara>
                </a14:m>
                <a:endParaRPr lang="en-US" altLang="en-US" dirty="0"/>
              </a:p>
              <a:p>
                <a:pPr marL="0" indent="0">
                  <a:buNone/>
                </a:pPr>
                <a:endParaRPr lang="en-US" altLang="en-US"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Sample Problem 3.6 – Problem and Plan</a:t>
            </a:r>
          </a:p>
        </p:txBody>
      </p:sp>
      <p:sp>
        <p:nvSpPr>
          <p:cNvPr id="4" name="Content Placeholder 3"/>
          <p:cNvSpPr>
            <a:spLocks noGrp="1"/>
          </p:cNvSpPr>
          <p:nvPr>
            <p:ph idx="1"/>
          </p:nvPr>
        </p:nvSpPr>
        <p:spPr/>
        <p:txBody>
          <a:bodyPr/>
          <a:lstStyle/>
          <a:p>
            <a:pPr marL="0" indent="0" algn="ctr">
              <a:buNone/>
            </a:pPr>
            <a:r>
              <a:rPr lang="en-US" altLang="en-US" b="1" dirty="0"/>
              <a:t>Calculating the Mass Percent of Each Element in a Compound from the Formula</a:t>
            </a:r>
          </a:p>
          <a:p>
            <a:r>
              <a:rPr lang="en-US" altLang="en-US" b="1" dirty="0"/>
              <a:t>PROBLEM: </a:t>
            </a:r>
            <a:r>
              <a:rPr lang="en-US" altLang="en-US" dirty="0"/>
              <a:t>The effectiveness of fertilizers depends upon their nitrogen content. Ammonium nitrate is a common fertilizer. What is the mass percent of each element in ammonium nitrate?</a:t>
            </a:r>
          </a:p>
          <a:p>
            <a:r>
              <a:rPr lang="en-US" altLang="en-US" b="1" dirty="0"/>
              <a:t>PLAN: </a:t>
            </a:r>
            <a:r>
              <a:rPr lang="en-US" altLang="en-US" dirty="0"/>
              <a:t>We know the relative amounts (mol) of the elements from the formula and we have to find the mass % of each element. We multiply the amount of each by its molar mass to find its mass. Dividing each mass by the mass of 1 mol of ammonium nitrate gives the mass fraction of each element, and multiplying by 100 gives each mass %. The calculation steps for any element (X) are shown in the road map.</a:t>
            </a:r>
          </a:p>
          <a:p>
            <a:endParaRPr lang="en-US" altLang="en-US" b="1" dirty="0">
              <a:latin typeface="Times New Roman" pitchFamily="18"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Sample Problem 3.6 – Plan, Cont’d</a:t>
            </a:r>
          </a:p>
        </p:txBody>
      </p:sp>
      <p:pic>
        <p:nvPicPr>
          <p:cNvPr id="4098" name="Picture 2" descr="Convert from the moles of X in ammonium nitrate to the mass of X by the molar mass. Convert from mass of X to mass fraction by dividing the mass by the moles of compound. Convert the mass fraction to mass percent by multiplying by 100."/>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80138" y="1071030"/>
            <a:ext cx="3783724" cy="4999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Sample Problem 3.6 -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b="1" dirty="0"/>
                  <a:t>SOLUTION: </a:t>
                </a:r>
                <a:r>
                  <a:rPr lang="en-US" altLang="en-US" dirty="0"/>
                  <a:t>The formula is NH</a:t>
                </a:r>
                <a:r>
                  <a:rPr lang="en-US" altLang="en-US" baseline="-25000" dirty="0"/>
                  <a:t>4</a:t>
                </a:r>
                <a:r>
                  <a:rPr lang="en-US" altLang="en-US" dirty="0"/>
                  <a:t>NO</a:t>
                </a:r>
                <a:r>
                  <a:rPr lang="en-US" altLang="en-US" baseline="-25000" dirty="0"/>
                  <a:t>3</a:t>
                </a:r>
                <a:r>
                  <a:rPr lang="en-US" altLang="en-US" dirty="0"/>
                  <a:t> (see Table 2.5). In 1 mol of NH</a:t>
                </a:r>
                <a:r>
                  <a:rPr lang="en-US" altLang="en-US" baseline="-25000" dirty="0"/>
                  <a:t>4</a:t>
                </a:r>
                <a:r>
                  <a:rPr lang="en-US" altLang="en-US" dirty="0"/>
                  <a:t>NO</a:t>
                </a:r>
                <a:r>
                  <a:rPr lang="en-US" altLang="en-US" baseline="-25000" dirty="0"/>
                  <a:t>3 </a:t>
                </a:r>
                <a:r>
                  <a:rPr lang="en-US" altLang="en-US" dirty="0"/>
                  <a:t>there are 2 mol of N, 4 mol of H, and 3 mol of O.</a:t>
                </a:r>
              </a:p>
              <a:p>
                <a:r>
                  <a:rPr lang="en-US" altLang="en-US" dirty="0"/>
                  <a:t>Converting amount (mol) of N to mass (g): We have 2 mol of N in 1 mol of NH</a:t>
                </a:r>
                <a:r>
                  <a:rPr lang="en-US" altLang="en-US" baseline="-25000" dirty="0"/>
                  <a:t>4</a:t>
                </a:r>
                <a:r>
                  <a:rPr lang="en-US" altLang="en-US" dirty="0"/>
                  <a:t>NO</a:t>
                </a:r>
                <a:r>
                  <a:rPr lang="en-US" altLang="en-US" baseline="-25000" dirty="0"/>
                  <a:t>3</a:t>
                </a:r>
                <a:r>
                  <a:rPr lang="en-US" altLang="en-US" dirty="0"/>
                  <a:t>; so</a:t>
                </a:r>
              </a:p>
              <a:p>
                <a:pPr marL="0" indent="0">
                  <a:buNone/>
                </a:pPr>
                <a14:m>
                  <m:oMathPara xmlns:m="http://schemas.openxmlformats.org/officeDocument/2006/math">
                    <m:oMathParaPr>
                      <m:jc m:val="left"/>
                    </m:oMathParaPr>
                    <m:oMath xmlns:m="http://schemas.openxmlformats.org/officeDocument/2006/math">
                      <m:r>
                        <m:rPr>
                          <m:sty m:val="p"/>
                        </m:rPr>
                        <a:rPr lang="en-US" altLang="en-US" b="0" i="0" smtClean="0">
                          <a:latin typeface="Cambria Math"/>
                        </a:rPr>
                        <m:t>Mass</m:t>
                      </m:r>
                      <m:r>
                        <a:rPr lang="en-US" altLang="en-US" b="0" i="0" smtClean="0">
                          <a:latin typeface="Cambria Math"/>
                        </a:rPr>
                        <m:t> </m:t>
                      </m:r>
                      <m:d>
                        <m:dPr>
                          <m:ctrlPr>
                            <a:rPr lang="en-US" altLang="en-US" b="0" i="1" smtClean="0">
                              <a:latin typeface="Cambria Math" panose="02040503050406030204" pitchFamily="18" charset="0"/>
                            </a:rPr>
                          </m:ctrlPr>
                        </m:dPr>
                        <m:e>
                          <m:r>
                            <m:rPr>
                              <m:sty m:val="p"/>
                            </m:rPr>
                            <a:rPr lang="en-US" altLang="en-US" b="0" i="0" smtClean="0">
                              <a:latin typeface="Cambria Math"/>
                            </a:rPr>
                            <m:t>g</m:t>
                          </m:r>
                        </m:e>
                      </m:d>
                      <m:r>
                        <m:rPr>
                          <m:sty m:val="p"/>
                        </m:rPr>
                        <a:rPr lang="en-US" altLang="en-US" b="0" i="0" smtClean="0">
                          <a:latin typeface="Cambria Math"/>
                        </a:rPr>
                        <m:t>of</m:t>
                      </m:r>
                      <m:r>
                        <a:rPr lang="en-US" altLang="en-US" b="0" i="0" smtClean="0">
                          <a:latin typeface="Cambria Math"/>
                        </a:rPr>
                        <m:t> </m:t>
                      </m:r>
                      <m:r>
                        <m:rPr>
                          <m:sty m:val="p"/>
                        </m:rPr>
                        <a:rPr lang="en-US" altLang="en-US" b="0" i="0" smtClean="0">
                          <a:latin typeface="Cambria Math"/>
                        </a:rPr>
                        <m:t>N</m:t>
                      </m:r>
                      <m:r>
                        <a:rPr lang="en-US" altLang="en-US" b="0" i="0" smtClean="0">
                          <a:latin typeface="Cambria Math"/>
                        </a:rPr>
                        <m:t>=2 </m:t>
                      </m:r>
                      <m:r>
                        <m:rPr>
                          <m:sty m:val="p"/>
                        </m:rPr>
                        <a:rPr lang="en-US" altLang="en-US" b="0" i="0" smtClean="0">
                          <a:latin typeface="Cambria Math"/>
                        </a:rPr>
                        <m:t>mol</m:t>
                      </m:r>
                      <m:r>
                        <a:rPr lang="en-US" altLang="en-US" b="0" i="0" smtClean="0">
                          <a:latin typeface="Cambria Math"/>
                        </a:rPr>
                        <m:t> </m:t>
                      </m:r>
                      <m:r>
                        <m:rPr>
                          <m:sty m:val="p"/>
                        </m:rPr>
                        <a:rPr lang="en-US" altLang="en-US" b="0" i="0" smtClean="0">
                          <a:latin typeface="Cambria Math"/>
                        </a:rPr>
                        <m:t>N</m:t>
                      </m:r>
                      <m:r>
                        <a:rPr lang="en-US" altLang="en-US" b="0" i="0" smtClean="0">
                          <a:latin typeface="Cambria Math"/>
                          <a:ea typeface="Cambria Math"/>
                        </a:rPr>
                        <m:t>×</m:t>
                      </m:r>
                      <m:f>
                        <m:fPr>
                          <m:ctrlPr>
                            <a:rPr lang="en-US" altLang="en-US" b="0" i="1" smtClean="0">
                              <a:latin typeface="Cambria Math" panose="02040503050406030204" pitchFamily="18" charset="0"/>
                              <a:ea typeface="Cambria Math"/>
                            </a:rPr>
                          </m:ctrlPr>
                        </m:fPr>
                        <m:num>
                          <m:r>
                            <a:rPr lang="en-US" altLang="en-US" b="0" i="0" smtClean="0">
                              <a:latin typeface="Cambria Math"/>
                              <a:ea typeface="Cambria Math"/>
                            </a:rPr>
                            <m:t>14.01 </m:t>
                          </m:r>
                          <m:r>
                            <m:rPr>
                              <m:sty m:val="p"/>
                            </m:rPr>
                            <a:rPr lang="en-US" altLang="en-US" b="0" i="0" smtClean="0">
                              <a:latin typeface="Cambria Math"/>
                              <a:ea typeface="Cambria Math"/>
                            </a:rPr>
                            <m:t>g</m:t>
                          </m:r>
                          <m:r>
                            <a:rPr lang="en-US" altLang="en-US" b="0" i="0" smtClean="0">
                              <a:latin typeface="Cambria Math"/>
                              <a:ea typeface="Cambria Math"/>
                            </a:rPr>
                            <m:t> </m:t>
                          </m:r>
                          <m:r>
                            <m:rPr>
                              <m:sty m:val="p"/>
                            </m:rPr>
                            <a:rPr lang="en-US" altLang="en-US" b="0" i="0" smtClean="0">
                              <a:latin typeface="Cambria Math"/>
                              <a:ea typeface="Cambria Math"/>
                            </a:rPr>
                            <m:t>N</m:t>
                          </m:r>
                        </m:num>
                        <m:den>
                          <m:r>
                            <a:rPr lang="en-US" altLang="en-US" b="0" i="0" smtClean="0">
                              <a:latin typeface="Cambria Math"/>
                              <a:ea typeface="Cambria Math"/>
                            </a:rPr>
                            <m:t>1 </m:t>
                          </m:r>
                          <m:r>
                            <m:rPr>
                              <m:sty m:val="p"/>
                            </m:rPr>
                            <a:rPr lang="en-US" altLang="en-US" b="0" i="0" smtClean="0">
                              <a:latin typeface="Cambria Math"/>
                              <a:ea typeface="Cambria Math"/>
                            </a:rPr>
                            <m:t>mol</m:t>
                          </m:r>
                          <m:r>
                            <a:rPr lang="en-US" altLang="en-US" b="0" i="0" smtClean="0">
                              <a:latin typeface="Cambria Math"/>
                              <a:ea typeface="Cambria Math"/>
                            </a:rPr>
                            <m:t> </m:t>
                          </m:r>
                          <m:r>
                            <m:rPr>
                              <m:sty m:val="p"/>
                            </m:rPr>
                            <a:rPr lang="en-US" altLang="en-US" b="0" i="0" smtClean="0">
                              <a:latin typeface="Cambria Math"/>
                              <a:ea typeface="Cambria Math"/>
                            </a:rPr>
                            <m:t>N</m:t>
                          </m:r>
                        </m:den>
                      </m:f>
                      <m:r>
                        <a:rPr lang="en-US" altLang="en-US" b="0" i="0" smtClean="0">
                          <a:latin typeface="Cambria Math"/>
                          <a:ea typeface="Cambria Math"/>
                        </a:rPr>
                        <m:t>28.02 </m:t>
                      </m:r>
                      <m:r>
                        <m:rPr>
                          <m:sty m:val="p"/>
                        </m:rPr>
                        <a:rPr lang="en-US" altLang="en-US" b="0" i="0" smtClean="0">
                          <a:latin typeface="Cambria Math"/>
                          <a:ea typeface="Cambria Math"/>
                        </a:rPr>
                        <m:t>g</m:t>
                      </m:r>
                      <m:r>
                        <a:rPr lang="en-US" altLang="en-US" b="0" i="0" smtClean="0">
                          <a:latin typeface="Cambria Math"/>
                          <a:ea typeface="Cambria Math"/>
                        </a:rPr>
                        <m:t> </m:t>
                      </m:r>
                      <m:r>
                        <m:rPr>
                          <m:sty m:val="p"/>
                        </m:rPr>
                        <a:rPr lang="en-US" altLang="en-US" b="0" i="0" smtClean="0">
                          <a:latin typeface="Cambria Math"/>
                          <a:ea typeface="Cambria Math"/>
                        </a:rPr>
                        <m:t>N</m:t>
                      </m:r>
                    </m:oMath>
                  </m:oMathPara>
                </a14:m>
                <a:endParaRPr lang="en-US" altLang="en-US" dirty="0"/>
              </a:p>
              <a:p>
                <a:r>
                  <a:rPr lang="en-US" altLang="en-US" dirty="0"/>
                  <a:t>Calculating the mass of 1 mol of NH</a:t>
                </a:r>
                <a:r>
                  <a:rPr lang="en-US" altLang="en-US" baseline="-25000" dirty="0"/>
                  <a:t>4</a:t>
                </a:r>
                <a:r>
                  <a:rPr lang="en-US" altLang="en-US" dirty="0"/>
                  <a:t>NO</a:t>
                </a:r>
                <a:r>
                  <a:rPr lang="en-US" altLang="en-US" baseline="-25000" dirty="0"/>
                  <a:t>3</a:t>
                </a:r>
                <a:r>
                  <a:rPr lang="en-US" altLang="en-US" dirty="0"/>
                  <a:t>:</a:t>
                </a:r>
              </a:p>
              <a:p>
                <a:pPr marL="0" indent="0">
                  <a:buNone/>
                </a:pPr>
                <a14:m>
                  <m:oMathPara xmlns:m="http://schemas.openxmlformats.org/officeDocument/2006/math">
                    <m:oMathParaPr>
                      <m:jc m:val="left"/>
                    </m:oMathParaPr>
                    <m:oMath xmlns:m="http://schemas.openxmlformats.org/officeDocument/2006/math">
                      <m:r>
                        <m:rPr>
                          <m:nor/>
                        </m:rPr>
                        <a:rPr lang="en-US" altLang="en-US" i="1" dirty="0">
                          <a:latin typeface="Monotype Corsiva" pitchFamily="66" charset="0"/>
                        </a:rPr>
                        <m:t>M</m:t>
                      </m:r>
                      <m:r>
                        <m:rPr>
                          <m:nor/>
                        </m:rPr>
                        <a:rPr lang="en-US" altLang="en-US" b="1" i="1" dirty="0">
                          <a:latin typeface="Monotype Corsiva" pitchFamily="66" charset="0"/>
                        </a:rPr>
                        <m:t>  </m:t>
                      </m:r>
                      <m:r>
                        <m:rPr>
                          <m:nor/>
                        </m:rPr>
                        <a:rPr lang="en-US" altLang="en-US" dirty="0">
                          <a:cs typeface="Arial" pitchFamily="34" charset="0"/>
                        </a:rPr>
                        <m:t>=</m:t>
                      </m:r>
                      <m:r>
                        <m:rPr>
                          <m:nor/>
                        </m:rPr>
                        <a:rPr lang="en-US" altLang="en-US" b="1" dirty="0">
                          <a:cs typeface="Arial" pitchFamily="34" charset="0"/>
                        </a:rPr>
                        <m:t> (</m:t>
                      </m:r>
                      <m:r>
                        <m:rPr>
                          <m:nor/>
                        </m:rPr>
                        <a:rPr lang="en-US" altLang="en-US" dirty="0">
                          <a:cs typeface="Arial" pitchFamily="34" charset="0"/>
                        </a:rPr>
                        <m:t>2 </m:t>
                      </m:r>
                      <m:r>
                        <m:rPr>
                          <m:nor/>
                        </m:rPr>
                        <a:rPr lang="en-US" altLang="en-US" dirty="0">
                          <a:cs typeface="Arial" pitchFamily="34" charset="0"/>
                        </a:rPr>
                        <m:t>x</m:t>
                      </m:r>
                      <m:r>
                        <m:rPr>
                          <m:nor/>
                        </m:rPr>
                        <a:rPr lang="en-US" altLang="en-US" dirty="0">
                          <a:cs typeface="Arial" pitchFamily="34" charset="0"/>
                        </a:rPr>
                        <m:t> </m:t>
                      </m:r>
                      <m:r>
                        <m:rPr>
                          <m:nor/>
                        </m:rPr>
                        <a:rPr lang="en-US" altLang="en-US" i="1" dirty="0">
                          <a:latin typeface="Monotype Corsiva" pitchFamily="66" charset="0"/>
                        </a:rPr>
                        <m:t>M</m:t>
                      </m:r>
                      <m:r>
                        <m:rPr>
                          <m:nor/>
                        </m:rPr>
                        <a:rPr lang="en-US" altLang="en-US" b="1" i="1" dirty="0">
                          <a:latin typeface="Monotype Corsiva" pitchFamily="66" charset="0"/>
                        </a:rPr>
                        <m:t> </m:t>
                      </m:r>
                      <m:r>
                        <m:rPr>
                          <m:nor/>
                        </m:rPr>
                        <a:rPr lang="en-US" altLang="en-US" dirty="0">
                          <a:cs typeface="Arial" pitchFamily="34" charset="0"/>
                        </a:rPr>
                        <m:t>of</m:t>
                      </m:r>
                      <m:r>
                        <m:rPr>
                          <m:nor/>
                        </m:rPr>
                        <a:rPr lang="en-US" altLang="en-US" dirty="0">
                          <a:cs typeface="Arial" pitchFamily="34" charset="0"/>
                        </a:rPr>
                        <m:t> </m:t>
                      </m:r>
                      <m:r>
                        <m:rPr>
                          <m:nor/>
                        </m:rPr>
                        <a:rPr lang="en-US" altLang="en-US" dirty="0">
                          <a:cs typeface="Arial" pitchFamily="34" charset="0"/>
                        </a:rPr>
                        <m:t>N</m:t>
                      </m:r>
                      <m:r>
                        <m:rPr>
                          <m:nor/>
                        </m:rPr>
                        <a:rPr lang="en-US" altLang="en-US" dirty="0">
                          <a:cs typeface="Arial" pitchFamily="34" charset="0"/>
                        </a:rPr>
                        <m:t>) + </m:t>
                      </m:r>
                      <m:r>
                        <m:rPr>
                          <m:nor/>
                        </m:rPr>
                        <a:rPr lang="en-US" altLang="en-US" b="1" dirty="0">
                          <a:cs typeface="Arial" pitchFamily="34" charset="0"/>
                        </a:rPr>
                        <m:t>(</m:t>
                      </m:r>
                      <m:r>
                        <m:rPr>
                          <m:nor/>
                        </m:rPr>
                        <a:rPr lang="en-US" altLang="en-US" dirty="0">
                          <a:cs typeface="Arial" pitchFamily="34" charset="0"/>
                        </a:rPr>
                        <m:t>4 </m:t>
                      </m:r>
                      <m:r>
                        <m:rPr>
                          <m:nor/>
                        </m:rPr>
                        <a:rPr lang="en-US" altLang="en-US" dirty="0">
                          <a:cs typeface="Arial" pitchFamily="34" charset="0"/>
                        </a:rPr>
                        <m:t>x</m:t>
                      </m:r>
                      <m:r>
                        <m:rPr>
                          <m:nor/>
                        </m:rPr>
                        <a:rPr lang="en-US" altLang="en-US" dirty="0">
                          <a:cs typeface="Arial" pitchFamily="34" charset="0"/>
                        </a:rPr>
                        <m:t> </m:t>
                      </m:r>
                      <m:r>
                        <m:rPr>
                          <m:nor/>
                        </m:rPr>
                        <a:rPr lang="en-US" altLang="en-US" i="1" dirty="0">
                          <a:latin typeface="Monotype Corsiva" pitchFamily="66" charset="0"/>
                        </a:rPr>
                        <m:t>M</m:t>
                      </m:r>
                      <m:r>
                        <m:rPr>
                          <m:nor/>
                        </m:rPr>
                        <a:rPr lang="en-US" altLang="en-US" b="1" i="1" dirty="0">
                          <a:latin typeface="Monotype Corsiva" pitchFamily="66" charset="0"/>
                        </a:rPr>
                        <m:t> </m:t>
                      </m:r>
                      <m:r>
                        <m:rPr>
                          <m:nor/>
                        </m:rPr>
                        <a:rPr lang="en-US" altLang="en-US" dirty="0">
                          <a:cs typeface="Arial" pitchFamily="34" charset="0"/>
                        </a:rPr>
                        <m:t>of</m:t>
                      </m:r>
                      <m:r>
                        <m:rPr>
                          <m:nor/>
                        </m:rPr>
                        <a:rPr lang="en-US" altLang="en-US" dirty="0">
                          <a:cs typeface="Arial" pitchFamily="34" charset="0"/>
                        </a:rPr>
                        <m:t> </m:t>
                      </m:r>
                      <m:r>
                        <m:rPr>
                          <m:nor/>
                        </m:rPr>
                        <a:rPr lang="en-US" altLang="en-US" dirty="0">
                          <a:cs typeface="Arial" pitchFamily="34" charset="0"/>
                        </a:rPr>
                        <m:t>H</m:t>
                      </m:r>
                      <m:r>
                        <m:rPr>
                          <m:nor/>
                        </m:rPr>
                        <a:rPr lang="en-US" altLang="en-US" dirty="0">
                          <a:cs typeface="Arial" pitchFamily="34" charset="0"/>
                        </a:rPr>
                        <m:t>) + </m:t>
                      </m:r>
                      <m:r>
                        <m:rPr>
                          <m:nor/>
                        </m:rPr>
                        <a:rPr lang="en-US" altLang="en-US" b="1" dirty="0">
                          <a:cs typeface="Arial" pitchFamily="34" charset="0"/>
                        </a:rPr>
                        <m:t>(</m:t>
                      </m:r>
                      <m:r>
                        <m:rPr>
                          <m:nor/>
                        </m:rPr>
                        <a:rPr lang="en-US" altLang="en-US" dirty="0">
                          <a:cs typeface="Arial" pitchFamily="34" charset="0"/>
                        </a:rPr>
                        <m:t>3 </m:t>
                      </m:r>
                      <m:r>
                        <m:rPr>
                          <m:nor/>
                        </m:rPr>
                        <a:rPr lang="en-US" altLang="en-US" dirty="0">
                          <a:cs typeface="Arial" pitchFamily="34" charset="0"/>
                        </a:rPr>
                        <m:t>x</m:t>
                      </m:r>
                      <m:r>
                        <m:rPr>
                          <m:nor/>
                        </m:rPr>
                        <a:rPr lang="en-US" altLang="en-US" dirty="0">
                          <a:cs typeface="Arial" pitchFamily="34" charset="0"/>
                        </a:rPr>
                        <m:t> </m:t>
                      </m:r>
                      <m:r>
                        <m:rPr>
                          <m:nor/>
                        </m:rPr>
                        <a:rPr lang="en-US" altLang="en-US" i="1" dirty="0">
                          <a:latin typeface="Monotype Corsiva" pitchFamily="66" charset="0"/>
                        </a:rPr>
                        <m:t>M</m:t>
                      </m:r>
                      <m:r>
                        <m:rPr>
                          <m:nor/>
                        </m:rPr>
                        <a:rPr lang="en-US" altLang="en-US" b="1" i="1" dirty="0">
                          <a:latin typeface="Monotype Corsiva" pitchFamily="66" charset="0"/>
                        </a:rPr>
                        <m:t> </m:t>
                      </m:r>
                      <m:r>
                        <m:rPr>
                          <m:nor/>
                        </m:rPr>
                        <a:rPr lang="en-US" altLang="en-US" dirty="0">
                          <a:cs typeface="Arial" pitchFamily="34" charset="0"/>
                        </a:rPr>
                        <m:t>of</m:t>
                      </m:r>
                      <m:r>
                        <m:rPr>
                          <m:nor/>
                        </m:rPr>
                        <a:rPr lang="en-US" altLang="en-US" dirty="0">
                          <a:cs typeface="Arial" pitchFamily="34" charset="0"/>
                        </a:rPr>
                        <m:t> </m:t>
                      </m:r>
                      <m:r>
                        <m:rPr>
                          <m:nor/>
                        </m:rPr>
                        <a:rPr lang="en-US" altLang="en-US" dirty="0">
                          <a:cs typeface="Arial" pitchFamily="34" charset="0"/>
                        </a:rPr>
                        <m:t>O</m:t>
                      </m:r>
                      <m:r>
                        <m:rPr>
                          <m:nor/>
                        </m:rPr>
                        <a:rPr lang="en-US" altLang="en-US" dirty="0">
                          <a:cs typeface="Arial" pitchFamily="34" charset="0"/>
                        </a:rPr>
                        <m:t>) = (2 </m:t>
                      </m:r>
                      <m:r>
                        <m:rPr>
                          <m:nor/>
                        </m:rPr>
                        <a:rPr lang="en-US" altLang="en-US" dirty="0"/>
                        <m:t>x</m:t>
                      </m:r>
                      <m:r>
                        <m:rPr>
                          <m:nor/>
                        </m:rPr>
                        <a:rPr lang="en-US" altLang="en-US" dirty="0"/>
                        <m:t> 14.01 </m:t>
                      </m:r>
                      <m:r>
                        <m:rPr>
                          <m:nor/>
                        </m:rPr>
                        <a:rPr lang="en-US" altLang="en-US" dirty="0"/>
                        <m:t>g</m:t>
                      </m:r>
                      <m:r>
                        <m:rPr>
                          <m:nor/>
                        </m:rPr>
                        <a:rPr lang="en-US" altLang="en-US" dirty="0"/>
                        <m:t>/</m:t>
                      </m:r>
                      <m:r>
                        <m:rPr>
                          <m:nor/>
                        </m:rPr>
                        <a:rPr lang="en-US" altLang="en-US" dirty="0"/>
                        <m:t>mol</m:t>
                      </m:r>
                      <m:r>
                        <m:rPr>
                          <m:nor/>
                        </m:rPr>
                        <a:rPr lang="en-US" altLang="en-US" dirty="0"/>
                        <m:t> </m:t>
                      </m:r>
                      <m:r>
                        <m:rPr>
                          <m:nor/>
                        </m:rPr>
                        <a:rPr lang="en-US" altLang="en-US" dirty="0"/>
                        <m:t>N</m:t>
                      </m:r>
                      <m:r>
                        <m:rPr>
                          <m:nor/>
                        </m:rPr>
                        <a:rPr lang="en-US" altLang="en-US" dirty="0"/>
                        <m:t>) + (4 </m:t>
                      </m:r>
                      <m:r>
                        <m:rPr>
                          <m:nor/>
                        </m:rPr>
                        <a:rPr lang="en-US" altLang="en-US" dirty="0"/>
                        <m:t>x</m:t>
                      </m:r>
                      <m:r>
                        <m:rPr>
                          <m:nor/>
                        </m:rPr>
                        <a:rPr lang="en-US" altLang="en-US" dirty="0"/>
                        <m:t> 1.008 </m:t>
                      </m:r>
                      <m:r>
                        <m:rPr>
                          <m:nor/>
                        </m:rPr>
                        <a:rPr lang="en-US" altLang="en-US" dirty="0"/>
                        <m:t>g</m:t>
                      </m:r>
                      <m:r>
                        <m:rPr>
                          <m:nor/>
                        </m:rPr>
                        <a:rPr lang="en-US" altLang="en-US" dirty="0"/>
                        <m:t>/</m:t>
                      </m:r>
                      <m:r>
                        <m:rPr>
                          <m:nor/>
                        </m:rPr>
                        <a:rPr lang="en-US" altLang="en-US" dirty="0"/>
                        <m:t>mol</m:t>
                      </m:r>
                      <m:r>
                        <m:rPr>
                          <m:nor/>
                        </m:rPr>
                        <a:rPr lang="en-US" altLang="en-US" dirty="0"/>
                        <m:t> </m:t>
                      </m:r>
                      <m:r>
                        <m:rPr>
                          <m:nor/>
                        </m:rPr>
                        <a:rPr lang="en-US" altLang="en-US" dirty="0"/>
                        <m:t>H</m:t>
                      </m:r>
                      <m:r>
                        <m:rPr>
                          <m:nor/>
                        </m:rPr>
                        <a:rPr lang="en-US" altLang="en-US" dirty="0"/>
                        <m:t>) + (3 </m:t>
                      </m:r>
                      <m:r>
                        <m:rPr>
                          <m:nor/>
                        </m:rPr>
                        <a:rPr lang="en-US" altLang="en-US" dirty="0"/>
                        <m:t>x</m:t>
                      </m:r>
                      <m:r>
                        <m:rPr>
                          <m:nor/>
                        </m:rPr>
                        <a:rPr lang="en-US" altLang="en-US" dirty="0"/>
                        <m:t> 16.00 </m:t>
                      </m:r>
                      <m:r>
                        <m:rPr>
                          <m:nor/>
                        </m:rPr>
                        <a:rPr lang="en-US" altLang="en-US" dirty="0"/>
                        <m:t>g</m:t>
                      </m:r>
                      <m:r>
                        <m:rPr>
                          <m:nor/>
                        </m:rPr>
                        <a:rPr lang="en-US" altLang="en-US" dirty="0"/>
                        <m:t>/</m:t>
                      </m:r>
                      <m:r>
                        <m:rPr>
                          <m:nor/>
                        </m:rPr>
                        <a:rPr lang="en-US" altLang="en-US" dirty="0"/>
                        <m:t>mol</m:t>
                      </m:r>
                      <m:r>
                        <m:rPr>
                          <m:nor/>
                        </m:rPr>
                        <a:rPr lang="en-US" altLang="en-US" dirty="0"/>
                        <m:t> </m:t>
                      </m:r>
                      <m:r>
                        <m:rPr>
                          <m:nor/>
                        </m:rPr>
                        <a:rPr lang="en-US" altLang="en-US" dirty="0"/>
                        <m:t>O</m:t>
                      </m:r>
                      <m:r>
                        <m:rPr>
                          <m:nor/>
                        </m:rPr>
                        <a:rPr lang="en-US" altLang="en-US" dirty="0"/>
                        <m:t>) = 80.05 </m:t>
                      </m:r>
                      <m:r>
                        <m:rPr>
                          <m:nor/>
                        </m:rPr>
                        <a:rPr lang="en-US" altLang="en-US" dirty="0"/>
                        <m:t>g</m:t>
                      </m:r>
                      <m:r>
                        <m:rPr>
                          <m:nor/>
                        </m:rPr>
                        <a:rPr lang="en-US" altLang="en-US" dirty="0"/>
                        <m:t>/</m:t>
                      </m:r>
                      <m:r>
                        <m:rPr>
                          <m:nor/>
                        </m:rPr>
                        <a:rPr lang="en-US" altLang="en-US" dirty="0"/>
                        <m:t>mol</m:t>
                      </m:r>
                      <m:r>
                        <m:rPr>
                          <m:nor/>
                        </m:rPr>
                        <a:rPr lang="en-US" altLang="en-US" dirty="0"/>
                        <m:t> </m:t>
                      </m:r>
                      <m:r>
                        <m:rPr>
                          <m:nor/>
                        </m:rPr>
                        <a:rPr lang="en-US" altLang="en-US" dirty="0"/>
                        <m:t>NH</m:t>
                      </m:r>
                      <m:r>
                        <m:rPr>
                          <m:nor/>
                        </m:rPr>
                        <a:rPr lang="en-US" altLang="en-US" baseline="-25000" dirty="0"/>
                        <m:t>4</m:t>
                      </m:r>
                      <m:r>
                        <m:rPr>
                          <m:nor/>
                        </m:rPr>
                        <a:rPr lang="en-US" altLang="en-US" dirty="0"/>
                        <m:t>NO</m:t>
                      </m:r>
                      <m:r>
                        <m:rPr>
                          <m:nor/>
                        </m:rPr>
                        <a:rPr lang="en-US" altLang="en-US" baseline="-25000" dirty="0"/>
                        <m:t>3</m:t>
                      </m:r>
                    </m:oMath>
                  </m:oMathPara>
                </a14:m>
                <a:endParaRPr lang="en-US" altLang="en-US" dirty="0"/>
              </a:p>
              <a:p>
                <a:pPr marL="0" indent="0">
                  <a:buNone/>
                </a:pPr>
                <a:endParaRPr lang="en-US" altLang="en-US" dirty="0"/>
              </a:p>
              <a:p>
                <a:pPr marL="0" indent="0">
                  <a:buNone/>
                </a:pPr>
                <a:endParaRPr lang="en-US" altLang="en-US" dirty="0">
                  <a:cs typeface="Arial" pitchFamily="34" charset="0"/>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963" t="-877" r="-1704"/>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Sample Problem 3.6 – Solution, Cont’d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dirty="0"/>
                  <a:t>Finding the mass fraction of N in NH</a:t>
                </a:r>
                <a:r>
                  <a:rPr lang="en-US" altLang="en-US" baseline="-25000" dirty="0"/>
                  <a:t>4</a:t>
                </a:r>
                <a:r>
                  <a:rPr lang="en-US" altLang="en-US" dirty="0"/>
                  <a:t>NO</a:t>
                </a:r>
                <a:r>
                  <a:rPr lang="en-US" altLang="en-US" baseline="-25000" dirty="0"/>
                  <a:t>3</a:t>
                </a:r>
                <a:r>
                  <a:rPr lang="en-US" altLang="en-US" dirty="0"/>
                  <a:t>:</a:t>
                </a:r>
              </a:p>
              <a:p>
                <a:pPr marL="0" indent="0">
                  <a:buNone/>
                </a:pPr>
                <a14:m>
                  <m:oMathPara xmlns:m="http://schemas.openxmlformats.org/officeDocument/2006/math">
                    <m:oMathParaPr>
                      <m:jc m:val="left"/>
                    </m:oMathParaPr>
                    <m:oMath xmlns:m="http://schemas.openxmlformats.org/officeDocument/2006/math">
                      <m:r>
                        <m:rPr>
                          <m:nor/>
                        </m:rPr>
                        <a:rPr lang="en-US" altLang="en-US" dirty="0"/>
                        <m:t>Mass</m:t>
                      </m:r>
                      <m:r>
                        <m:rPr>
                          <m:nor/>
                        </m:rPr>
                        <a:rPr lang="en-US" altLang="en-US" dirty="0"/>
                        <m:t> </m:t>
                      </m:r>
                      <m:r>
                        <m:rPr>
                          <m:nor/>
                        </m:rPr>
                        <a:rPr lang="en-US" altLang="en-US" dirty="0"/>
                        <m:t>fraction</m:t>
                      </m:r>
                      <m:r>
                        <m:rPr>
                          <m:nor/>
                        </m:rPr>
                        <a:rPr lang="en-US" altLang="en-US" dirty="0"/>
                        <m:t> </m:t>
                      </m:r>
                      <m:r>
                        <m:rPr>
                          <m:nor/>
                        </m:rPr>
                        <a:rPr lang="en-US" altLang="en-US" dirty="0"/>
                        <m:t>of</m:t>
                      </m:r>
                      <m:r>
                        <m:rPr>
                          <m:nor/>
                        </m:rPr>
                        <a:rPr lang="en-US" altLang="en-US" dirty="0"/>
                        <m:t> </m:t>
                      </m:r>
                      <m:r>
                        <m:rPr>
                          <m:nor/>
                        </m:rPr>
                        <a:rPr lang="en-US" altLang="en-US" dirty="0"/>
                        <m:t>N</m:t>
                      </m:r>
                      <m:r>
                        <m:rPr>
                          <m:nor/>
                        </m:rPr>
                        <a:rPr lang="en-US" altLang="en-US" dirty="0"/>
                        <m:t> =</m:t>
                      </m:r>
                      <m:f>
                        <m:fPr>
                          <m:ctrlPr>
                            <a:rPr lang="en-US" altLang="en-US" i="1" dirty="0" smtClean="0">
                              <a:latin typeface="Cambria Math" panose="02040503050406030204" pitchFamily="18" charset="0"/>
                            </a:rPr>
                          </m:ctrlPr>
                        </m:fPr>
                        <m:num>
                          <m:r>
                            <m:rPr>
                              <m:nor/>
                            </m:rPr>
                            <a:rPr lang="en-US" altLang="en-US" dirty="0"/>
                            <m:t>total</m:t>
                          </m:r>
                          <m:r>
                            <m:rPr>
                              <m:nor/>
                            </m:rPr>
                            <a:rPr lang="en-US" altLang="en-US" dirty="0"/>
                            <m:t> </m:t>
                          </m:r>
                          <m:r>
                            <m:rPr>
                              <m:nor/>
                            </m:rPr>
                            <a:rPr lang="en-US" altLang="en-US" dirty="0"/>
                            <m:t>mass</m:t>
                          </m:r>
                          <m:r>
                            <m:rPr>
                              <m:nor/>
                            </m:rPr>
                            <a:rPr lang="en-US" altLang="en-US" dirty="0"/>
                            <m:t> </m:t>
                          </m:r>
                          <m:r>
                            <m:rPr>
                              <m:nor/>
                            </m:rPr>
                            <a:rPr lang="en-US" altLang="en-US" dirty="0"/>
                            <m:t>of</m:t>
                          </m:r>
                          <m:r>
                            <m:rPr>
                              <m:nor/>
                            </m:rPr>
                            <a:rPr lang="en-US" altLang="en-US" dirty="0"/>
                            <m:t> </m:t>
                          </m:r>
                          <m:r>
                            <m:rPr>
                              <m:nor/>
                            </m:rPr>
                            <a:rPr lang="en-US" altLang="en-US" dirty="0"/>
                            <m:t>N</m:t>
                          </m:r>
                          <m:r>
                            <m:rPr>
                              <m:nor/>
                            </m:rPr>
                            <a:rPr lang="en-US" altLang="en-US" dirty="0"/>
                            <m:t> </m:t>
                          </m:r>
                        </m:num>
                        <m:den>
                          <m:r>
                            <m:rPr>
                              <m:nor/>
                            </m:rPr>
                            <a:rPr lang="en-US" altLang="en-US" dirty="0"/>
                            <m:t>Mass</m:t>
                          </m:r>
                          <m:r>
                            <m:rPr>
                              <m:nor/>
                            </m:rPr>
                            <a:rPr lang="en-US" altLang="en-US" dirty="0"/>
                            <m:t> </m:t>
                          </m:r>
                          <m:r>
                            <m:rPr>
                              <m:nor/>
                            </m:rPr>
                            <a:rPr lang="en-US" altLang="en-US" dirty="0"/>
                            <m:t>of</m:t>
                          </m:r>
                          <m:r>
                            <m:rPr>
                              <m:nor/>
                            </m:rPr>
                            <a:rPr lang="en-US" altLang="en-US" dirty="0"/>
                            <m:t> 1 </m:t>
                          </m:r>
                          <m:r>
                            <m:rPr>
                              <m:nor/>
                            </m:rPr>
                            <a:rPr lang="en-US" altLang="en-US" dirty="0"/>
                            <m:t>mol</m:t>
                          </m:r>
                          <m:r>
                            <m:rPr>
                              <m:nor/>
                            </m:rPr>
                            <a:rPr lang="en-US" altLang="en-US" dirty="0"/>
                            <m:t> </m:t>
                          </m:r>
                          <m:r>
                            <m:rPr>
                              <m:nor/>
                            </m:rPr>
                            <a:rPr lang="en-US" altLang="en-US" dirty="0"/>
                            <m:t>NH</m:t>
                          </m:r>
                          <m:r>
                            <m:rPr>
                              <m:nor/>
                            </m:rPr>
                            <a:rPr lang="en-US" altLang="en-US" baseline="-25000" dirty="0"/>
                            <m:t>4</m:t>
                          </m:r>
                          <m:r>
                            <m:rPr>
                              <m:nor/>
                            </m:rPr>
                            <a:rPr lang="en-US" altLang="en-US" dirty="0"/>
                            <m:t>NO</m:t>
                          </m:r>
                          <m:r>
                            <m:rPr>
                              <m:nor/>
                            </m:rPr>
                            <a:rPr lang="en-US" altLang="en-US" baseline="-25000" dirty="0"/>
                            <m:t>3</m:t>
                          </m:r>
                          <m:r>
                            <m:rPr>
                              <m:nor/>
                            </m:rPr>
                            <a:rPr lang="en-US" altLang="en-US" dirty="0"/>
                            <m:t> </m:t>
                          </m:r>
                        </m:den>
                      </m:f>
                      <m:r>
                        <a:rPr lang="en-US" altLang="en-US" b="0" i="1" dirty="0" smtClean="0">
                          <a:latin typeface="Cambria Math"/>
                        </a:rPr>
                        <m:t>=</m:t>
                      </m:r>
                      <m:f>
                        <m:fPr>
                          <m:ctrlPr>
                            <a:rPr lang="en-US" altLang="en-US" b="0" i="1" dirty="0" smtClean="0">
                              <a:latin typeface="Cambria Math" panose="02040503050406030204" pitchFamily="18" charset="0"/>
                            </a:rPr>
                          </m:ctrlPr>
                        </m:fPr>
                        <m:num>
                          <m:r>
                            <m:rPr>
                              <m:nor/>
                            </m:rPr>
                            <a:rPr lang="en-US" altLang="en-US" dirty="0"/>
                            <m:t>28.02 </m:t>
                          </m:r>
                          <m:r>
                            <m:rPr>
                              <m:nor/>
                            </m:rPr>
                            <a:rPr lang="en-US" altLang="en-US" dirty="0"/>
                            <m:t>g</m:t>
                          </m:r>
                          <m:r>
                            <m:rPr>
                              <m:nor/>
                            </m:rPr>
                            <a:rPr lang="en-US" altLang="en-US" dirty="0"/>
                            <m:t> </m:t>
                          </m:r>
                          <m:r>
                            <m:rPr>
                              <m:nor/>
                            </m:rPr>
                            <a:rPr lang="en-US" altLang="en-US" dirty="0"/>
                            <m:t>N</m:t>
                          </m:r>
                          <m:r>
                            <m:rPr>
                              <m:nor/>
                            </m:rPr>
                            <a:rPr lang="en-US" altLang="en-US" dirty="0"/>
                            <m:t> </m:t>
                          </m:r>
                        </m:num>
                        <m:den>
                          <m:r>
                            <m:rPr>
                              <m:nor/>
                            </m:rPr>
                            <a:rPr lang="en-US" altLang="en-US" dirty="0"/>
                            <m:t>80.05 </m:t>
                          </m:r>
                          <m:r>
                            <m:rPr>
                              <m:nor/>
                            </m:rPr>
                            <a:rPr lang="en-US" altLang="en-US" dirty="0"/>
                            <m:t>g</m:t>
                          </m:r>
                          <m:r>
                            <m:rPr>
                              <m:nor/>
                            </m:rPr>
                            <a:rPr lang="en-US" altLang="en-US" dirty="0"/>
                            <m:t> </m:t>
                          </m:r>
                          <m:r>
                            <m:rPr>
                              <m:nor/>
                            </m:rPr>
                            <a:rPr lang="en-US" altLang="en-US" dirty="0"/>
                            <m:t>NH</m:t>
                          </m:r>
                          <m:r>
                            <m:rPr>
                              <m:nor/>
                            </m:rPr>
                            <a:rPr lang="en-US" altLang="en-US" baseline="-25000" dirty="0"/>
                            <m:t>4</m:t>
                          </m:r>
                          <m:r>
                            <m:rPr>
                              <m:nor/>
                            </m:rPr>
                            <a:rPr lang="en-US" altLang="en-US" dirty="0"/>
                            <m:t>NO</m:t>
                          </m:r>
                          <m:r>
                            <m:rPr>
                              <m:nor/>
                            </m:rPr>
                            <a:rPr lang="en-US" altLang="en-US" baseline="-25000" dirty="0"/>
                            <m:t>3 </m:t>
                          </m:r>
                        </m:den>
                      </m:f>
                      <m:r>
                        <a:rPr lang="en-US" altLang="en-US" b="0" i="1" dirty="0" smtClean="0">
                          <a:latin typeface="Cambria Math"/>
                        </a:rPr>
                        <m:t>=</m:t>
                      </m:r>
                      <m:r>
                        <m:rPr>
                          <m:nor/>
                        </m:rPr>
                        <a:rPr lang="en-US" altLang="en-US" dirty="0"/>
                        <m:t>0.3500</m:t>
                      </m:r>
                    </m:oMath>
                  </m:oMathPara>
                </a14:m>
                <a:endParaRPr lang="en-US" altLang="en-US" dirty="0"/>
              </a:p>
              <a:p>
                <a:r>
                  <a:rPr lang="en-US" altLang="en-US" dirty="0"/>
                  <a:t>Changing to mass %: Mass % of N = mass fraction of N x 100 = 0.3500 x 100 = 35.00 mass % N</a:t>
                </a:r>
              </a:p>
              <a:p>
                <a:r>
                  <a:rPr lang="en-US" altLang="en-US" dirty="0"/>
                  <a:t>Combining the steps for each of the other elements in NH</a:t>
                </a:r>
                <a:r>
                  <a:rPr lang="en-US" altLang="en-US" baseline="-25000" dirty="0"/>
                  <a:t>4</a:t>
                </a:r>
                <a:r>
                  <a:rPr lang="en-US" altLang="en-US" dirty="0"/>
                  <a:t>NO</a:t>
                </a:r>
                <a:r>
                  <a:rPr lang="en-US" altLang="en-US" baseline="-25000" dirty="0"/>
                  <a:t>3</a:t>
                </a:r>
                <a:r>
                  <a:rPr lang="en-US" altLang="en-US" dirty="0"/>
                  <a:t>:</a:t>
                </a:r>
              </a:p>
              <a:p>
                <a:pPr marL="0" indent="0">
                  <a:buNone/>
                </a:pPr>
                <a14:m>
                  <m:oMathPara xmlns:m="http://schemas.openxmlformats.org/officeDocument/2006/math">
                    <m:oMathParaPr>
                      <m:jc m:val="left"/>
                    </m:oMathParaPr>
                    <m:oMath xmlns:m="http://schemas.openxmlformats.org/officeDocument/2006/math">
                      <m:r>
                        <m:rPr>
                          <m:nor/>
                        </m:rPr>
                        <a:rPr lang="en-US" altLang="en-US" dirty="0">
                          <a:latin typeface="Cambria Math" panose="02040503050406030204" pitchFamily="18" charset="0"/>
                          <a:ea typeface="Cambria Math" panose="02040503050406030204" pitchFamily="18" charset="0"/>
                        </a:rPr>
                        <m:t>Mass</m:t>
                      </m:r>
                      <m:r>
                        <m:rPr>
                          <m:nor/>
                        </m:rPr>
                        <a:rPr lang="en-US" altLang="en-US" dirty="0">
                          <a:latin typeface="Cambria Math" panose="02040503050406030204" pitchFamily="18" charset="0"/>
                          <a:ea typeface="Cambria Math" panose="02040503050406030204" pitchFamily="18" charset="0"/>
                        </a:rPr>
                        <m:t> % </m:t>
                      </m:r>
                      <m:r>
                        <m:rPr>
                          <m:nor/>
                        </m:rPr>
                        <a:rPr lang="en-US" altLang="en-US" dirty="0">
                          <a:latin typeface="Cambria Math" panose="02040503050406030204" pitchFamily="18" charset="0"/>
                          <a:ea typeface="Cambria Math" panose="02040503050406030204" pitchFamily="18" charset="0"/>
                        </a:rPr>
                        <m:t>of</m:t>
                      </m:r>
                      <m:r>
                        <m:rPr>
                          <m:nor/>
                        </m:rPr>
                        <a:rPr lang="en-US" altLang="en-US" dirty="0">
                          <a:latin typeface="Cambria Math" panose="02040503050406030204" pitchFamily="18" charset="0"/>
                          <a:ea typeface="Cambria Math" panose="02040503050406030204" pitchFamily="18" charset="0"/>
                        </a:rPr>
                        <m:t> </m:t>
                      </m:r>
                      <m:r>
                        <m:rPr>
                          <m:nor/>
                        </m:rPr>
                        <a:rPr lang="en-US" altLang="en-US" dirty="0">
                          <a:latin typeface="Cambria Math" panose="02040503050406030204" pitchFamily="18" charset="0"/>
                          <a:ea typeface="Cambria Math" panose="02040503050406030204" pitchFamily="18" charset="0"/>
                        </a:rPr>
                        <m:t>H</m:t>
                      </m:r>
                      <m:r>
                        <m:rPr>
                          <m:nor/>
                        </m:rPr>
                        <a:rPr lang="en-US" altLang="en-US" dirty="0">
                          <a:latin typeface="Cambria Math" panose="02040503050406030204" pitchFamily="18" charset="0"/>
                          <a:ea typeface="Cambria Math" panose="02040503050406030204" pitchFamily="18" charset="0"/>
                        </a:rPr>
                        <m:t> =</m:t>
                      </m:r>
                      <m:f>
                        <m:fPr>
                          <m:ctrlPr>
                            <a:rPr lang="en-US" altLang="en-US" i="1" dirty="0" smtClean="0">
                              <a:latin typeface="Cambria Math" panose="02040503050406030204" pitchFamily="18" charset="0"/>
                              <a:ea typeface="Cambria Math" panose="02040503050406030204" pitchFamily="18" charset="0"/>
                            </a:rPr>
                          </m:ctrlPr>
                        </m:fPr>
                        <m:num>
                          <m:r>
                            <m:rPr>
                              <m:nor/>
                            </m:rPr>
                            <a:rPr lang="en-US" altLang="en-US" dirty="0">
                              <a:latin typeface="Cambria Math" panose="02040503050406030204" pitchFamily="18" charset="0"/>
                              <a:ea typeface="Cambria Math" panose="02040503050406030204" pitchFamily="18" charset="0"/>
                            </a:rPr>
                            <m:t>mol</m:t>
                          </m:r>
                          <m:r>
                            <m:rPr>
                              <m:nor/>
                            </m:rPr>
                            <a:rPr lang="en-US" altLang="en-US" dirty="0">
                              <a:latin typeface="Cambria Math" panose="02040503050406030204" pitchFamily="18" charset="0"/>
                              <a:ea typeface="Cambria Math" panose="02040503050406030204" pitchFamily="18" charset="0"/>
                            </a:rPr>
                            <m:t> </m:t>
                          </m:r>
                          <m:r>
                            <m:rPr>
                              <m:nor/>
                            </m:rPr>
                            <a:rPr lang="en-US" altLang="en-US" dirty="0">
                              <a:latin typeface="Cambria Math" panose="02040503050406030204" pitchFamily="18" charset="0"/>
                              <a:ea typeface="Cambria Math" panose="02040503050406030204" pitchFamily="18" charset="0"/>
                            </a:rPr>
                            <m:t>H</m:t>
                          </m:r>
                          <m:r>
                            <m:rPr>
                              <m:nor/>
                            </m:rPr>
                            <a:rPr lang="en-US" altLang="en-US" dirty="0">
                              <a:latin typeface="Cambria Math" panose="02040503050406030204" pitchFamily="18" charset="0"/>
                              <a:ea typeface="Cambria Math" panose="02040503050406030204" pitchFamily="18" charset="0"/>
                            </a:rPr>
                            <m:t> </m:t>
                          </m:r>
                          <m:r>
                            <m:rPr>
                              <m:nor/>
                            </m:rPr>
                            <a:rPr lang="en-US" altLang="en-US" dirty="0">
                              <a:latin typeface="Cambria Math" panose="02040503050406030204" pitchFamily="18" charset="0"/>
                              <a:ea typeface="Cambria Math" panose="02040503050406030204" pitchFamily="18" charset="0"/>
                            </a:rPr>
                            <m:t>x</m:t>
                          </m:r>
                          <m:r>
                            <m:rPr>
                              <m:nor/>
                            </m:rPr>
                            <a:rPr lang="en-US" altLang="en-US" dirty="0">
                              <a:latin typeface="Cambria Math" panose="02040503050406030204" pitchFamily="18" charset="0"/>
                              <a:ea typeface="Cambria Math" panose="02040503050406030204" pitchFamily="18" charset="0"/>
                            </a:rPr>
                            <m:t> </m:t>
                          </m:r>
                          <m:r>
                            <m:rPr>
                              <m:nor/>
                            </m:rPr>
                            <a:rPr lang="en-US" altLang="en-US" dirty="0">
                              <a:latin typeface="Cambria Math" panose="02040503050406030204" pitchFamily="18" charset="0"/>
                              <a:ea typeface="Cambria Math" panose="02040503050406030204" pitchFamily="18" charset="0"/>
                            </a:rPr>
                            <m:t>M</m:t>
                          </m:r>
                          <m:r>
                            <m:rPr>
                              <m:nor/>
                            </m:rPr>
                            <a:rPr lang="en-US" altLang="en-US" dirty="0">
                              <a:latin typeface="Cambria Math" panose="02040503050406030204" pitchFamily="18" charset="0"/>
                              <a:ea typeface="Cambria Math" panose="02040503050406030204" pitchFamily="18" charset="0"/>
                            </a:rPr>
                            <m:t> </m:t>
                          </m:r>
                          <m:r>
                            <m:rPr>
                              <m:nor/>
                            </m:rPr>
                            <a:rPr lang="en-US" altLang="en-US" dirty="0">
                              <a:latin typeface="Cambria Math" panose="02040503050406030204" pitchFamily="18" charset="0"/>
                              <a:ea typeface="Cambria Math" panose="02040503050406030204" pitchFamily="18" charset="0"/>
                            </a:rPr>
                            <m:t>of</m:t>
                          </m:r>
                          <m:r>
                            <m:rPr>
                              <m:nor/>
                            </m:rPr>
                            <a:rPr lang="en-US" altLang="en-US" dirty="0">
                              <a:latin typeface="Cambria Math" panose="02040503050406030204" pitchFamily="18" charset="0"/>
                              <a:ea typeface="Cambria Math" panose="02040503050406030204" pitchFamily="18" charset="0"/>
                            </a:rPr>
                            <m:t> </m:t>
                          </m:r>
                          <m:r>
                            <m:rPr>
                              <m:nor/>
                            </m:rPr>
                            <a:rPr lang="en-US" altLang="en-US" dirty="0">
                              <a:latin typeface="Cambria Math" panose="02040503050406030204" pitchFamily="18" charset="0"/>
                              <a:ea typeface="Cambria Math" panose="02040503050406030204" pitchFamily="18" charset="0"/>
                            </a:rPr>
                            <m:t>H</m:t>
                          </m:r>
                          <m:r>
                            <m:rPr>
                              <m:nor/>
                            </m:rPr>
                            <a:rPr lang="en-US" altLang="en-US" dirty="0">
                              <a:latin typeface="Cambria Math" panose="02040503050406030204" pitchFamily="18" charset="0"/>
                              <a:ea typeface="Cambria Math" panose="02040503050406030204" pitchFamily="18" charset="0"/>
                            </a:rPr>
                            <m:t> </m:t>
                          </m:r>
                        </m:num>
                        <m:den>
                          <m:r>
                            <m:rPr>
                              <m:nor/>
                            </m:rPr>
                            <a:rPr lang="en-US" altLang="en-US" dirty="0">
                              <a:latin typeface="Cambria Math" panose="02040503050406030204" pitchFamily="18" charset="0"/>
                              <a:ea typeface="Cambria Math" panose="02040503050406030204" pitchFamily="18" charset="0"/>
                            </a:rPr>
                            <m:t>Mass</m:t>
                          </m:r>
                          <m:r>
                            <m:rPr>
                              <m:nor/>
                            </m:rPr>
                            <a:rPr lang="en-US" altLang="en-US" dirty="0">
                              <a:latin typeface="Cambria Math" panose="02040503050406030204" pitchFamily="18" charset="0"/>
                              <a:ea typeface="Cambria Math" panose="02040503050406030204" pitchFamily="18" charset="0"/>
                            </a:rPr>
                            <m:t> </m:t>
                          </m:r>
                          <m:r>
                            <m:rPr>
                              <m:nor/>
                            </m:rPr>
                            <a:rPr lang="en-US" altLang="en-US" dirty="0">
                              <a:latin typeface="Cambria Math" panose="02040503050406030204" pitchFamily="18" charset="0"/>
                              <a:ea typeface="Cambria Math" panose="02040503050406030204" pitchFamily="18" charset="0"/>
                            </a:rPr>
                            <m:t>of</m:t>
                          </m:r>
                          <m:r>
                            <m:rPr>
                              <m:nor/>
                            </m:rPr>
                            <a:rPr lang="en-US" altLang="en-US" dirty="0">
                              <a:latin typeface="Cambria Math" panose="02040503050406030204" pitchFamily="18" charset="0"/>
                              <a:ea typeface="Cambria Math" panose="02040503050406030204" pitchFamily="18" charset="0"/>
                            </a:rPr>
                            <m:t> 1 </m:t>
                          </m:r>
                          <m:r>
                            <m:rPr>
                              <m:nor/>
                            </m:rPr>
                            <a:rPr lang="en-US" altLang="en-US" dirty="0">
                              <a:latin typeface="Cambria Math" panose="02040503050406030204" pitchFamily="18" charset="0"/>
                              <a:ea typeface="Cambria Math" panose="02040503050406030204" pitchFamily="18" charset="0"/>
                            </a:rPr>
                            <m:t>mol</m:t>
                          </m:r>
                          <m:r>
                            <m:rPr>
                              <m:nor/>
                            </m:rPr>
                            <a:rPr lang="en-US" altLang="en-US" dirty="0">
                              <a:latin typeface="Cambria Math" panose="02040503050406030204" pitchFamily="18" charset="0"/>
                              <a:ea typeface="Cambria Math" panose="02040503050406030204" pitchFamily="18" charset="0"/>
                            </a:rPr>
                            <m:t> </m:t>
                          </m:r>
                          <m:r>
                            <m:rPr>
                              <m:nor/>
                            </m:rPr>
                            <a:rPr lang="en-US" altLang="en-US" dirty="0">
                              <a:latin typeface="Cambria Math" panose="02040503050406030204" pitchFamily="18" charset="0"/>
                              <a:ea typeface="Cambria Math" panose="02040503050406030204" pitchFamily="18" charset="0"/>
                            </a:rPr>
                            <m:t>NH</m:t>
                          </m:r>
                          <m:r>
                            <m:rPr>
                              <m:nor/>
                            </m:rPr>
                            <a:rPr lang="en-US" altLang="en-US" baseline="-25000" dirty="0">
                              <a:latin typeface="Cambria Math" panose="02040503050406030204" pitchFamily="18" charset="0"/>
                              <a:ea typeface="Cambria Math" panose="02040503050406030204" pitchFamily="18" charset="0"/>
                            </a:rPr>
                            <m:t>4</m:t>
                          </m:r>
                          <m:r>
                            <m:rPr>
                              <m:nor/>
                            </m:rPr>
                            <a:rPr lang="en-US" altLang="en-US" dirty="0">
                              <a:latin typeface="Cambria Math" panose="02040503050406030204" pitchFamily="18" charset="0"/>
                              <a:ea typeface="Cambria Math" panose="02040503050406030204" pitchFamily="18" charset="0"/>
                            </a:rPr>
                            <m:t>NO</m:t>
                          </m:r>
                          <m:r>
                            <m:rPr>
                              <m:nor/>
                            </m:rPr>
                            <a:rPr lang="en-US" altLang="en-US" baseline="-25000" dirty="0">
                              <a:latin typeface="Cambria Math" panose="02040503050406030204" pitchFamily="18" charset="0"/>
                              <a:ea typeface="Cambria Math" panose="02040503050406030204" pitchFamily="18" charset="0"/>
                            </a:rPr>
                            <m:t>3 </m:t>
                          </m:r>
                        </m:den>
                      </m:f>
                      <m:r>
                        <a:rPr lang="en-US" altLang="en-US" i="0" dirty="0" smtClean="0">
                          <a:latin typeface="Cambria Math" panose="02040503050406030204" pitchFamily="18" charset="0"/>
                          <a:ea typeface="Cambria Math" panose="02040503050406030204" pitchFamily="18" charset="0"/>
                        </a:rPr>
                        <m:t>×</m:t>
                      </m:r>
                      <m:r>
                        <a:rPr lang="en-US" altLang="en-US" b="0" i="0" dirty="0" smtClean="0">
                          <a:latin typeface="Cambria Math" panose="02040503050406030204" pitchFamily="18" charset="0"/>
                          <a:ea typeface="Cambria Math" panose="02040503050406030204" pitchFamily="18" charset="0"/>
                        </a:rPr>
                        <m:t>100</m:t>
                      </m:r>
                    </m:oMath>
                  </m:oMathPara>
                </a14:m>
                <a:endParaRPr lang="en-US" altLang="en-US" dirty="0">
                  <a:latin typeface="Cambria Math" panose="02040503050406030204" pitchFamily="18" charset="0"/>
                  <a:ea typeface="Cambria Math" panose="02040503050406030204" pitchFamily="18" charset="0"/>
                </a:endParaRPr>
              </a:p>
              <a:p>
                <a:pPr marL="0" indent="0">
                  <a:buNone/>
                </a:pPr>
                <a14:m>
                  <m:oMathPara xmlns:m="http://schemas.openxmlformats.org/officeDocument/2006/math">
                    <m:oMathParaPr>
                      <m:jc m:val="left"/>
                    </m:oMathParaPr>
                    <m:oMath xmlns:m="http://schemas.openxmlformats.org/officeDocument/2006/math">
                      <m:r>
                        <a:rPr lang="en-US" altLang="en-US" b="0" i="0" smtClean="0">
                          <a:latin typeface="Cambria Math" panose="02040503050406030204" pitchFamily="18" charset="0"/>
                          <a:ea typeface="Cambria Math" panose="02040503050406030204" pitchFamily="18" charset="0"/>
                        </a:rPr>
                        <m:t>=</m:t>
                      </m:r>
                      <m:f>
                        <m:fPr>
                          <m:ctrlPr>
                            <a:rPr lang="en-US" altLang="en-US" b="0" i="1" smtClean="0">
                              <a:latin typeface="Cambria Math" panose="02040503050406030204" pitchFamily="18" charset="0"/>
                              <a:ea typeface="Cambria Math" panose="02040503050406030204" pitchFamily="18" charset="0"/>
                            </a:rPr>
                          </m:ctrlPr>
                        </m:fPr>
                        <m:num>
                          <m:r>
                            <m:rPr>
                              <m:nor/>
                            </m:rPr>
                            <a:rPr lang="en-US" altLang="en-US" dirty="0">
                              <a:latin typeface="Cambria Math" panose="02040503050406030204" pitchFamily="18" charset="0"/>
                              <a:ea typeface="Cambria Math" panose="02040503050406030204" pitchFamily="18" charset="0"/>
                            </a:rPr>
                            <m:t>4 </m:t>
                          </m:r>
                          <m:r>
                            <m:rPr>
                              <m:nor/>
                            </m:rPr>
                            <a:rPr lang="en-US" altLang="en-US" dirty="0">
                              <a:latin typeface="Cambria Math" panose="02040503050406030204" pitchFamily="18" charset="0"/>
                              <a:ea typeface="Cambria Math" panose="02040503050406030204" pitchFamily="18" charset="0"/>
                            </a:rPr>
                            <m:t>mol</m:t>
                          </m:r>
                          <m:r>
                            <m:rPr>
                              <m:nor/>
                            </m:rPr>
                            <a:rPr lang="en-US" altLang="en-US" dirty="0">
                              <a:latin typeface="Cambria Math" panose="02040503050406030204" pitchFamily="18" charset="0"/>
                              <a:ea typeface="Cambria Math" panose="02040503050406030204" pitchFamily="18" charset="0"/>
                            </a:rPr>
                            <m:t> </m:t>
                          </m:r>
                          <m:r>
                            <m:rPr>
                              <m:nor/>
                            </m:rPr>
                            <a:rPr lang="en-US" altLang="en-US" dirty="0">
                              <a:latin typeface="Cambria Math" panose="02040503050406030204" pitchFamily="18" charset="0"/>
                              <a:ea typeface="Cambria Math" panose="02040503050406030204" pitchFamily="18" charset="0"/>
                            </a:rPr>
                            <m:t>H</m:t>
                          </m:r>
                          <m:r>
                            <m:rPr>
                              <m:nor/>
                            </m:rPr>
                            <a:rPr lang="en-US" altLang="en-US" dirty="0">
                              <a:latin typeface="Cambria Math" panose="02040503050406030204" pitchFamily="18" charset="0"/>
                              <a:ea typeface="Cambria Math" panose="02040503050406030204" pitchFamily="18" charset="0"/>
                            </a:rPr>
                            <m:t> </m:t>
                          </m:r>
                          <m:r>
                            <m:rPr>
                              <m:nor/>
                            </m:rPr>
                            <a:rPr lang="en-US" altLang="en-US" dirty="0">
                              <a:latin typeface="Cambria Math" panose="02040503050406030204" pitchFamily="18" charset="0"/>
                              <a:ea typeface="Cambria Math" panose="02040503050406030204" pitchFamily="18" charset="0"/>
                            </a:rPr>
                            <m:t>x</m:t>
                          </m:r>
                          <m:f>
                            <m:fPr>
                              <m:ctrlPr>
                                <a:rPr lang="en-US" altLang="en-US" i="1" dirty="0" smtClean="0">
                                  <a:latin typeface="Cambria Math" panose="02040503050406030204" pitchFamily="18" charset="0"/>
                                  <a:ea typeface="Cambria Math" panose="02040503050406030204" pitchFamily="18" charset="0"/>
                                </a:rPr>
                              </m:ctrlPr>
                            </m:fPr>
                            <m:num>
                              <m:r>
                                <m:rPr>
                                  <m:nor/>
                                </m:rPr>
                                <a:rPr lang="en-US" altLang="en-US" dirty="0">
                                  <a:latin typeface="Cambria Math" panose="02040503050406030204" pitchFamily="18" charset="0"/>
                                  <a:ea typeface="Cambria Math" panose="02040503050406030204" pitchFamily="18" charset="0"/>
                                </a:rPr>
                                <m:t>1.008 </m:t>
                              </m:r>
                              <m:r>
                                <m:rPr>
                                  <m:nor/>
                                </m:rPr>
                                <a:rPr lang="en-US" altLang="en-US" dirty="0">
                                  <a:latin typeface="Cambria Math" panose="02040503050406030204" pitchFamily="18" charset="0"/>
                                  <a:ea typeface="Cambria Math" panose="02040503050406030204" pitchFamily="18" charset="0"/>
                                </a:rPr>
                                <m:t>g</m:t>
                              </m:r>
                              <m:r>
                                <m:rPr>
                                  <m:nor/>
                                </m:rPr>
                                <a:rPr lang="en-US" altLang="en-US" dirty="0">
                                  <a:latin typeface="Cambria Math" panose="02040503050406030204" pitchFamily="18" charset="0"/>
                                  <a:ea typeface="Cambria Math" panose="02040503050406030204" pitchFamily="18" charset="0"/>
                                </a:rPr>
                                <m:t> </m:t>
                              </m:r>
                              <m:r>
                                <m:rPr>
                                  <m:nor/>
                                </m:rPr>
                                <a:rPr lang="en-US" altLang="en-US" dirty="0">
                                  <a:latin typeface="Cambria Math" panose="02040503050406030204" pitchFamily="18" charset="0"/>
                                  <a:ea typeface="Cambria Math" panose="02040503050406030204" pitchFamily="18" charset="0"/>
                                </a:rPr>
                                <m:t>H</m:t>
                              </m:r>
                              <m:r>
                                <m:rPr>
                                  <m:nor/>
                                </m:rPr>
                                <a:rPr lang="en-US" altLang="en-US" dirty="0">
                                  <a:latin typeface="Cambria Math" panose="02040503050406030204" pitchFamily="18" charset="0"/>
                                  <a:ea typeface="Cambria Math" panose="02040503050406030204" pitchFamily="18" charset="0"/>
                                </a:rPr>
                                <m:t> </m:t>
                              </m:r>
                            </m:num>
                            <m:den>
                              <m:r>
                                <m:rPr>
                                  <m:nor/>
                                </m:rPr>
                                <a:rPr lang="en-US" altLang="en-US" dirty="0">
                                  <a:latin typeface="Cambria Math" panose="02040503050406030204" pitchFamily="18" charset="0"/>
                                  <a:ea typeface="Cambria Math" panose="02040503050406030204" pitchFamily="18" charset="0"/>
                                </a:rPr>
                                <m:t>1 </m:t>
                              </m:r>
                              <m:r>
                                <m:rPr>
                                  <m:nor/>
                                </m:rPr>
                                <a:rPr lang="en-US" altLang="en-US" dirty="0">
                                  <a:latin typeface="Cambria Math" panose="02040503050406030204" pitchFamily="18" charset="0"/>
                                  <a:ea typeface="Cambria Math" panose="02040503050406030204" pitchFamily="18" charset="0"/>
                                </a:rPr>
                                <m:t>mol</m:t>
                              </m:r>
                              <m:r>
                                <m:rPr>
                                  <m:nor/>
                                </m:rPr>
                                <a:rPr lang="en-US" altLang="en-US" dirty="0">
                                  <a:latin typeface="Cambria Math" panose="02040503050406030204" pitchFamily="18" charset="0"/>
                                  <a:ea typeface="Cambria Math" panose="02040503050406030204" pitchFamily="18" charset="0"/>
                                </a:rPr>
                                <m:t> </m:t>
                              </m:r>
                              <m:r>
                                <m:rPr>
                                  <m:nor/>
                                </m:rPr>
                                <a:rPr lang="en-US" altLang="en-US" dirty="0">
                                  <a:latin typeface="Cambria Math" panose="02040503050406030204" pitchFamily="18" charset="0"/>
                                  <a:ea typeface="Cambria Math" panose="02040503050406030204" pitchFamily="18" charset="0"/>
                                </a:rPr>
                                <m:t>H</m:t>
                              </m:r>
                              <m:r>
                                <m:rPr>
                                  <m:nor/>
                                </m:rPr>
                                <a:rPr lang="en-US" altLang="en-US" dirty="0">
                                  <a:latin typeface="Cambria Math" panose="02040503050406030204" pitchFamily="18" charset="0"/>
                                  <a:ea typeface="Cambria Math" panose="02040503050406030204" pitchFamily="18" charset="0"/>
                                </a:rPr>
                                <m:t> </m:t>
                              </m:r>
                            </m:den>
                          </m:f>
                          <m:r>
                            <m:rPr>
                              <m:nor/>
                            </m:rPr>
                            <a:rPr lang="en-US" altLang="en-US" dirty="0">
                              <a:latin typeface="Cambria Math" panose="02040503050406030204" pitchFamily="18" charset="0"/>
                              <a:ea typeface="Cambria Math" panose="02040503050406030204" pitchFamily="18" charset="0"/>
                            </a:rPr>
                            <m:t>  </m:t>
                          </m:r>
                        </m:num>
                        <m:den>
                          <m:r>
                            <m:rPr>
                              <m:nor/>
                            </m:rPr>
                            <a:rPr lang="en-US" altLang="en-US" dirty="0">
                              <a:latin typeface="Cambria Math" panose="02040503050406030204" pitchFamily="18" charset="0"/>
                              <a:ea typeface="Cambria Math" panose="02040503050406030204" pitchFamily="18" charset="0"/>
                            </a:rPr>
                            <m:t>80.05 </m:t>
                          </m:r>
                          <m:r>
                            <m:rPr>
                              <m:nor/>
                            </m:rPr>
                            <a:rPr lang="en-US" altLang="en-US" dirty="0">
                              <a:latin typeface="Cambria Math" panose="02040503050406030204" pitchFamily="18" charset="0"/>
                              <a:ea typeface="Cambria Math" panose="02040503050406030204" pitchFamily="18" charset="0"/>
                            </a:rPr>
                            <m:t>g</m:t>
                          </m:r>
                          <m:r>
                            <m:rPr>
                              <m:nor/>
                            </m:rPr>
                            <a:rPr lang="en-US" altLang="en-US" dirty="0">
                              <a:latin typeface="Cambria Math" panose="02040503050406030204" pitchFamily="18" charset="0"/>
                              <a:ea typeface="Cambria Math" panose="02040503050406030204" pitchFamily="18" charset="0"/>
                            </a:rPr>
                            <m:t> </m:t>
                          </m:r>
                          <m:r>
                            <m:rPr>
                              <m:nor/>
                            </m:rPr>
                            <a:rPr lang="en-US" altLang="en-US" dirty="0">
                              <a:latin typeface="Cambria Math" panose="02040503050406030204" pitchFamily="18" charset="0"/>
                              <a:ea typeface="Cambria Math" panose="02040503050406030204" pitchFamily="18" charset="0"/>
                            </a:rPr>
                            <m:t>NH</m:t>
                          </m:r>
                          <m:r>
                            <m:rPr>
                              <m:nor/>
                            </m:rPr>
                            <a:rPr lang="en-US" altLang="en-US" baseline="-25000" dirty="0">
                              <a:latin typeface="Cambria Math" panose="02040503050406030204" pitchFamily="18" charset="0"/>
                              <a:ea typeface="Cambria Math" panose="02040503050406030204" pitchFamily="18" charset="0"/>
                            </a:rPr>
                            <m:t>4</m:t>
                          </m:r>
                          <m:r>
                            <m:rPr>
                              <m:nor/>
                            </m:rPr>
                            <a:rPr lang="en-US" altLang="en-US" dirty="0">
                              <a:latin typeface="Cambria Math" panose="02040503050406030204" pitchFamily="18" charset="0"/>
                              <a:ea typeface="Cambria Math" panose="02040503050406030204" pitchFamily="18" charset="0"/>
                            </a:rPr>
                            <m:t>NO</m:t>
                          </m:r>
                          <m:r>
                            <m:rPr>
                              <m:nor/>
                            </m:rPr>
                            <a:rPr lang="en-US" altLang="en-US" baseline="-25000" dirty="0">
                              <a:latin typeface="Cambria Math" panose="02040503050406030204" pitchFamily="18" charset="0"/>
                              <a:ea typeface="Cambria Math" panose="02040503050406030204" pitchFamily="18" charset="0"/>
                            </a:rPr>
                            <m:t>3 </m:t>
                          </m:r>
                        </m:den>
                      </m:f>
                      <m:r>
                        <a:rPr lang="en-US" altLang="en-US" i="0">
                          <a:latin typeface="Cambria Math" panose="02040503050406030204" pitchFamily="18" charset="0"/>
                          <a:ea typeface="Cambria Math" panose="02040503050406030204" pitchFamily="18" charset="0"/>
                        </a:rPr>
                        <m:t>×</m:t>
                      </m:r>
                      <m:r>
                        <a:rPr lang="en-US" altLang="en-US" b="0" i="0" smtClean="0">
                          <a:latin typeface="Cambria Math" panose="02040503050406030204" pitchFamily="18" charset="0"/>
                          <a:ea typeface="Cambria Math" panose="02040503050406030204" pitchFamily="18" charset="0"/>
                        </a:rPr>
                        <m:t>100=5.037 </m:t>
                      </m:r>
                      <m:r>
                        <m:rPr>
                          <m:sty m:val="p"/>
                        </m:rPr>
                        <a:rPr lang="en-US" altLang="en-US" b="0" i="0" smtClean="0">
                          <a:latin typeface="Cambria Math" panose="02040503050406030204" pitchFamily="18" charset="0"/>
                          <a:ea typeface="Cambria Math" panose="02040503050406030204" pitchFamily="18" charset="0"/>
                        </a:rPr>
                        <m:t>mass</m:t>
                      </m:r>
                      <m:r>
                        <a:rPr lang="en-US" altLang="en-US" b="0" i="0" smtClean="0">
                          <a:latin typeface="Cambria Math" panose="02040503050406030204" pitchFamily="18" charset="0"/>
                          <a:ea typeface="Cambria Math" panose="02040503050406030204" pitchFamily="18" charset="0"/>
                        </a:rPr>
                        <m:t> % </m:t>
                      </m:r>
                      <m:r>
                        <m:rPr>
                          <m:sty m:val="p"/>
                        </m:rPr>
                        <a:rPr lang="en-US" altLang="en-US" b="0" i="0" smtClean="0">
                          <a:latin typeface="Cambria Math" panose="02040503050406030204" pitchFamily="18" charset="0"/>
                          <a:ea typeface="Cambria Math" panose="02040503050406030204" pitchFamily="18" charset="0"/>
                        </a:rPr>
                        <m:t>H</m:t>
                      </m:r>
                    </m:oMath>
                  </m:oMathPara>
                </a14:m>
                <a:endParaRPr lang="en-US" altLang="en-US" dirty="0">
                  <a:latin typeface="Cambria Math" panose="02040503050406030204" pitchFamily="18" charset="0"/>
                  <a:ea typeface="Cambria Math" panose="02040503050406030204" pitchFamily="18" charset="0"/>
                </a:endParaRPr>
              </a:p>
              <a:p>
                <a:pPr marL="0" indent="0">
                  <a:buNone/>
                </a:pPr>
                <a:endParaRPr lang="en-US" altLang="en-US" dirty="0"/>
              </a:p>
              <a:p>
                <a:endParaRPr lang="en-US" altLang="en-US" dirty="0"/>
              </a:p>
              <a:p>
                <a:endParaRPr lang="en-US" altLang="en-US" dirty="0"/>
              </a:p>
              <a:p>
                <a:endParaRPr lang="en-US" altLang="en-US" dirty="0"/>
              </a:p>
              <a:p>
                <a:pPr marL="0" indent="0">
                  <a:buNone/>
                </a:pPr>
                <a:endParaRPr lang="en-US" altLang="en-US" dirty="0"/>
              </a:p>
              <a:p>
                <a:pPr marL="0" indent="0">
                  <a:buNone/>
                </a:pPr>
                <a:endParaRPr lang="en-US" altLang="en-US"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963" t="-877" r="-66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Sample Problem 3.6 - Check</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949037"/>
                <a:ext cx="8229600" cy="5562600"/>
              </a:xfrm>
            </p:spPr>
            <p:txBody>
              <a:bodyPr/>
              <a:lstStyle/>
              <a:p>
                <a:r>
                  <a:rPr lang="en-US" altLang="en-US" b="1" dirty="0"/>
                  <a:t>SOLUTION (continued):</a:t>
                </a:r>
                <a:endParaRPr lang="en-US" altLang="en-US" b="1" dirty="0">
                  <a:latin typeface="Times New Roman" pitchFamily="18" charset="0"/>
                </a:endParaRPr>
              </a:p>
              <a:p>
                <a:pPr marL="0" indent="0">
                  <a:lnSpc>
                    <a:spcPct val="50000"/>
                  </a:lnSpc>
                  <a:buNone/>
                </a:pPr>
                <a:endParaRPr lang="en-US" altLang="en-US" dirty="0"/>
              </a:p>
              <a:p>
                <a:pPr marL="0" indent="0">
                  <a:lnSpc>
                    <a:spcPct val="50000"/>
                  </a:lnSpc>
                  <a:buNone/>
                </a:pPr>
                <a14:m>
                  <m:oMathPara xmlns:m="http://schemas.openxmlformats.org/officeDocument/2006/math">
                    <m:oMathParaPr>
                      <m:jc m:val="left"/>
                    </m:oMathParaPr>
                    <m:oMath xmlns:m="http://schemas.openxmlformats.org/officeDocument/2006/math">
                      <m:r>
                        <m:rPr>
                          <m:nor/>
                        </m:rPr>
                        <a:rPr lang="en-US" altLang="en-US" dirty="0"/>
                        <m:t>Mass</m:t>
                      </m:r>
                      <m:r>
                        <m:rPr>
                          <m:nor/>
                        </m:rPr>
                        <a:rPr lang="en-US" altLang="en-US" dirty="0"/>
                        <m:t> % </m:t>
                      </m:r>
                      <m:r>
                        <m:rPr>
                          <m:nor/>
                        </m:rPr>
                        <a:rPr lang="en-US" altLang="en-US" dirty="0"/>
                        <m:t>of</m:t>
                      </m:r>
                      <m:r>
                        <m:rPr>
                          <m:nor/>
                        </m:rPr>
                        <a:rPr lang="en-US" altLang="en-US" dirty="0"/>
                        <m:t> </m:t>
                      </m:r>
                      <m:r>
                        <m:rPr>
                          <m:nor/>
                        </m:rPr>
                        <a:rPr lang="en-US" altLang="en-US" dirty="0"/>
                        <m:t>O</m:t>
                      </m:r>
                      <m:r>
                        <m:rPr>
                          <m:nor/>
                        </m:rPr>
                        <a:rPr lang="en-US" altLang="en-US" dirty="0"/>
                        <m:t> = </m:t>
                      </m:r>
                      <m:f>
                        <m:fPr>
                          <m:ctrlPr>
                            <a:rPr lang="en-US" altLang="en-US" b="0" i="1" dirty="0" smtClean="0">
                              <a:latin typeface="Cambria Math" panose="02040503050406030204" pitchFamily="18" charset="0"/>
                            </a:rPr>
                          </m:ctrlPr>
                        </m:fPr>
                        <m:num>
                          <m:r>
                            <m:rPr>
                              <m:nor/>
                            </m:rPr>
                            <a:rPr lang="en-US" altLang="en-US" dirty="0"/>
                            <m:t>Mol</m:t>
                          </m:r>
                          <m:r>
                            <m:rPr>
                              <m:nor/>
                            </m:rPr>
                            <a:rPr lang="en-US" altLang="en-US" dirty="0"/>
                            <m:t> </m:t>
                          </m:r>
                          <m:r>
                            <m:rPr>
                              <m:nor/>
                            </m:rPr>
                            <a:rPr lang="en-US" altLang="en-US" dirty="0"/>
                            <m:t>O</m:t>
                          </m:r>
                          <m:r>
                            <m:rPr>
                              <m:nor/>
                            </m:rPr>
                            <a:rPr lang="en-US" altLang="en-US" dirty="0"/>
                            <m:t> </m:t>
                          </m:r>
                          <m:r>
                            <m:rPr>
                              <m:nor/>
                            </m:rPr>
                            <a:rPr lang="en-US" altLang="en-US" dirty="0"/>
                            <m:t>x</m:t>
                          </m:r>
                          <m:r>
                            <m:rPr>
                              <m:nor/>
                            </m:rPr>
                            <a:rPr lang="en-US" altLang="en-US" dirty="0"/>
                            <m:t> </m:t>
                          </m:r>
                          <m:r>
                            <m:rPr>
                              <m:nor/>
                            </m:rPr>
                            <a:rPr lang="en-US" altLang="en-US" i="1" dirty="0">
                              <a:latin typeface="Monotype Corsiva" pitchFamily="66" charset="0"/>
                            </a:rPr>
                            <m:t>M</m:t>
                          </m:r>
                          <m:r>
                            <m:rPr>
                              <m:nor/>
                            </m:rPr>
                            <a:rPr lang="en-US" altLang="en-US" dirty="0"/>
                            <m:t> </m:t>
                          </m:r>
                          <m:r>
                            <m:rPr>
                              <m:nor/>
                            </m:rPr>
                            <a:rPr lang="en-US" altLang="en-US" dirty="0"/>
                            <m:t>of</m:t>
                          </m:r>
                          <m:r>
                            <m:rPr>
                              <m:nor/>
                            </m:rPr>
                            <a:rPr lang="en-US" altLang="en-US" dirty="0"/>
                            <m:t> </m:t>
                          </m:r>
                          <m:r>
                            <m:rPr>
                              <m:nor/>
                            </m:rPr>
                            <a:rPr lang="en-US" altLang="en-US" dirty="0"/>
                            <m:t>O</m:t>
                          </m:r>
                          <m:r>
                            <m:rPr>
                              <m:nor/>
                            </m:rPr>
                            <a:rPr lang="en-US" altLang="en-US" dirty="0"/>
                            <m:t> </m:t>
                          </m:r>
                        </m:num>
                        <m:den>
                          <m:r>
                            <m:rPr>
                              <m:nor/>
                            </m:rPr>
                            <a:rPr lang="en-US" altLang="en-US" dirty="0"/>
                            <m:t>Mass</m:t>
                          </m:r>
                          <m:r>
                            <m:rPr>
                              <m:nor/>
                            </m:rPr>
                            <a:rPr lang="en-US" altLang="en-US" dirty="0"/>
                            <m:t> </m:t>
                          </m:r>
                          <m:r>
                            <m:rPr>
                              <m:nor/>
                            </m:rPr>
                            <a:rPr lang="en-US" altLang="en-US" dirty="0"/>
                            <m:t>of</m:t>
                          </m:r>
                          <m:r>
                            <m:rPr>
                              <m:nor/>
                            </m:rPr>
                            <a:rPr lang="en-US" altLang="en-US" dirty="0"/>
                            <m:t> 1 </m:t>
                          </m:r>
                          <m:r>
                            <m:rPr>
                              <m:nor/>
                            </m:rPr>
                            <a:rPr lang="en-US" altLang="en-US" dirty="0"/>
                            <m:t>mol</m:t>
                          </m:r>
                          <m:r>
                            <m:rPr>
                              <m:nor/>
                            </m:rPr>
                            <a:rPr lang="en-US" altLang="en-US" dirty="0"/>
                            <m:t> </m:t>
                          </m:r>
                          <m:r>
                            <m:rPr>
                              <m:nor/>
                            </m:rPr>
                            <a:rPr lang="en-US" altLang="en-US" dirty="0"/>
                            <m:t>NH</m:t>
                          </m:r>
                          <m:r>
                            <m:rPr>
                              <m:nor/>
                            </m:rPr>
                            <a:rPr lang="en-US" altLang="en-US" baseline="-25000" dirty="0"/>
                            <m:t>4</m:t>
                          </m:r>
                          <m:r>
                            <m:rPr>
                              <m:nor/>
                            </m:rPr>
                            <a:rPr lang="en-US" altLang="en-US" dirty="0"/>
                            <m:t>NO</m:t>
                          </m:r>
                          <m:r>
                            <m:rPr>
                              <m:nor/>
                            </m:rPr>
                            <a:rPr lang="en-US" altLang="en-US" baseline="-25000" dirty="0"/>
                            <m:t>3 </m:t>
                          </m:r>
                        </m:den>
                      </m:f>
                      <m:r>
                        <a:rPr lang="en-US" altLang="en-US" b="0" i="1" dirty="0" smtClean="0">
                          <a:latin typeface="Cambria Math"/>
                          <a:ea typeface="Cambria Math"/>
                        </a:rPr>
                        <m:t>×100</m:t>
                      </m:r>
                    </m:oMath>
                  </m:oMathPara>
                </a14:m>
                <a:endParaRPr lang="en-US" altLang="en-US" dirty="0"/>
              </a:p>
              <a:p>
                <a:pPr marL="0" indent="0">
                  <a:lnSpc>
                    <a:spcPct val="50000"/>
                  </a:lnSpc>
                  <a:buNone/>
                </a:pPr>
                <a:endParaRPr lang="en-US" altLang="en-US" dirty="0"/>
              </a:p>
              <a:p>
                <a:pPr marL="0" indent="0">
                  <a:lnSpc>
                    <a:spcPct val="50000"/>
                  </a:lnSpc>
                  <a:buNone/>
                </a:pPr>
                <a14:m>
                  <m:oMathPara xmlns:m="http://schemas.openxmlformats.org/officeDocument/2006/math">
                    <m:oMathParaPr>
                      <m:jc m:val="left"/>
                    </m:oMathParaPr>
                    <m:oMath xmlns:m="http://schemas.openxmlformats.org/officeDocument/2006/math">
                      <m:r>
                        <a:rPr lang="en-US" altLang="en-US" b="0" i="1" smtClean="0">
                          <a:latin typeface="Cambria Math"/>
                        </a:rPr>
                        <m:t>=</m:t>
                      </m:r>
                      <m:f>
                        <m:fPr>
                          <m:ctrlPr>
                            <a:rPr lang="en-US" altLang="en-US" b="0" i="1" smtClean="0">
                              <a:latin typeface="Cambria Math" panose="02040503050406030204" pitchFamily="18" charset="0"/>
                            </a:rPr>
                          </m:ctrlPr>
                        </m:fPr>
                        <m:num>
                          <m:r>
                            <m:rPr>
                              <m:nor/>
                            </m:rPr>
                            <a:rPr lang="en-US" altLang="en-US" dirty="0"/>
                            <m:t>3 </m:t>
                          </m:r>
                          <m:r>
                            <m:rPr>
                              <m:nor/>
                            </m:rPr>
                            <a:rPr lang="en-US" altLang="en-US" dirty="0"/>
                            <m:t>mol</m:t>
                          </m:r>
                          <m:r>
                            <m:rPr>
                              <m:nor/>
                            </m:rPr>
                            <a:rPr lang="en-US" altLang="en-US" dirty="0"/>
                            <m:t> </m:t>
                          </m:r>
                          <m:r>
                            <m:rPr>
                              <m:nor/>
                            </m:rPr>
                            <a:rPr lang="en-US" altLang="en-US" dirty="0"/>
                            <m:t>O</m:t>
                          </m:r>
                          <m:r>
                            <m:rPr>
                              <m:nor/>
                            </m:rPr>
                            <a:rPr lang="en-US" altLang="en-US" dirty="0"/>
                            <m:t> </m:t>
                          </m:r>
                          <m:r>
                            <m:rPr>
                              <m:nor/>
                            </m:rPr>
                            <a:rPr lang="en-US" altLang="en-US" dirty="0"/>
                            <m:t>x</m:t>
                          </m:r>
                          <m:r>
                            <m:rPr>
                              <m:nor/>
                            </m:rPr>
                            <a:rPr lang="en-US" altLang="en-US" dirty="0"/>
                            <m:t>  </m:t>
                          </m:r>
                          <m:f>
                            <m:fPr>
                              <m:ctrlPr>
                                <a:rPr lang="en-US" altLang="en-US" i="1" dirty="0" smtClean="0">
                                  <a:latin typeface="Cambria Math" panose="02040503050406030204" pitchFamily="18" charset="0"/>
                                </a:rPr>
                              </m:ctrlPr>
                            </m:fPr>
                            <m:num>
                              <m:r>
                                <m:rPr>
                                  <m:nor/>
                                </m:rPr>
                                <a:rPr lang="en-US" altLang="en-US" dirty="0"/>
                                <m:t>16.00 </m:t>
                              </m:r>
                              <m:r>
                                <m:rPr>
                                  <m:nor/>
                                </m:rPr>
                                <a:rPr lang="en-US" altLang="en-US" dirty="0"/>
                                <m:t>g</m:t>
                              </m:r>
                              <m:r>
                                <m:rPr>
                                  <m:nor/>
                                </m:rPr>
                                <a:rPr lang="en-US" altLang="en-US" dirty="0"/>
                                <m:t> </m:t>
                              </m:r>
                              <m:r>
                                <m:rPr>
                                  <m:nor/>
                                </m:rPr>
                                <a:rPr lang="en-US" altLang="en-US" dirty="0"/>
                                <m:t>O</m:t>
                              </m:r>
                              <m:r>
                                <m:rPr>
                                  <m:nor/>
                                </m:rPr>
                                <a:rPr lang="en-US" altLang="en-US" dirty="0"/>
                                <m:t> </m:t>
                              </m:r>
                            </m:num>
                            <m:den>
                              <m:r>
                                <m:rPr>
                                  <m:nor/>
                                </m:rPr>
                                <a:rPr lang="en-US" altLang="en-US" dirty="0"/>
                                <m:t>1 </m:t>
                              </m:r>
                              <m:r>
                                <m:rPr>
                                  <m:nor/>
                                </m:rPr>
                                <a:rPr lang="en-US" altLang="en-US" dirty="0"/>
                                <m:t>mol</m:t>
                              </m:r>
                              <m:r>
                                <m:rPr>
                                  <m:nor/>
                                </m:rPr>
                                <a:rPr lang="en-US" altLang="en-US" dirty="0"/>
                                <m:t> </m:t>
                              </m:r>
                              <m:r>
                                <m:rPr>
                                  <m:nor/>
                                </m:rPr>
                                <a:rPr lang="en-US" altLang="en-US" dirty="0"/>
                                <m:t>O</m:t>
                              </m:r>
                              <m:r>
                                <m:rPr>
                                  <m:nor/>
                                </m:rPr>
                                <a:rPr lang="en-US" altLang="en-US" dirty="0"/>
                                <m:t> </m:t>
                              </m:r>
                            </m:den>
                          </m:f>
                        </m:num>
                        <m:den>
                          <m:r>
                            <m:rPr>
                              <m:nor/>
                            </m:rPr>
                            <a:rPr lang="en-US" altLang="en-US" dirty="0"/>
                            <m:t>80.05 </m:t>
                          </m:r>
                          <m:r>
                            <m:rPr>
                              <m:nor/>
                            </m:rPr>
                            <a:rPr lang="en-US" altLang="en-US" dirty="0"/>
                            <m:t>g</m:t>
                          </m:r>
                          <m:r>
                            <m:rPr>
                              <m:nor/>
                            </m:rPr>
                            <a:rPr lang="en-US" altLang="en-US" dirty="0"/>
                            <m:t> </m:t>
                          </m:r>
                          <m:r>
                            <m:rPr>
                              <m:nor/>
                            </m:rPr>
                            <a:rPr lang="en-US" altLang="en-US" dirty="0"/>
                            <m:t>NH</m:t>
                          </m:r>
                          <m:r>
                            <m:rPr>
                              <m:nor/>
                            </m:rPr>
                            <a:rPr lang="en-US" altLang="en-US" baseline="-25000" dirty="0"/>
                            <m:t>4</m:t>
                          </m:r>
                          <m:r>
                            <m:rPr>
                              <m:nor/>
                            </m:rPr>
                            <a:rPr lang="en-US" altLang="en-US" dirty="0"/>
                            <m:t>NO</m:t>
                          </m:r>
                          <m:r>
                            <m:rPr>
                              <m:nor/>
                            </m:rPr>
                            <a:rPr lang="en-US" altLang="en-US" baseline="-25000" dirty="0"/>
                            <m:t>3 </m:t>
                          </m:r>
                        </m:den>
                      </m:f>
                      <m:r>
                        <a:rPr lang="en-US" altLang="en-US" b="0" i="1" smtClean="0">
                          <a:latin typeface="Cambria Math"/>
                          <a:ea typeface="Cambria Math"/>
                        </a:rPr>
                        <m:t>×100</m:t>
                      </m:r>
                    </m:oMath>
                  </m:oMathPara>
                </a14:m>
                <a:endParaRPr lang="en-US" altLang="en-US" dirty="0"/>
              </a:p>
              <a:p>
                <a:pPr marL="0" indent="0">
                  <a:lnSpc>
                    <a:spcPct val="50000"/>
                  </a:lnSpc>
                  <a:buNone/>
                </a:pPr>
                <a:endParaRPr lang="en-US" altLang="en-US" dirty="0"/>
              </a:p>
              <a:p>
                <a:pPr marL="0" indent="0">
                  <a:lnSpc>
                    <a:spcPct val="50000"/>
                  </a:lnSpc>
                  <a:buNone/>
                </a:pPr>
                <a14:m>
                  <m:oMathPara xmlns:m="http://schemas.openxmlformats.org/officeDocument/2006/math">
                    <m:oMathParaPr>
                      <m:jc m:val="left"/>
                    </m:oMathParaPr>
                    <m:oMath xmlns:m="http://schemas.openxmlformats.org/officeDocument/2006/math">
                      <m:r>
                        <a:rPr lang="en-US" altLang="en-US" b="0" i="0" smtClean="0">
                          <a:latin typeface="Cambria Math"/>
                        </a:rPr>
                        <m:t>=59.96 </m:t>
                      </m:r>
                      <m:r>
                        <m:rPr>
                          <m:sty m:val="p"/>
                        </m:rPr>
                        <a:rPr lang="en-US" altLang="en-US" b="0" i="0" smtClean="0">
                          <a:latin typeface="Cambria Math"/>
                        </a:rPr>
                        <m:t>mass</m:t>
                      </m:r>
                      <m:r>
                        <a:rPr lang="en-US" altLang="en-US" b="0" i="0" smtClean="0">
                          <a:latin typeface="Cambria Math"/>
                        </a:rPr>
                        <m:t> % </m:t>
                      </m:r>
                      <m:r>
                        <m:rPr>
                          <m:sty m:val="p"/>
                        </m:rPr>
                        <a:rPr lang="en-US" altLang="en-US" b="0" i="0" smtClean="0">
                          <a:latin typeface="Cambria Math"/>
                        </a:rPr>
                        <m:t>O</m:t>
                      </m:r>
                    </m:oMath>
                  </m:oMathPara>
                </a14:m>
                <a:endParaRPr lang="en-US" altLang="en-US" dirty="0"/>
              </a:p>
              <a:p>
                <a:pPr>
                  <a:lnSpc>
                    <a:spcPct val="50000"/>
                  </a:lnSpc>
                </a:pPr>
                <a:endParaRPr lang="en-US" altLang="en-US" b="1" dirty="0"/>
              </a:p>
              <a:p>
                <a:pPr>
                  <a:lnSpc>
                    <a:spcPts val="2200"/>
                  </a:lnSpc>
                  <a:spcBef>
                    <a:spcPts val="300"/>
                  </a:spcBef>
                  <a:spcAft>
                    <a:spcPts val="300"/>
                  </a:spcAft>
                </a:pPr>
                <a:r>
                  <a:rPr lang="en-US" altLang="en-US" b="1" dirty="0"/>
                  <a:t>Check:</a:t>
                </a:r>
                <a:r>
                  <a:rPr lang="en-US" altLang="en-US" dirty="0"/>
                  <a:t> The answers make sense. The mass % of O is greater than that of N because there are more moles of N in the compound and its molar mass is greater. The mass % of H is small because the molar mass of H is small. The sum of the mass percents is 100.00%.</a:t>
                </a:r>
              </a:p>
              <a:p>
                <a:pPr>
                  <a:lnSpc>
                    <a:spcPts val="2200"/>
                  </a:lnSpc>
                  <a:spcBef>
                    <a:spcPts val="300"/>
                  </a:spcBef>
                  <a:spcAft>
                    <a:spcPts val="300"/>
                  </a:spcAft>
                </a:pPr>
                <a:r>
                  <a:rPr lang="en-US" altLang="en-US" b="1" dirty="0"/>
                  <a:t>Comment:</a:t>
                </a:r>
                <a:r>
                  <a:rPr lang="en-US" altLang="en-US" dirty="0"/>
                  <a:t> From here on, you should be able to determine the molar mass of a compound, so that calculations will no longer be shown.</a:t>
                </a:r>
              </a:p>
              <a:p>
                <a:pPr>
                  <a:lnSpc>
                    <a:spcPts val="2200"/>
                  </a:lnSpc>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949037"/>
                <a:ext cx="8229600" cy="5562600"/>
              </a:xfrm>
              <a:blipFill rotWithShape="0">
                <a:blip r:embed="rId3"/>
                <a:stretch>
                  <a:fillRect l="-963" t="-877" b="-4386"/>
                </a:stretch>
              </a:blipFill>
            </p:spPr>
            <p:txBody>
              <a:bodyPr/>
              <a:lstStyle/>
              <a:p>
                <a:r>
                  <a:rPr lang="en-IN">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Mass Fraction and the Mass of an Element</a:t>
            </a:r>
            <a:br>
              <a:rPr lang="en-US" altLang="en-US" b="1" dirty="0"/>
            </a:b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altLang="en-US" dirty="0"/>
                  <a:t>Mass fraction can also be used to calculate the mass of a particular element in any mass of a compound.</a:t>
                </a:r>
              </a:p>
              <a:p>
                <a:r>
                  <a:rPr lang="en-US" altLang="en-US" dirty="0"/>
                  <a:t>Mass of any element in sample =</a:t>
                </a:r>
              </a:p>
              <a:p>
                <a:pPr marL="0" indent="0">
                  <a:buNone/>
                </a:pPr>
                <a14:m>
                  <m:oMathPara xmlns:m="http://schemas.openxmlformats.org/officeDocument/2006/math">
                    <m:oMathParaPr>
                      <m:jc m:val="left"/>
                    </m:oMathParaPr>
                    <m:oMath xmlns:m="http://schemas.openxmlformats.org/officeDocument/2006/math">
                      <m:r>
                        <m:rPr>
                          <m:nor/>
                        </m:rPr>
                        <a:rPr lang="en-US" altLang="en-US" dirty="0"/>
                        <m:t>mass</m:t>
                      </m:r>
                      <m:r>
                        <m:rPr>
                          <m:nor/>
                        </m:rPr>
                        <a:rPr lang="en-US" altLang="en-US" dirty="0"/>
                        <m:t> </m:t>
                      </m:r>
                      <m:r>
                        <m:rPr>
                          <m:nor/>
                        </m:rPr>
                        <a:rPr lang="en-US" altLang="en-US" dirty="0"/>
                        <m:t>of</m:t>
                      </m:r>
                      <m:r>
                        <m:rPr>
                          <m:nor/>
                        </m:rPr>
                        <a:rPr lang="en-US" altLang="en-US" dirty="0"/>
                        <m:t> </m:t>
                      </m:r>
                      <m:r>
                        <m:rPr>
                          <m:nor/>
                        </m:rPr>
                        <a:rPr lang="en-US" altLang="en-US" dirty="0"/>
                        <m:t>compound</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mass</m:t>
                          </m:r>
                          <m:r>
                            <m:rPr>
                              <m:nor/>
                            </m:rPr>
                            <a:rPr lang="en-US" altLang="en-US" dirty="0"/>
                            <m:t> </m:t>
                          </m:r>
                          <m:r>
                            <m:rPr>
                              <m:nor/>
                            </m:rPr>
                            <a:rPr lang="en-US" altLang="en-US" dirty="0"/>
                            <m:t>of</m:t>
                          </m:r>
                          <m:r>
                            <m:rPr>
                              <m:nor/>
                            </m:rPr>
                            <a:rPr lang="en-US" altLang="en-US" dirty="0"/>
                            <m:t> </m:t>
                          </m:r>
                          <m:r>
                            <m:rPr>
                              <m:nor/>
                            </m:rPr>
                            <a:rPr lang="en-US" altLang="en-US" dirty="0"/>
                            <m:t>element</m:t>
                          </m:r>
                          <m:r>
                            <m:rPr>
                              <m:nor/>
                            </m:rPr>
                            <a:rPr lang="en-US" altLang="en-US" dirty="0"/>
                            <m:t> </m:t>
                          </m:r>
                          <m:r>
                            <m:rPr>
                              <m:nor/>
                            </m:rPr>
                            <a:rPr lang="en-US" altLang="en-US" dirty="0"/>
                            <m:t>in</m:t>
                          </m:r>
                          <m:r>
                            <m:rPr>
                              <m:nor/>
                            </m:rPr>
                            <a:rPr lang="en-US" altLang="en-US" dirty="0"/>
                            <m:t> 1 </m:t>
                          </m:r>
                          <m:r>
                            <m:rPr>
                              <m:nor/>
                            </m:rPr>
                            <a:rPr lang="en-US" altLang="en-US" dirty="0"/>
                            <m:t>mol</m:t>
                          </m:r>
                          <m:r>
                            <m:rPr>
                              <m:nor/>
                            </m:rPr>
                            <a:rPr lang="en-US" altLang="en-US" dirty="0"/>
                            <m:t> </m:t>
                          </m:r>
                          <m:r>
                            <m:rPr>
                              <m:nor/>
                            </m:rPr>
                            <a:rPr lang="en-US" altLang="en-US" dirty="0"/>
                            <m:t>of</m:t>
                          </m:r>
                          <m:r>
                            <m:rPr>
                              <m:nor/>
                            </m:rPr>
                            <a:rPr lang="en-US" altLang="en-US" dirty="0"/>
                            <m:t> </m:t>
                          </m:r>
                          <m:r>
                            <m:rPr>
                              <m:nor/>
                            </m:rPr>
                            <a:rPr lang="en-US" altLang="en-US" dirty="0"/>
                            <m:t>compound</m:t>
                          </m:r>
                          <m:r>
                            <m:rPr>
                              <m:nor/>
                            </m:rPr>
                            <a:rPr lang="en-US" altLang="en-US" dirty="0"/>
                            <m:t> </m:t>
                          </m:r>
                        </m:num>
                        <m:den>
                          <m:r>
                            <m:rPr>
                              <m:nor/>
                            </m:rPr>
                            <a:rPr lang="en-US" altLang="en-US" dirty="0"/>
                            <m:t>mass</m:t>
                          </m:r>
                          <m:r>
                            <m:rPr>
                              <m:nor/>
                            </m:rPr>
                            <a:rPr lang="en-US" altLang="en-US" dirty="0"/>
                            <m:t> </m:t>
                          </m:r>
                          <m:r>
                            <m:rPr>
                              <m:nor/>
                            </m:rPr>
                            <a:rPr lang="en-US" altLang="en-US" dirty="0"/>
                            <m:t>of</m:t>
                          </m:r>
                          <m:r>
                            <m:rPr>
                              <m:nor/>
                            </m:rPr>
                            <a:rPr lang="en-US" altLang="en-US" dirty="0"/>
                            <m:t> 1 </m:t>
                          </m:r>
                          <m:r>
                            <m:rPr>
                              <m:nor/>
                            </m:rPr>
                            <a:rPr lang="en-US" altLang="en-US" dirty="0"/>
                            <m:t>mol</m:t>
                          </m:r>
                          <m:r>
                            <m:rPr>
                              <m:nor/>
                            </m:rPr>
                            <a:rPr lang="en-US" altLang="en-US" dirty="0"/>
                            <m:t> </m:t>
                          </m:r>
                          <m:r>
                            <m:rPr>
                              <m:nor/>
                            </m:rPr>
                            <a:rPr lang="en-US" altLang="en-US" dirty="0"/>
                            <m:t>of</m:t>
                          </m:r>
                          <m:r>
                            <m:rPr>
                              <m:nor/>
                            </m:rPr>
                            <a:rPr lang="en-US" altLang="en-US" dirty="0"/>
                            <m:t> </m:t>
                          </m:r>
                          <m:r>
                            <m:rPr>
                              <m:nor/>
                            </m:rPr>
                            <a:rPr lang="en-US" altLang="en-US" dirty="0"/>
                            <m:t>compound</m:t>
                          </m:r>
                          <m:r>
                            <m:rPr>
                              <m:nor/>
                            </m:rPr>
                            <a:rPr lang="en-US" altLang="en-US" dirty="0"/>
                            <m:t> </m:t>
                          </m:r>
                        </m:den>
                      </m:f>
                    </m:oMath>
                  </m:oMathPara>
                </a14:m>
                <a:endParaRPr lang="en-US" altLang="en-US" dirty="0"/>
              </a:p>
              <a:p>
                <a:pPr marL="0" indent="0">
                  <a:buNone/>
                </a:pPr>
                <a:endParaRPr lang="en-US" altLang="en-US" dirty="0"/>
              </a:p>
              <a:p>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3"/>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Sample Problem 3.7 – Problem and Plan</a:t>
            </a:r>
          </a:p>
        </p:txBody>
      </p:sp>
      <p:sp>
        <p:nvSpPr>
          <p:cNvPr id="3" name="Content Placeholder 2"/>
          <p:cNvSpPr>
            <a:spLocks noGrp="1"/>
          </p:cNvSpPr>
          <p:nvPr>
            <p:ph idx="1"/>
          </p:nvPr>
        </p:nvSpPr>
        <p:spPr/>
        <p:txBody>
          <a:bodyPr/>
          <a:lstStyle/>
          <a:p>
            <a:pPr marL="0" indent="0" algn="ctr">
              <a:buNone/>
            </a:pPr>
            <a:r>
              <a:rPr lang="en-US" altLang="en-US" b="1" dirty="0"/>
              <a:t>Calculating the Mass of an Element in a Compound</a:t>
            </a:r>
            <a:endParaRPr lang="en-US" altLang="en-US" b="1" dirty="0">
              <a:latin typeface="Times New Roman" pitchFamily="18" charset="0"/>
            </a:endParaRPr>
          </a:p>
          <a:p>
            <a:r>
              <a:rPr lang="en-US" altLang="en-US" b="1" dirty="0"/>
              <a:t>PROBLEM:</a:t>
            </a:r>
            <a:r>
              <a:rPr lang="en-US" altLang="en-US" dirty="0"/>
              <a:t> Use the information from Sample Problem 3.6 to determine the mass (g) of nitrogen in 650. g of ammonium nitrate.</a:t>
            </a:r>
          </a:p>
          <a:p>
            <a:r>
              <a:rPr lang="en-US" altLang="en-US" b="1" dirty="0"/>
              <a:t>PLAN:</a:t>
            </a:r>
            <a:r>
              <a:rPr lang="en-US" altLang="en-US" b="1" dirty="0">
                <a:latin typeface="Times New Roman" pitchFamily="18" charset="0"/>
              </a:rPr>
              <a:t> </a:t>
            </a:r>
            <a:r>
              <a:rPr lang="en-US" altLang="en-US" dirty="0"/>
              <a:t>The mass fraction of nitrogen in ammonium nitrate gives us the relative mass of nitrogen in 1 mole of ammonium nitrate. We can use this information to find the mass of nitrogen in any sample of ammonium nitrate.</a:t>
            </a:r>
          </a:p>
          <a:p>
            <a:endParaRPr lang="en-US" altLang="en-US" b="1" dirty="0">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Sample Problem 3.7 -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b="1" dirty="0"/>
                  <a:t>SOLUTION: </a:t>
                </a:r>
                <a:r>
                  <a:rPr lang="en-US" altLang="en-US" dirty="0"/>
                  <a:t> Finding the mass of N in a given mass of ammonium nitrate, NH</a:t>
                </a:r>
                <a:r>
                  <a:rPr lang="en-US" altLang="en-US" baseline="-25000" dirty="0"/>
                  <a:t>4</a:t>
                </a:r>
                <a:r>
                  <a:rPr lang="en-US" altLang="en-US" dirty="0"/>
                  <a:t>NO</a:t>
                </a:r>
                <a:r>
                  <a:rPr lang="en-US" altLang="en-US" baseline="-25000" dirty="0"/>
                  <a:t>3</a:t>
                </a:r>
                <a:r>
                  <a:rPr lang="en-US" altLang="en-US" dirty="0"/>
                  <a:t>:</a:t>
                </a:r>
              </a:p>
              <a:p>
                <a:pPr marL="0" indent="0">
                  <a:buNone/>
                </a:pPr>
                <a14:m>
                  <m:oMathPara xmlns:m="http://schemas.openxmlformats.org/officeDocument/2006/math">
                    <m:oMathParaPr>
                      <m:jc m:val="left"/>
                    </m:oMathParaPr>
                    <m:oMath xmlns:m="http://schemas.openxmlformats.org/officeDocument/2006/math">
                      <m:r>
                        <m:rPr>
                          <m:nor/>
                        </m:rPr>
                        <a:rPr lang="en-US" altLang="en-US" sz="2000" dirty="0"/>
                        <m:t>Mass</m:t>
                      </m:r>
                      <m:r>
                        <m:rPr>
                          <m:nor/>
                        </m:rPr>
                        <a:rPr lang="en-US" altLang="en-US" sz="2000" dirty="0"/>
                        <m:t> (</m:t>
                      </m:r>
                      <m:r>
                        <m:rPr>
                          <m:nor/>
                        </m:rPr>
                        <a:rPr lang="en-US" altLang="en-US" sz="2000" dirty="0"/>
                        <m:t>g</m:t>
                      </m:r>
                      <m:r>
                        <m:rPr>
                          <m:nor/>
                        </m:rPr>
                        <a:rPr lang="en-US" altLang="en-US" sz="2000" dirty="0"/>
                        <m:t>) </m:t>
                      </m:r>
                      <m:r>
                        <m:rPr>
                          <m:nor/>
                        </m:rPr>
                        <a:rPr lang="en-US" altLang="en-US" sz="2000" dirty="0"/>
                        <m:t>of</m:t>
                      </m:r>
                      <m:r>
                        <m:rPr>
                          <m:nor/>
                        </m:rPr>
                        <a:rPr lang="en-US" altLang="en-US" sz="2000" dirty="0"/>
                        <m:t> </m:t>
                      </m:r>
                      <m:r>
                        <m:rPr>
                          <m:nor/>
                        </m:rPr>
                        <a:rPr lang="en-US" altLang="en-US" sz="2000" dirty="0"/>
                        <m:t>N</m:t>
                      </m:r>
                      <m:r>
                        <m:rPr>
                          <m:nor/>
                        </m:rPr>
                        <a:rPr lang="en-US" altLang="en-US" sz="2000" dirty="0"/>
                        <m:t> = </m:t>
                      </m:r>
                      <m:r>
                        <m:rPr>
                          <m:nor/>
                        </m:rPr>
                        <a:rPr lang="en-US" altLang="en-US" sz="2000" dirty="0"/>
                        <m:t>mass</m:t>
                      </m:r>
                      <m:r>
                        <m:rPr>
                          <m:nor/>
                        </m:rPr>
                        <a:rPr lang="en-US" altLang="en-US" sz="2000" dirty="0"/>
                        <m:t> (</m:t>
                      </m:r>
                      <m:r>
                        <m:rPr>
                          <m:nor/>
                        </m:rPr>
                        <a:rPr lang="en-US" altLang="en-US" sz="2000" dirty="0"/>
                        <m:t>g</m:t>
                      </m:r>
                      <m:r>
                        <m:rPr>
                          <m:nor/>
                        </m:rPr>
                        <a:rPr lang="en-US" altLang="en-US" sz="2000" dirty="0"/>
                        <m:t>) </m:t>
                      </m:r>
                      <m:r>
                        <m:rPr>
                          <m:nor/>
                        </m:rPr>
                        <a:rPr lang="en-US" altLang="en-US" sz="2000" dirty="0"/>
                        <m:t>of</m:t>
                      </m:r>
                      <m:r>
                        <m:rPr>
                          <m:nor/>
                        </m:rPr>
                        <a:rPr lang="en-US" altLang="en-US" sz="2000" dirty="0"/>
                        <m:t> </m:t>
                      </m:r>
                      <m:r>
                        <m:rPr>
                          <m:nor/>
                        </m:rPr>
                        <a:rPr lang="en-US" altLang="en-US" sz="2000" dirty="0"/>
                        <m:t>NH</m:t>
                      </m:r>
                      <m:r>
                        <m:rPr>
                          <m:nor/>
                        </m:rPr>
                        <a:rPr lang="en-US" altLang="en-US" sz="2000" baseline="-25000" dirty="0"/>
                        <m:t>4</m:t>
                      </m:r>
                      <m:r>
                        <m:rPr>
                          <m:nor/>
                        </m:rPr>
                        <a:rPr lang="en-US" altLang="en-US" sz="2000" dirty="0"/>
                        <m:t>NO</m:t>
                      </m:r>
                      <m:r>
                        <m:rPr>
                          <m:nor/>
                        </m:rPr>
                        <a:rPr lang="en-US" altLang="en-US" sz="2000" baseline="-25000" dirty="0"/>
                        <m:t>3</m:t>
                      </m:r>
                      <m:r>
                        <m:rPr>
                          <m:nor/>
                        </m:rPr>
                        <a:rPr lang="en-US" altLang="en-US" sz="2000" dirty="0"/>
                        <m:t> </m:t>
                      </m:r>
                      <m:r>
                        <m:rPr>
                          <m:nor/>
                        </m:rPr>
                        <a:rPr lang="en-US" altLang="en-US" sz="2000" dirty="0"/>
                        <m:t>x</m:t>
                      </m:r>
                      <m:f>
                        <m:fPr>
                          <m:ctrlPr>
                            <a:rPr lang="en-US" altLang="en-US" sz="2000" i="1" dirty="0" smtClean="0">
                              <a:latin typeface="Cambria Math" panose="02040503050406030204" pitchFamily="18" charset="0"/>
                            </a:rPr>
                          </m:ctrlPr>
                        </m:fPr>
                        <m:num>
                          <m:r>
                            <m:rPr>
                              <m:nor/>
                            </m:rPr>
                            <a:rPr lang="en-US" altLang="en-US" sz="2000" dirty="0"/>
                            <m:t>2 </m:t>
                          </m:r>
                          <m:r>
                            <m:rPr>
                              <m:nor/>
                            </m:rPr>
                            <a:rPr lang="en-US" altLang="en-US" sz="2000" dirty="0"/>
                            <m:t>mol</m:t>
                          </m:r>
                          <m:r>
                            <m:rPr>
                              <m:nor/>
                            </m:rPr>
                            <a:rPr lang="en-US" altLang="en-US" sz="2000" dirty="0"/>
                            <m:t> </m:t>
                          </m:r>
                          <m:r>
                            <m:rPr>
                              <m:nor/>
                            </m:rPr>
                            <a:rPr lang="en-US" altLang="en-US" sz="2000" dirty="0"/>
                            <m:t>x</m:t>
                          </m:r>
                          <m:r>
                            <m:rPr>
                              <m:nor/>
                            </m:rPr>
                            <a:rPr lang="en-US" altLang="en-US" sz="2000" dirty="0"/>
                            <m:t> </m:t>
                          </m:r>
                          <m:r>
                            <m:rPr>
                              <m:nor/>
                            </m:rPr>
                            <a:rPr lang="en-US" altLang="en-US" sz="2000" dirty="0">
                              <a:latin typeface="Monotype Corsiva" pitchFamily="66" charset="0"/>
                            </a:rPr>
                            <m:t>M</m:t>
                          </m:r>
                          <m:r>
                            <m:rPr>
                              <m:nor/>
                            </m:rPr>
                            <a:rPr lang="en-US" altLang="en-US" sz="2000" dirty="0"/>
                            <m:t> </m:t>
                          </m:r>
                          <m:r>
                            <m:rPr>
                              <m:nor/>
                            </m:rPr>
                            <a:rPr lang="en-US" altLang="en-US" sz="2000" dirty="0"/>
                            <m:t>of</m:t>
                          </m:r>
                          <m:r>
                            <m:rPr>
                              <m:nor/>
                            </m:rPr>
                            <a:rPr lang="en-US" altLang="en-US" sz="2000" dirty="0"/>
                            <m:t> </m:t>
                          </m:r>
                          <m:r>
                            <m:rPr>
                              <m:nor/>
                            </m:rPr>
                            <a:rPr lang="en-US" altLang="en-US" sz="2000" dirty="0"/>
                            <m:t>N</m:t>
                          </m:r>
                          <m:r>
                            <m:rPr>
                              <m:nor/>
                            </m:rPr>
                            <a:rPr lang="en-US" altLang="en-US" sz="2000" dirty="0"/>
                            <m:t> (</m:t>
                          </m:r>
                          <m:r>
                            <m:rPr>
                              <m:nor/>
                            </m:rPr>
                            <a:rPr lang="en-US" altLang="en-US" sz="2000" dirty="0"/>
                            <m:t>g</m:t>
                          </m:r>
                          <m:r>
                            <m:rPr>
                              <m:nor/>
                            </m:rPr>
                            <a:rPr lang="en-US" altLang="en-US" sz="2000" dirty="0"/>
                            <m:t>/</m:t>
                          </m:r>
                          <m:r>
                            <m:rPr>
                              <m:nor/>
                            </m:rPr>
                            <a:rPr lang="en-US" altLang="en-US" sz="2000" dirty="0"/>
                            <m:t>mol</m:t>
                          </m:r>
                          <m:r>
                            <m:rPr>
                              <m:nor/>
                            </m:rPr>
                            <a:rPr lang="en-US" altLang="en-US" sz="2000" dirty="0"/>
                            <m:t>)</m:t>
                          </m:r>
                          <m:r>
                            <m:rPr>
                              <m:nor/>
                            </m:rPr>
                            <a:rPr lang="en-US" altLang="en-US" sz="2000" b="1" dirty="0">
                              <a:latin typeface="Times New Roman" pitchFamily="18" charset="0"/>
                            </a:rPr>
                            <m:t> </m:t>
                          </m:r>
                        </m:num>
                        <m:den>
                          <m:r>
                            <m:rPr>
                              <m:nor/>
                            </m:rPr>
                            <a:rPr lang="en-US" altLang="en-US" sz="2000" dirty="0"/>
                            <m:t>mass</m:t>
                          </m:r>
                          <m:r>
                            <m:rPr>
                              <m:nor/>
                            </m:rPr>
                            <a:rPr lang="en-US" altLang="en-US" sz="2000" dirty="0"/>
                            <m:t> (</m:t>
                          </m:r>
                          <m:r>
                            <m:rPr>
                              <m:nor/>
                            </m:rPr>
                            <a:rPr lang="en-US" altLang="en-US" sz="2000" dirty="0"/>
                            <m:t>g</m:t>
                          </m:r>
                          <m:r>
                            <m:rPr>
                              <m:nor/>
                            </m:rPr>
                            <a:rPr lang="en-US" altLang="en-US" sz="2000" dirty="0"/>
                            <m:t>) </m:t>
                          </m:r>
                          <m:r>
                            <m:rPr>
                              <m:nor/>
                            </m:rPr>
                            <a:rPr lang="en-US" altLang="en-US" sz="2000" dirty="0"/>
                            <m:t>of</m:t>
                          </m:r>
                          <m:r>
                            <m:rPr>
                              <m:nor/>
                            </m:rPr>
                            <a:rPr lang="en-US" altLang="en-US" sz="2000" dirty="0"/>
                            <m:t> 1 </m:t>
                          </m:r>
                          <m:r>
                            <m:rPr>
                              <m:nor/>
                            </m:rPr>
                            <a:rPr lang="en-US" altLang="en-US" sz="2000" dirty="0"/>
                            <m:t>mol</m:t>
                          </m:r>
                          <m:r>
                            <m:rPr>
                              <m:nor/>
                            </m:rPr>
                            <a:rPr lang="en-US" altLang="en-US" sz="2000" dirty="0"/>
                            <m:t> </m:t>
                          </m:r>
                          <m:r>
                            <m:rPr>
                              <m:nor/>
                            </m:rPr>
                            <a:rPr lang="en-US" altLang="en-US" sz="2000" dirty="0"/>
                            <m:t>of</m:t>
                          </m:r>
                          <m:r>
                            <m:rPr>
                              <m:nor/>
                            </m:rPr>
                            <a:rPr lang="en-US" altLang="en-US" sz="2000" dirty="0"/>
                            <m:t> </m:t>
                          </m:r>
                          <m:r>
                            <m:rPr>
                              <m:nor/>
                            </m:rPr>
                            <a:rPr lang="en-US" altLang="en-US" sz="2000" dirty="0"/>
                            <m:t>NH</m:t>
                          </m:r>
                          <m:r>
                            <m:rPr>
                              <m:nor/>
                            </m:rPr>
                            <a:rPr lang="en-US" altLang="en-US" sz="2000" baseline="-25000" dirty="0"/>
                            <m:t>4</m:t>
                          </m:r>
                          <m:r>
                            <m:rPr>
                              <m:nor/>
                            </m:rPr>
                            <a:rPr lang="en-US" altLang="en-US" sz="2000" dirty="0"/>
                            <m:t>NO</m:t>
                          </m:r>
                          <m:r>
                            <m:rPr>
                              <m:nor/>
                            </m:rPr>
                            <a:rPr lang="en-US" altLang="en-US" sz="2000" baseline="-25000" dirty="0"/>
                            <m:t>3</m:t>
                          </m:r>
                          <m:r>
                            <m:rPr>
                              <m:nor/>
                            </m:rPr>
                            <a:rPr lang="en-US" altLang="en-US" sz="2000" dirty="0"/>
                            <m:t> </m:t>
                          </m:r>
                          <m:r>
                            <m:rPr>
                              <m:nor/>
                            </m:rPr>
                            <a:rPr lang="en-US" altLang="en-US" sz="2000" b="1" dirty="0">
                              <a:latin typeface="Times New Roman" pitchFamily="18" charset="0"/>
                            </a:rPr>
                            <m:t> </m:t>
                          </m:r>
                        </m:den>
                      </m:f>
                      <m:r>
                        <m:rPr>
                          <m:nor/>
                        </m:rPr>
                        <a:rPr lang="en-US" altLang="en-US" sz="2000" b="1" dirty="0">
                          <a:solidFill>
                            <a:srgbClr val="FF0000"/>
                          </a:solidFill>
                        </a:rPr>
                        <m:t> </m:t>
                      </m:r>
                    </m:oMath>
                  </m:oMathPara>
                </a14:m>
                <a:endParaRPr lang="en-US" altLang="en-US" b="1" dirty="0">
                  <a:solidFill>
                    <a:srgbClr val="FF0000"/>
                  </a:solidFill>
                </a:endParaRPr>
              </a:p>
              <a:p>
                <a:pPr marL="0" indent="0">
                  <a:buNone/>
                </a:pPr>
                <a:endParaRPr lang="en-US" altLang="en-US" dirty="0"/>
              </a:p>
              <a:p>
                <a:pPr marL="0" indent="0">
                  <a:buNone/>
                </a:pPr>
                <a14:m>
                  <m:oMathPara xmlns:m="http://schemas.openxmlformats.org/officeDocument/2006/math">
                    <m:oMathParaPr>
                      <m:jc m:val="left"/>
                    </m:oMathParaPr>
                    <m:oMath xmlns:m="http://schemas.openxmlformats.org/officeDocument/2006/math">
                      <m:r>
                        <m:rPr>
                          <m:nor/>
                        </m:rPr>
                        <a:rPr lang="en-US" altLang="en-US" sz="2000" dirty="0"/>
                        <m:t>= 650. </m:t>
                      </m:r>
                      <m:r>
                        <m:rPr>
                          <m:nor/>
                        </m:rPr>
                        <a:rPr lang="en-US" altLang="en-US" sz="2000" dirty="0"/>
                        <m:t>g</m:t>
                      </m:r>
                      <m:r>
                        <m:rPr>
                          <m:nor/>
                        </m:rPr>
                        <a:rPr lang="en-US" altLang="en-US" sz="2000" dirty="0"/>
                        <m:t> </m:t>
                      </m:r>
                      <m:r>
                        <m:rPr>
                          <m:nor/>
                        </m:rPr>
                        <a:rPr lang="en-US" altLang="en-US" sz="2000" dirty="0"/>
                        <m:t>NH</m:t>
                      </m:r>
                      <m:r>
                        <m:rPr>
                          <m:nor/>
                        </m:rPr>
                        <a:rPr lang="en-US" altLang="en-US" sz="2000" baseline="-25000" dirty="0"/>
                        <m:t>4</m:t>
                      </m:r>
                      <m:r>
                        <m:rPr>
                          <m:nor/>
                        </m:rPr>
                        <a:rPr lang="en-US" altLang="en-US" sz="2000" dirty="0"/>
                        <m:t>NO</m:t>
                      </m:r>
                      <m:r>
                        <m:rPr>
                          <m:nor/>
                        </m:rPr>
                        <a:rPr lang="en-US" altLang="en-US" sz="2000" baseline="-25000" dirty="0"/>
                        <m:t>3</m:t>
                      </m:r>
                      <m:r>
                        <m:rPr>
                          <m:nor/>
                        </m:rPr>
                        <a:rPr lang="en-US" altLang="en-US" sz="2000" dirty="0"/>
                        <m:t>   </m:t>
                      </m:r>
                      <m:r>
                        <m:rPr>
                          <m:nor/>
                        </m:rPr>
                        <a:rPr lang="en-US" altLang="en-US" sz="2000" dirty="0"/>
                        <m:t>x</m:t>
                      </m:r>
                      <m:f>
                        <m:fPr>
                          <m:ctrlPr>
                            <a:rPr lang="en-US" altLang="en-US" sz="2000" i="1" dirty="0" smtClean="0">
                              <a:latin typeface="Cambria Math" panose="02040503050406030204" pitchFamily="18" charset="0"/>
                            </a:rPr>
                          </m:ctrlPr>
                        </m:fPr>
                        <m:num>
                          <m:r>
                            <m:rPr>
                              <m:nor/>
                            </m:rPr>
                            <a:rPr lang="en-US" altLang="en-US" sz="2000" dirty="0"/>
                            <m:t>28.02 </m:t>
                          </m:r>
                          <m:r>
                            <m:rPr>
                              <m:nor/>
                            </m:rPr>
                            <a:rPr lang="en-US" altLang="en-US" sz="2000" dirty="0"/>
                            <m:t>g</m:t>
                          </m:r>
                          <m:r>
                            <m:rPr>
                              <m:nor/>
                            </m:rPr>
                            <a:rPr lang="en-US" altLang="en-US" sz="2000" dirty="0"/>
                            <m:t> </m:t>
                          </m:r>
                          <m:r>
                            <m:rPr>
                              <m:nor/>
                            </m:rPr>
                            <a:rPr lang="en-US" altLang="en-US" sz="2000" dirty="0"/>
                            <m:t>N</m:t>
                          </m:r>
                          <m:r>
                            <m:rPr>
                              <m:nor/>
                            </m:rPr>
                            <a:rPr lang="en-US" altLang="en-US" sz="2000" b="1" dirty="0">
                              <a:latin typeface="Times New Roman" pitchFamily="18" charset="0"/>
                            </a:rPr>
                            <m:t> </m:t>
                          </m:r>
                        </m:num>
                        <m:den>
                          <m:r>
                            <m:rPr>
                              <m:nor/>
                            </m:rPr>
                            <a:rPr lang="en-US" altLang="en-US" sz="2000" dirty="0"/>
                            <m:t>80.05 </m:t>
                          </m:r>
                          <m:r>
                            <m:rPr>
                              <m:nor/>
                            </m:rPr>
                            <a:rPr lang="en-US" altLang="en-US" sz="2000" dirty="0"/>
                            <m:t>g</m:t>
                          </m:r>
                          <m:r>
                            <m:rPr>
                              <m:nor/>
                            </m:rPr>
                            <a:rPr lang="en-US" altLang="en-US" sz="2000" dirty="0"/>
                            <m:t> </m:t>
                          </m:r>
                          <m:r>
                            <m:rPr>
                              <m:nor/>
                            </m:rPr>
                            <a:rPr lang="en-US" altLang="en-US" sz="2000" dirty="0"/>
                            <m:t>NH</m:t>
                          </m:r>
                          <m:r>
                            <m:rPr>
                              <m:nor/>
                            </m:rPr>
                            <a:rPr lang="en-US" altLang="en-US" sz="2000" baseline="-25000" dirty="0"/>
                            <m:t>4</m:t>
                          </m:r>
                          <m:r>
                            <m:rPr>
                              <m:nor/>
                            </m:rPr>
                            <a:rPr lang="en-US" altLang="en-US" sz="2000" dirty="0"/>
                            <m:t>NO</m:t>
                          </m:r>
                          <m:r>
                            <m:rPr>
                              <m:nor/>
                            </m:rPr>
                            <a:rPr lang="en-US" altLang="en-US" sz="2000" baseline="-25000" dirty="0"/>
                            <m:t>3</m:t>
                          </m:r>
                          <m:r>
                            <m:rPr>
                              <m:nor/>
                            </m:rPr>
                            <a:rPr lang="en-US" altLang="en-US" sz="2000" dirty="0"/>
                            <m:t> </m:t>
                          </m:r>
                          <m:r>
                            <m:rPr>
                              <m:nor/>
                            </m:rPr>
                            <a:rPr lang="en-US" altLang="en-US" sz="2000" b="1" dirty="0">
                              <a:latin typeface="Times New Roman" pitchFamily="18" charset="0"/>
                            </a:rPr>
                            <m:t> </m:t>
                          </m:r>
                        </m:den>
                      </m:f>
                      <m:r>
                        <m:rPr>
                          <m:nor/>
                        </m:rPr>
                        <a:rPr lang="en-US" altLang="en-US" sz="2000" b="1" dirty="0"/>
                        <m:t>= 228 </m:t>
                      </m:r>
                      <m:r>
                        <m:rPr>
                          <m:nor/>
                        </m:rPr>
                        <a:rPr lang="en-US" altLang="en-US" sz="2000" b="1" dirty="0"/>
                        <m:t>g</m:t>
                      </m:r>
                      <m:r>
                        <m:rPr>
                          <m:nor/>
                        </m:rPr>
                        <a:rPr lang="en-US" altLang="en-US" sz="2000" b="1" dirty="0"/>
                        <m:t> </m:t>
                      </m:r>
                      <m:r>
                        <m:rPr>
                          <m:nor/>
                        </m:rPr>
                        <a:rPr lang="en-US" altLang="en-US" sz="2000" b="1" dirty="0"/>
                        <m:t>N</m:t>
                      </m:r>
                    </m:oMath>
                  </m:oMathPara>
                </a14:m>
                <a:endParaRPr lang="en-US" altLang="en-US" sz="2000" b="1" dirty="0">
                  <a:solidFill>
                    <a:srgbClr val="FF0000"/>
                  </a:solidFill>
                </a:endParaRPr>
              </a:p>
              <a:p>
                <a:pPr marL="0" indent="0">
                  <a:buNone/>
                </a:pPr>
                <a:endParaRPr lang="en-US" altLang="en-US" sz="2000" b="1" dirty="0">
                  <a:solidFill>
                    <a:srgbClr val="FF0000"/>
                  </a:solidFill>
                </a:endParaRPr>
              </a:p>
              <a:p>
                <a:r>
                  <a:rPr lang="en-US" altLang="en-US" b="1" dirty="0"/>
                  <a:t>CHECK: </a:t>
                </a:r>
                <a:r>
                  <a:rPr lang="en-US" altLang="en-US" dirty="0"/>
                  <a:t>Rounding shows that the answer is “in the right ballpark”: N is about </a:t>
                </a:r>
                <a:r>
                  <a:rPr lang="en-US" altLang="en-US" baseline="30000" dirty="0"/>
                  <a:t>1</a:t>
                </a:r>
                <a:r>
                  <a:rPr lang="en-US" altLang="en-US" dirty="0"/>
                  <a:t>/</a:t>
                </a:r>
                <a:r>
                  <a:rPr lang="en-US" altLang="en-US" baseline="-25000" dirty="0"/>
                  <a:t>3</a:t>
                </a:r>
                <a:r>
                  <a:rPr lang="en-US" altLang="en-US" dirty="0"/>
                  <a:t> of the mass of NH</a:t>
                </a:r>
                <a:r>
                  <a:rPr lang="en-US" altLang="en-US" baseline="-25000" dirty="0"/>
                  <a:t>4</a:t>
                </a:r>
                <a:r>
                  <a:rPr lang="en-US" altLang="en-US" dirty="0"/>
                  <a:t>NO</a:t>
                </a:r>
                <a:r>
                  <a:rPr lang="en-US" altLang="en-US" baseline="-25000" dirty="0"/>
                  <a:t>3</a:t>
                </a:r>
                <a:r>
                  <a:rPr lang="en-US" altLang="en-US" dirty="0"/>
                  <a:t> and </a:t>
                </a:r>
                <a:r>
                  <a:rPr lang="en-US" altLang="en-US" baseline="30000" dirty="0"/>
                  <a:t>1</a:t>
                </a:r>
                <a:r>
                  <a:rPr lang="en-US" altLang="en-US" dirty="0"/>
                  <a:t>/</a:t>
                </a:r>
                <a:r>
                  <a:rPr lang="en-US" altLang="en-US" baseline="-25000" dirty="0"/>
                  <a:t>3</a:t>
                </a:r>
                <a:r>
                  <a:rPr lang="en-US" altLang="en-US" dirty="0"/>
                  <a:t> of 700 g is 233 g.</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963" t="-877" r="-370"/>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The Mole</a:t>
            </a:r>
            <a:br>
              <a:rPr lang="en-US" altLang="en-US" b="1" dirty="0"/>
            </a:br>
            <a:endParaRPr lang="en-US" dirty="0"/>
          </a:p>
        </p:txBody>
      </p:sp>
      <p:sp>
        <p:nvSpPr>
          <p:cNvPr id="3" name="Content Placeholder 2"/>
          <p:cNvSpPr>
            <a:spLocks noGrp="1"/>
          </p:cNvSpPr>
          <p:nvPr>
            <p:ph idx="1"/>
          </p:nvPr>
        </p:nvSpPr>
        <p:spPr/>
        <p:txBody>
          <a:bodyPr/>
          <a:lstStyle/>
          <a:p>
            <a:r>
              <a:rPr lang="en-US" altLang="en-US" b="1" dirty="0"/>
              <a:t>The mole (mol)</a:t>
            </a:r>
            <a:r>
              <a:rPr lang="en-US" altLang="en-US" dirty="0"/>
              <a:t> is the amount of a substance that contains the same number of entities as there are atoms in exactly 12 g of carbon-12.</a:t>
            </a:r>
          </a:p>
          <a:p>
            <a:pPr lvl="1"/>
            <a:r>
              <a:rPr lang="en-US" altLang="en-US" dirty="0"/>
              <a:t>The term </a:t>
            </a:r>
            <a:r>
              <a:rPr lang="ja-JP" altLang="en-US" dirty="0"/>
              <a:t>“</a:t>
            </a:r>
            <a:r>
              <a:rPr lang="en-US" altLang="ja-JP" b="1" i="1" dirty="0"/>
              <a:t>entities</a:t>
            </a:r>
            <a:r>
              <a:rPr lang="ja-JP" altLang="en-US" dirty="0"/>
              <a:t>”</a:t>
            </a:r>
            <a:r>
              <a:rPr lang="en-US" altLang="ja-JP" dirty="0"/>
              <a:t> refers to atoms, ions, molecules, formula units, or electrons – in fact, any type of particle.</a:t>
            </a:r>
            <a:endParaRPr lang="en-US" altLang="en-US" dirty="0"/>
          </a:p>
          <a:p>
            <a:r>
              <a:rPr lang="en-US" altLang="en-US" b="1" dirty="0"/>
              <a:t>One mole (1 mol) contains 6.022x10</a:t>
            </a:r>
            <a:r>
              <a:rPr lang="en-US" altLang="en-US" b="1" baseline="30000" dirty="0"/>
              <a:t>23</a:t>
            </a:r>
            <a:r>
              <a:rPr lang="en-US" altLang="en-US" b="1" dirty="0"/>
              <a:t> entities (to four significant figures).</a:t>
            </a:r>
            <a:r>
              <a:rPr lang="en-US" altLang="en-US" dirty="0"/>
              <a:t> </a:t>
            </a:r>
          </a:p>
          <a:p>
            <a:pPr lvl="1"/>
            <a:r>
              <a:rPr lang="en-US" altLang="en-US" dirty="0"/>
              <a:t>This number is called Avogadro</a:t>
            </a:r>
            <a:r>
              <a:rPr lang="ja-JP" altLang="en-US" dirty="0"/>
              <a:t>’</a:t>
            </a:r>
            <a:r>
              <a:rPr lang="en-US" altLang="ja-JP" dirty="0"/>
              <a:t>s number and is abbreviated as </a:t>
            </a:r>
            <a:r>
              <a:rPr lang="en-US" altLang="ja-JP" b="1" i="1" dirty="0"/>
              <a:t>N.</a:t>
            </a:r>
            <a:endParaRPr lang="en-US" altLang="en-US" b="1" i="1"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Empirical and Molecular Formulas</a:t>
            </a:r>
            <a:br>
              <a:rPr lang="en-US" altLang="en-US" b="1" dirty="0"/>
            </a:br>
            <a:endParaRPr lang="en-US" dirty="0"/>
          </a:p>
        </p:txBody>
      </p:sp>
      <p:sp>
        <p:nvSpPr>
          <p:cNvPr id="3" name="Content Placeholder 2"/>
          <p:cNvSpPr>
            <a:spLocks noGrp="1"/>
          </p:cNvSpPr>
          <p:nvPr>
            <p:ph idx="1"/>
          </p:nvPr>
        </p:nvSpPr>
        <p:spPr/>
        <p:txBody>
          <a:bodyPr/>
          <a:lstStyle/>
          <a:p>
            <a:pPr>
              <a:spcBef>
                <a:spcPct val="0"/>
              </a:spcBef>
            </a:pPr>
            <a:r>
              <a:rPr lang="en-US" altLang="en-US" b="1" dirty="0"/>
              <a:t>The empirical formula </a:t>
            </a:r>
            <a:r>
              <a:rPr lang="en-US" altLang="en-US" dirty="0"/>
              <a:t>is the simplest formula for a compound that agrees with the elemental analysis. It shows the </a:t>
            </a:r>
            <a:r>
              <a:rPr lang="en-US" altLang="en-US" b="1" i="1" dirty="0"/>
              <a:t>lowest</a:t>
            </a:r>
            <a:r>
              <a:rPr lang="en-US" altLang="en-US" dirty="0"/>
              <a:t> whole number of moles and gives the </a:t>
            </a:r>
            <a:r>
              <a:rPr lang="en-US" altLang="en-US" b="1" i="1" dirty="0"/>
              <a:t>relative</a:t>
            </a:r>
            <a:r>
              <a:rPr lang="en-US" altLang="en-US" dirty="0"/>
              <a:t> number of atoms of each element present.</a:t>
            </a:r>
          </a:p>
          <a:p>
            <a:pPr lvl="1">
              <a:spcBef>
                <a:spcPct val="0"/>
              </a:spcBef>
            </a:pPr>
            <a:r>
              <a:rPr lang="en-US" altLang="en-US" sz="1800" dirty="0"/>
              <a:t>The empirical formula for hydrogen peroxide is HO.</a:t>
            </a:r>
          </a:p>
          <a:p>
            <a:pPr>
              <a:spcBef>
                <a:spcPct val="0"/>
              </a:spcBef>
            </a:pPr>
            <a:r>
              <a:rPr lang="en-US" altLang="en-US" b="1" dirty="0"/>
              <a:t>The molecular formula </a:t>
            </a:r>
            <a:r>
              <a:rPr lang="en-US" altLang="en-US" dirty="0"/>
              <a:t>shows the </a:t>
            </a:r>
            <a:r>
              <a:rPr lang="en-US" altLang="en-US" b="1" i="1" dirty="0"/>
              <a:t>actual</a:t>
            </a:r>
            <a:r>
              <a:rPr lang="en-US" altLang="en-US" dirty="0"/>
              <a:t> number of atoms of each element in a molecule of the compound.</a:t>
            </a:r>
          </a:p>
          <a:p>
            <a:pPr lvl="1">
              <a:spcBef>
                <a:spcPct val="0"/>
              </a:spcBef>
            </a:pPr>
            <a:r>
              <a:rPr lang="en-US" altLang="en-US" sz="1800" dirty="0"/>
              <a:t>The molecular formula for hydrogen peroxide is H</a:t>
            </a:r>
            <a:r>
              <a:rPr lang="en-US" altLang="en-US" sz="1800" baseline="-25000" dirty="0"/>
              <a:t>2</a:t>
            </a:r>
            <a:r>
              <a:rPr lang="en-US" altLang="en-US" sz="1800" dirty="0"/>
              <a:t>O</a:t>
            </a:r>
            <a:r>
              <a:rPr lang="en-US" altLang="en-US" sz="1800" baseline="-25000" dirty="0"/>
              <a:t>2</a:t>
            </a:r>
            <a:r>
              <a:rPr lang="en-US" altLang="en-US" sz="1800" dirty="0"/>
              <a:t>.</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Sample Problem 3.8 – Problem and Plan</a:t>
            </a:r>
          </a:p>
        </p:txBody>
      </p:sp>
      <p:sp>
        <p:nvSpPr>
          <p:cNvPr id="6" name="Content Placeholder 5"/>
          <p:cNvSpPr>
            <a:spLocks noGrp="1"/>
          </p:cNvSpPr>
          <p:nvPr>
            <p:ph idx="1"/>
          </p:nvPr>
        </p:nvSpPr>
        <p:spPr>
          <a:xfrm>
            <a:off x="457200" y="836892"/>
            <a:ext cx="4808483" cy="5562600"/>
          </a:xfrm>
        </p:spPr>
        <p:txBody>
          <a:bodyPr/>
          <a:lstStyle/>
          <a:p>
            <a:pPr marL="0" indent="0" algn="ctr">
              <a:buNone/>
            </a:pPr>
            <a:r>
              <a:rPr lang="en-US" altLang="en-US" b="1" dirty="0"/>
              <a:t>Determining an Empirical Formula from Amounts of Elements</a:t>
            </a:r>
            <a:endParaRPr lang="en-US" altLang="en-US" b="1" dirty="0">
              <a:latin typeface="Times New Roman" pitchFamily="18" charset="0"/>
            </a:endParaRPr>
          </a:p>
          <a:p>
            <a:r>
              <a:rPr lang="en-US" altLang="en-US" b="1" dirty="0"/>
              <a:t>PROBLEM:</a:t>
            </a:r>
            <a:r>
              <a:rPr lang="en-US" altLang="en-US" dirty="0"/>
              <a:t> A sample of an unknown compound contains 0.21 mol of zinc, 0.14 mol of phosphorus, and 0.56 mol of oxygen. What is its empirical formula?</a:t>
            </a:r>
            <a:endParaRPr lang="en-US" altLang="en-US" dirty="0">
              <a:latin typeface="Times New Roman" pitchFamily="18" charset="0"/>
            </a:endParaRPr>
          </a:p>
          <a:p>
            <a:r>
              <a:rPr lang="en-US" altLang="en-US" b="1" dirty="0"/>
              <a:t>PLAN:</a:t>
            </a:r>
            <a:r>
              <a:rPr lang="en-US" altLang="en-US" b="1" dirty="0">
                <a:latin typeface="Times New Roman" pitchFamily="18" charset="0"/>
              </a:rPr>
              <a:t> </a:t>
            </a:r>
            <a:r>
              <a:rPr lang="en-US" altLang="en-US" dirty="0"/>
              <a:t>Find the relative number of moles of each element.  Divide by the lowest mol amount to find the relative mol ratios (empirical formula).</a:t>
            </a:r>
            <a:endParaRPr lang="en-US" altLang="en-US" dirty="0">
              <a:latin typeface="Times New Roman" pitchFamily="18" charset="0"/>
            </a:endParaRPr>
          </a:p>
          <a:p>
            <a:endParaRPr lang="en-US" altLang="en-US" b="1" dirty="0">
              <a:latin typeface="Times New Roman" pitchFamily="18" charset="0"/>
            </a:endParaRPr>
          </a:p>
        </p:txBody>
      </p:sp>
      <p:pic>
        <p:nvPicPr>
          <p:cNvPr id="5122" name="Picture 2" descr="Convert from moles of each element to the preliminary formula by using the number of moles as subscripts. Convert to the empirical formula by changing to integer subscripts.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58185" y="1529425"/>
            <a:ext cx="3530755" cy="3956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Sample Problem 3.8 - Solution</a:t>
            </a:r>
          </a:p>
        </p:txBody>
      </p:sp>
      <p:sp>
        <p:nvSpPr>
          <p:cNvPr id="6" name="Content Placeholder 5"/>
          <p:cNvSpPr>
            <a:spLocks noGrp="1"/>
          </p:cNvSpPr>
          <p:nvPr>
            <p:ph idx="1"/>
          </p:nvPr>
        </p:nvSpPr>
        <p:spPr/>
        <p:txBody>
          <a:bodyPr/>
          <a:lstStyle/>
          <a:p>
            <a:r>
              <a:rPr lang="en-US" altLang="en-US" b="1" dirty="0"/>
              <a:t>SOLUTION:</a:t>
            </a:r>
            <a:r>
              <a:rPr lang="en-US" altLang="en-US" dirty="0"/>
              <a:t> Using the numbers of moles of each element given, we write the preliminary formula Zn</a:t>
            </a:r>
            <a:r>
              <a:rPr lang="en-US" altLang="en-US" baseline="-25000" dirty="0"/>
              <a:t>0.21</a:t>
            </a:r>
            <a:r>
              <a:rPr lang="en-US" altLang="en-US" dirty="0"/>
              <a:t>P</a:t>
            </a:r>
            <a:r>
              <a:rPr lang="en-US" altLang="en-US" baseline="-25000" dirty="0"/>
              <a:t>0.14</a:t>
            </a:r>
            <a:r>
              <a:rPr lang="en-US" altLang="en-US" dirty="0"/>
              <a:t>O</a:t>
            </a:r>
            <a:r>
              <a:rPr lang="en-US" altLang="en-US" baseline="-25000" dirty="0"/>
              <a:t>0.56.</a:t>
            </a:r>
          </a:p>
          <a:p>
            <a:pPr marL="0" indent="0">
              <a:buNone/>
            </a:pPr>
            <a:r>
              <a:rPr lang="en-US" altLang="en-US" dirty="0"/>
              <a:t>Next we divide each fraction by the smallest one; in this case 0.14:</a:t>
            </a:r>
            <a:endParaRPr lang="en-US" altLang="en-US" dirty="0">
              <a:latin typeface="Times New Roman" pitchFamily="18" charset="0"/>
            </a:endParaRPr>
          </a:p>
          <a:p>
            <a:pPr marL="0" indent="0">
              <a:buNone/>
            </a:pPr>
            <a:r>
              <a:rPr lang="en-US" altLang="en-US" dirty="0">
                <a:latin typeface="Times New Roman" pitchFamily="18" charset="0"/>
              </a:rPr>
              <a:t>0.21/0.14 = 1.5 	 0.14/0.14 = 1.0  	0.56/0.14 = 4.0</a:t>
            </a:r>
          </a:p>
          <a:p>
            <a:pPr marL="0" indent="0">
              <a:buNone/>
            </a:pPr>
            <a:r>
              <a:rPr lang="en-US" altLang="en-US" dirty="0"/>
              <a:t>This gives Zn</a:t>
            </a:r>
            <a:r>
              <a:rPr lang="en-US" altLang="en-US" baseline="-25000" dirty="0"/>
              <a:t>1.5</a:t>
            </a:r>
            <a:r>
              <a:rPr lang="en-US" altLang="en-US" dirty="0"/>
              <a:t>P</a:t>
            </a:r>
            <a:r>
              <a:rPr lang="en-US" altLang="en-US" baseline="-25000" dirty="0"/>
              <a:t>1.0</a:t>
            </a:r>
            <a:r>
              <a:rPr lang="en-US" altLang="en-US" dirty="0"/>
              <a:t>O</a:t>
            </a:r>
            <a:r>
              <a:rPr lang="en-US" altLang="en-US" baseline="-25000" dirty="0"/>
              <a:t>4.0 </a:t>
            </a:r>
          </a:p>
          <a:p>
            <a:pPr marL="0" indent="0">
              <a:buNone/>
            </a:pPr>
            <a:r>
              <a:rPr lang="en-US" altLang="en-US" dirty="0"/>
              <a:t>We convert to whole numbers by multiplying by the </a:t>
            </a:r>
            <a:r>
              <a:rPr lang="en-US" altLang="en-US" b="1" i="1" dirty="0"/>
              <a:t>smallest integer</a:t>
            </a:r>
            <a:r>
              <a:rPr lang="en-US" altLang="en-US" dirty="0"/>
              <a:t> that gives whole numbers; in this case 2:</a:t>
            </a:r>
            <a:endParaRPr lang="en-US" altLang="en-US" dirty="0">
              <a:latin typeface="Times New Roman" pitchFamily="18" charset="0"/>
            </a:endParaRPr>
          </a:p>
          <a:p>
            <a:pPr marL="0" indent="0">
              <a:buNone/>
            </a:pPr>
            <a:r>
              <a:rPr lang="en-US" altLang="en-US" dirty="0"/>
              <a:t>1.5 x 2 = </a:t>
            </a:r>
            <a:r>
              <a:rPr lang="en-US" altLang="en-US" b="1" dirty="0"/>
              <a:t>3		</a:t>
            </a:r>
            <a:r>
              <a:rPr lang="en-US" altLang="en-US" dirty="0"/>
              <a:t>1.0 x 2 = </a:t>
            </a:r>
            <a:r>
              <a:rPr lang="en-US" altLang="en-US" b="1" dirty="0"/>
              <a:t>2		</a:t>
            </a:r>
            <a:r>
              <a:rPr lang="en-US" altLang="en-US" dirty="0"/>
              <a:t>4.0 x 2 = </a:t>
            </a:r>
            <a:r>
              <a:rPr lang="en-US" altLang="en-US" b="1" dirty="0"/>
              <a:t>8</a:t>
            </a:r>
          </a:p>
          <a:p>
            <a:pPr marL="0" indent="0">
              <a:buNone/>
            </a:pPr>
            <a:r>
              <a:rPr lang="en-US" altLang="en-US" b="1" dirty="0"/>
              <a:t>This gives us the empirical formula Zn</a:t>
            </a:r>
            <a:r>
              <a:rPr lang="en-US" altLang="en-US" b="1" baseline="-25000" dirty="0"/>
              <a:t>3</a:t>
            </a:r>
            <a:r>
              <a:rPr lang="en-US" altLang="en-US" b="1" dirty="0"/>
              <a:t>P</a:t>
            </a:r>
            <a:r>
              <a:rPr lang="en-US" altLang="en-US" b="1" baseline="-25000" dirty="0"/>
              <a:t>2</a:t>
            </a:r>
            <a:r>
              <a:rPr lang="en-US" altLang="en-US" b="1" dirty="0"/>
              <a:t>O</a:t>
            </a:r>
            <a:r>
              <a:rPr lang="en-US" altLang="en-US" b="1" baseline="-25000" dirty="0"/>
              <a:t>8</a:t>
            </a:r>
            <a:endParaRPr lang="en-US" altLang="en-US" b="1" dirty="0">
              <a:latin typeface="Times New Roman" pitchFamily="18" charset="0"/>
            </a:endParaRPr>
          </a:p>
          <a:p>
            <a:pPr marL="0" indent="0">
              <a:buNone/>
            </a:pPr>
            <a:endParaRPr lang="en-US" altLang="en-US" b="1" dirty="0">
              <a:latin typeface="Times New Roman" pitchFamily="18" charset="0"/>
            </a:endParaRPr>
          </a:p>
          <a:p>
            <a:pPr marL="0" indent="0">
              <a:buNone/>
            </a:pPr>
            <a:endParaRPr lang="en-US" altLang="en-US" b="1" dirty="0">
              <a:latin typeface="Times New Roman" pitchFamily="18" charset="0"/>
            </a:endParaRPr>
          </a:p>
          <a:p>
            <a:pPr marL="0" indent="0">
              <a:buNone/>
            </a:pPr>
            <a:endParaRPr lang="en-US" altLang="en-US" b="1" dirty="0">
              <a:latin typeface="Times New Roman" pitchFamily="18" charset="0"/>
            </a:endParaRPr>
          </a:p>
          <a:p>
            <a:pPr marL="0" indent="0">
              <a:buNone/>
            </a:pPr>
            <a:endParaRPr lang="en-US" altLang="en-US" dirty="0">
              <a:latin typeface="Times New Roman" pitchFamily="18" charset="0"/>
            </a:endParaRPr>
          </a:p>
          <a:p>
            <a:pPr marL="0" indent="0">
              <a:buNone/>
            </a:pPr>
            <a:endParaRPr lang="en-US" altLang="en-US" dirty="0">
              <a:latin typeface="Times New Roman" pitchFamily="18" charset="0"/>
            </a:endParaRPr>
          </a:p>
          <a:p>
            <a:endParaRPr lang="en-US" altLang="en-US" b="1" dirty="0">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Sample Problem 3.9 – Problem and Plan</a:t>
            </a:r>
          </a:p>
        </p:txBody>
      </p:sp>
      <p:sp>
        <p:nvSpPr>
          <p:cNvPr id="7" name="Content Placeholder 6"/>
          <p:cNvSpPr>
            <a:spLocks noGrp="1"/>
          </p:cNvSpPr>
          <p:nvPr>
            <p:ph idx="1"/>
          </p:nvPr>
        </p:nvSpPr>
        <p:spPr/>
        <p:txBody>
          <a:bodyPr/>
          <a:lstStyle/>
          <a:p>
            <a:pPr marL="0" indent="0" algn="ctr">
              <a:buNone/>
            </a:pPr>
            <a:r>
              <a:rPr lang="en-US" altLang="en-US" b="1" dirty="0"/>
              <a:t>Determining an Empirical Formula from Masses of Elements </a:t>
            </a:r>
            <a:endParaRPr lang="en-US" altLang="en-US" b="1" dirty="0">
              <a:latin typeface="Times New Roman" pitchFamily="18" charset="0"/>
            </a:endParaRPr>
          </a:p>
          <a:p>
            <a:r>
              <a:rPr lang="en-US" altLang="en-US" b="1" dirty="0"/>
              <a:t>PROBLEM:</a:t>
            </a:r>
            <a:r>
              <a:rPr lang="en-US" altLang="en-US" dirty="0"/>
              <a:t> Analysis of a sample of an ionic compound yields 2.82 g of Na, 4.35 g of Cl, and 7.83 g of O.  What is the empirical formula and the name of the compound?</a:t>
            </a:r>
            <a:endParaRPr lang="en-US" altLang="en-US" dirty="0">
              <a:latin typeface="Times New Roman" pitchFamily="18" charset="0"/>
            </a:endParaRPr>
          </a:p>
          <a:p>
            <a:r>
              <a:rPr lang="en-US" altLang="en-US" b="1" dirty="0"/>
              <a:t>PLAN:</a:t>
            </a:r>
            <a:r>
              <a:rPr lang="en-US" altLang="en-US" b="1" dirty="0">
                <a:latin typeface="Times New Roman" pitchFamily="18" charset="0"/>
              </a:rPr>
              <a:t> </a:t>
            </a:r>
            <a:r>
              <a:rPr lang="en-US" altLang="en-US" dirty="0"/>
              <a:t>Find the relative number of moles of each element.  Divide by the lowest mol amount to find the relative mol ratios (empirical formula).</a:t>
            </a:r>
            <a:endParaRPr lang="en-US" altLang="en-US" dirty="0">
              <a:latin typeface="Times New Roman" pitchFamily="18" charset="0"/>
            </a:endParaRPr>
          </a:p>
          <a:p>
            <a:endParaRPr lang="en-US" altLang="en-US" b="1" dirty="0">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t>Sample Problem 3.9 - Solution</a:t>
            </a:r>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lstStyle/>
              <a:p>
                <a:r>
                  <a:rPr lang="en-US" altLang="en-US" b="1" dirty="0"/>
                  <a:t>SOLUTION:</a:t>
                </a:r>
              </a:p>
              <a:p>
                <a:pPr marL="0" indent="0">
                  <a:buNone/>
                </a:pPr>
                <a14:m>
                  <m:oMathPara xmlns:m="http://schemas.openxmlformats.org/officeDocument/2006/math">
                    <m:oMathParaPr>
                      <m:jc m:val="left"/>
                    </m:oMathParaPr>
                    <m:oMath xmlns:m="http://schemas.openxmlformats.org/officeDocument/2006/math">
                      <m:r>
                        <m:rPr>
                          <m:nor/>
                        </m:rPr>
                        <a:rPr lang="en-US" altLang="en-US" dirty="0"/>
                        <m:t>2.82 </m:t>
                      </m:r>
                      <m:r>
                        <m:rPr>
                          <m:nor/>
                        </m:rPr>
                        <a:rPr lang="en-US" altLang="en-US" dirty="0"/>
                        <m:t>g</m:t>
                      </m:r>
                      <m:r>
                        <m:rPr>
                          <m:nor/>
                        </m:rPr>
                        <a:rPr lang="en-US" altLang="en-US" dirty="0"/>
                        <m:t> </m:t>
                      </m:r>
                      <m:r>
                        <m:rPr>
                          <m:nor/>
                        </m:rPr>
                        <a:rPr lang="en-US" altLang="en-US" dirty="0"/>
                        <m:t>Na</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1 </m:t>
                          </m:r>
                          <m:r>
                            <m:rPr>
                              <m:nor/>
                            </m:rPr>
                            <a:rPr lang="en-US" altLang="en-US" dirty="0"/>
                            <m:t>mol</m:t>
                          </m:r>
                          <m:r>
                            <m:rPr>
                              <m:nor/>
                            </m:rPr>
                            <a:rPr lang="en-US" altLang="en-US" dirty="0"/>
                            <m:t> </m:t>
                          </m:r>
                          <m:r>
                            <m:rPr>
                              <m:nor/>
                            </m:rPr>
                            <a:rPr lang="en-US" altLang="en-US" dirty="0"/>
                            <m:t>Na</m:t>
                          </m:r>
                          <m:r>
                            <m:rPr>
                              <m:nor/>
                            </m:rPr>
                            <a:rPr lang="en-US" altLang="en-US" b="1" dirty="0">
                              <a:latin typeface="Times New Roman" pitchFamily="18" charset="0"/>
                            </a:rPr>
                            <m:t> </m:t>
                          </m:r>
                        </m:num>
                        <m:den>
                          <m:r>
                            <m:rPr>
                              <m:nor/>
                            </m:rPr>
                            <a:rPr lang="en-US" altLang="en-US" dirty="0"/>
                            <m:t>22.99 </m:t>
                          </m:r>
                          <m:r>
                            <m:rPr>
                              <m:nor/>
                            </m:rPr>
                            <a:rPr lang="en-US" altLang="en-US" dirty="0"/>
                            <m:t>g</m:t>
                          </m:r>
                          <m:r>
                            <m:rPr>
                              <m:nor/>
                            </m:rPr>
                            <a:rPr lang="en-US" altLang="en-US" dirty="0"/>
                            <m:t> </m:t>
                          </m:r>
                          <m:r>
                            <m:rPr>
                              <m:nor/>
                            </m:rPr>
                            <a:rPr lang="en-US" altLang="en-US" dirty="0"/>
                            <m:t>Na</m:t>
                          </m:r>
                          <m:r>
                            <m:rPr>
                              <m:nor/>
                            </m:rPr>
                            <a:rPr lang="en-US" altLang="en-US" b="1" dirty="0">
                              <a:latin typeface="Times New Roman" pitchFamily="18" charset="0"/>
                            </a:rPr>
                            <m:t> </m:t>
                          </m:r>
                        </m:den>
                      </m:f>
                      <m:r>
                        <m:rPr>
                          <m:nor/>
                        </m:rPr>
                        <a:rPr lang="en-US" altLang="en-US" dirty="0"/>
                        <m:t>= 0.123 </m:t>
                      </m:r>
                      <m:r>
                        <m:rPr>
                          <m:nor/>
                        </m:rPr>
                        <a:rPr lang="en-US" altLang="en-US" dirty="0"/>
                        <m:t>mol</m:t>
                      </m:r>
                      <m:r>
                        <m:rPr>
                          <m:nor/>
                        </m:rPr>
                        <a:rPr lang="en-US" altLang="en-US" dirty="0"/>
                        <m:t> </m:t>
                      </m:r>
                      <m:r>
                        <m:rPr>
                          <m:nor/>
                        </m:rPr>
                        <a:rPr lang="en-US" altLang="en-US" dirty="0"/>
                        <m:t>Na</m:t>
                      </m:r>
                    </m:oMath>
                  </m:oMathPara>
                </a14:m>
                <a:endParaRPr lang="en-US" altLang="en-US" b="1" dirty="0">
                  <a:latin typeface="Times New Roman" pitchFamily="18" charset="0"/>
                </a:endParaRPr>
              </a:p>
              <a:p>
                <a:pPr marL="0" indent="0">
                  <a:buNone/>
                </a:pPr>
                <a14:m>
                  <m:oMathPara xmlns:m="http://schemas.openxmlformats.org/officeDocument/2006/math">
                    <m:oMathParaPr>
                      <m:jc m:val="left"/>
                    </m:oMathParaPr>
                    <m:oMath xmlns:m="http://schemas.openxmlformats.org/officeDocument/2006/math">
                      <m:r>
                        <m:rPr>
                          <m:nor/>
                        </m:rPr>
                        <a:rPr lang="en-US" altLang="en-US" dirty="0"/>
                        <m:t>4.35 </m:t>
                      </m:r>
                      <m:r>
                        <m:rPr>
                          <m:nor/>
                        </m:rPr>
                        <a:rPr lang="en-US" altLang="en-US" dirty="0"/>
                        <m:t>g</m:t>
                      </m:r>
                      <m:r>
                        <m:rPr>
                          <m:nor/>
                        </m:rPr>
                        <a:rPr lang="en-US" altLang="en-US" dirty="0"/>
                        <m:t> </m:t>
                      </m:r>
                      <m:r>
                        <m:rPr>
                          <m:nor/>
                        </m:rPr>
                        <a:rPr lang="en-US" altLang="en-US" dirty="0"/>
                        <m:t>Cl</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1 </m:t>
                          </m:r>
                          <m:r>
                            <m:rPr>
                              <m:nor/>
                            </m:rPr>
                            <a:rPr lang="en-US" altLang="en-US" dirty="0"/>
                            <m:t>mol</m:t>
                          </m:r>
                          <m:r>
                            <m:rPr>
                              <m:nor/>
                            </m:rPr>
                            <a:rPr lang="en-US" altLang="en-US" dirty="0"/>
                            <m:t> </m:t>
                          </m:r>
                          <m:r>
                            <m:rPr>
                              <m:nor/>
                            </m:rPr>
                            <a:rPr lang="en-US" altLang="en-US" dirty="0"/>
                            <m:t>Cl</m:t>
                          </m:r>
                          <m:r>
                            <m:rPr>
                              <m:nor/>
                            </m:rPr>
                            <a:rPr lang="en-US" altLang="en-US" b="1" dirty="0">
                              <a:latin typeface="Times New Roman" pitchFamily="18" charset="0"/>
                            </a:rPr>
                            <m:t> </m:t>
                          </m:r>
                        </m:num>
                        <m:den>
                          <m:r>
                            <m:rPr>
                              <m:nor/>
                            </m:rPr>
                            <a:rPr lang="en-US" altLang="en-US" dirty="0"/>
                            <m:t>35.45 </m:t>
                          </m:r>
                          <m:r>
                            <m:rPr>
                              <m:nor/>
                            </m:rPr>
                            <a:rPr lang="en-US" altLang="en-US" dirty="0"/>
                            <m:t>g</m:t>
                          </m:r>
                          <m:r>
                            <m:rPr>
                              <m:nor/>
                            </m:rPr>
                            <a:rPr lang="en-US" altLang="en-US" dirty="0"/>
                            <m:t> </m:t>
                          </m:r>
                          <m:r>
                            <m:rPr>
                              <m:nor/>
                            </m:rPr>
                            <a:rPr lang="en-US" altLang="en-US" dirty="0"/>
                            <m:t>Cl</m:t>
                          </m:r>
                          <m:r>
                            <m:rPr>
                              <m:nor/>
                            </m:rPr>
                            <a:rPr lang="en-US" altLang="en-US" b="1" dirty="0">
                              <a:latin typeface="Times New Roman" pitchFamily="18" charset="0"/>
                            </a:rPr>
                            <m:t> </m:t>
                          </m:r>
                        </m:den>
                      </m:f>
                      <m:r>
                        <m:rPr>
                          <m:nor/>
                        </m:rPr>
                        <a:rPr lang="en-US" altLang="en-US" dirty="0"/>
                        <m:t>= 0.123 </m:t>
                      </m:r>
                      <m:r>
                        <m:rPr>
                          <m:nor/>
                        </m:rPr>
                        <a:rPr lang="en-US" altLang="en-US" dirty="0"/>
                        <m:t>mol</m:t>
                      </m:r>
                      <m:r>
                        <m:rPr>
                          <m:nor/>
                        </m:rPr>
                        <a:rPr lang="en-US" altLang="en-US" dirty="0"/>
                        <m:t> </m:t>
                      </m:r>
                      <m:r>
                        <m:rPr>
                          <m:nor/>
                        </m:rPr>
                        <a:rPr lang="en-US" altLang="en-US" dirty="0"/>
                        <m:t>Cl</m:t>
                      </m:r>
                    </m:oMath>
                  </m:oMathPara>
                </a14:m>
                <a:endParaRPr lang="en-US" altLang="en-US" b="1" dirty="0">
                  <a:latin typeface="Times New Roman" pitchFamily="18" charset="0"/>
                </a:endParaRPr>
              </a:p>
              <a:p>
                <a:pPr marL="0" indent="0">
                  <a:buNone/>
                </a:pPr>
                <a14:m>
                  <m:oMathPara xmlns:m="http://schemas.openxmlformats.org/officeDocument/2006/math">
                    <m:oMathParaPr>
                      <m:jc m:val="left"/>
                    </m:oMathParaPr>
                    <m:oMath xmlns:m="http://schemas.openxmlformats.org/officeDocument/2006/math">
                      <m:r>
                        <m:rPr>
                          <m:nor/>
                        </m:rPr>
                        <a:rPr lang="en-US" altLang="en-US" dirty="0"/>
                        <m:t>7.83 </m:t>
                      </m:r>
                      <m:r>
                        <m:rPr>
                          <m:nor/>
                        </m:rPr>
                        <a:rPr lang="en-US" altLang="en-US" dirty="0"/>
                        <m:t>g</m:t>
                      </m:r>
                      <m:r>
                        <m:rPr>
                          <m:nor/>
                        </m:rPr>
                        <a:rPr lang="en-US" altLang="en-US" dirty="0"/>
                        <m:t> </m:t>
                      </m:r>
                      <m:r>
                        <m:rPr>
                          <m:nor/>
                        </m:rPr>
                        <a:rPr lang="en-US" altLang="en-US" dirty="0"/>
                        <m:t>O</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1 </m:t>
                          </m:r>
                          <m:r>
                            <m:rPr>
                              <m:nor/>
                            </m:rPr>
                            <a:rPr lang="en-US" altLang="en-US" dirty="0"/>
                            <m:t>mol</m:t>
                          </m:r>
                          <m:r>
                            <m:rPr>
                              <m:nor/>
                            </m:rPr>
                            <a:rPr lang="en-US" altLang="en-US" dirty="0"/>
                            <m:t> </m:t>
                          </m:r>
                          <m:r>
                            <m:rPr>
                              <m:nor/>
                            </m:rPr>
                            <a:rPr lang="en-US" altLang="en-US" dirty="0"/>
                            <m:t>O</m:t>
                          </m:r>
                          <m:r>
                            <m:rPr>
                              <m:nor/>
                            </m:rPr>
                            <a:rPr lang="en-US" altLang="en-US" b="1" dirty="0">
                              <a:latin typeface="Times New Roman" pitchFamily="18" charset="0"/>
                            </a:rPr>
                            <m:t> </m:t>
                          </m:r>
                        </m:num>
                        <m:den>
                          <m:r>
                            <m:rPr>
                              <m:nor/>
                            </m:rPr>
                            <a:rPr lang="en-US" altLang="en-US" dirty="0"/>
                            <m:t>16.00 </m:t>
                          </m:r>
                          <m:r>
                            <m:rPr>
                              <m:nor/>
                            </m:rPr>
                            <a:rPr lang="en-US" altLang="en-US" dirty="0"/>
                            <m:t>g</m:t>
                          </m:r>
                          <m:r>
                            <m:rPr>
                              <m:nor/>
                            </m:rPr>
                            <a:rPr lang="en-US" altLang="en-US" dirty="0"/>
                            <m:t> </m:t>
                          </m:r>
                          <m:r>
                            <m:rPr>
                              <m:nor/>
                            </m:rPr>
                            <a:rPr lang="en-US" altLang="en-US" dirty="0"/>
                            <m:t>O</m:t>
                          </m:r>
                          <m:r>
                            <m:rPr>
                              <m:nor/>
                            </m:rPr>
                            <a:rPr lang="en-US" altLang="en-US" b="1" dirty="0">
                              <a:latin typeface="Times New Roman" pitchFamily="18" charset="0"/>
                            </a:rPr>
                            <m:t> </m:t>
                          </m:r>
                        </m:den>
                      </m:f>
                      <m:r>
                        <m:rPr>
                          <m:nor/>
                        </m:rPr>
                        <a:rPr lang="en-US" altLang="en-US" dirty="0"/>
                        <m:t>= 0.489 </m:t>
                      </m:r>
                      <m:r>
                        <m:rPr>
                          <m:nor/>
                        </m:rPr>
                        <a:rPr lang="en-US" altLang="en-US" dirty="0"/>
                        <m:t>mol</m:t>
                      </m:r>
                      <m:r>
                        <m:rPr>
                          <m:nor/>
                        </m:rPr>
                        <a:rPr lang="en-US" altLang="en-US" dirty="0"/>
                        <m:t> </m:t>
                      </m:r>
                      <m:r>
                        <m:rPr>
                          <m:nor/>
                        </m:rPr>
                        <a:rPr lang="en-US" altLang="en-US" dirty="0"/>
                        <m:t>O</m:t>
                      </m:r>
                    </m:oMath>
                  </m:oMathPara>
                </a14:m>
                <a:endParaRPr lang="en-US" altLang="en-US" b="1" dirty="0">
                  <a:latin typeface="Times New Roman" pitchFamily="18" charset="0"/>
                </a:endParaRPr>
              </a:p>
              <a:p>
                <a:pPr marL="0" indent="0">
                  <a:buNone/>
                </a:pPr>
                <a14:m>
                  <m:oMathPara xmlns:m="http://schemas.openxmlformats.org/officeDocument/2006/math">
                    <m:oMathParaPr>
                      <m:jc m:val="left"/>
                    </m:oMathParaPr>
                    <m:oMath xmlns:m="http://schemas.openxmlformats.org/officeDocument/2006/math">
                      <m:r>
                        <m:rPr>
                          <m:nor/>
                        </m:rPr>
                        <a:rPr lang="en-US" altLang="en-US" dirty="0"/>
                        <m:t>Na</m:t>
                      </m:r>
                      <m:r>
                        <m:rPr>
                          <m:nor/>
                        </m:rPr>
                        <a:rPr lang="en-US" altLang="en-US" dirty="0"/>
                        <m:t> </m:t>
                      </m:r>
                      <m:r>
                        <m:rPr>
                          <m:nor/>
                        </m:rPr>
                        <a:rPr lang="en-US" altLang="en-US" dirty="0"/>
                        <m:t>and</m:t>
                      </m:r>
                      <m:r>
                        <m:rPr>
                          <m:nor/>
                        </m:rPr>
                        <a:rPr lang="en-US" altLang="en-US" dirty="0"/>
                        <m:t> </m:t>
                      </m:r>
                      <m:r>
                        <m:rPr>
                          <m:nor/>
                        </m:rPr>
                        <a:rPr lang="en-US" altLang="en-US" dirty="0"/>
                        <m:t>Cl</m:t>
                      </m:r>
                      <m:r>
                        <m:rPr>
                          <m:nor/>
                        </m:rPr>
                        <a:rPr lang="en-US" altLang="en-US" dirty="0"/>
                        <m:t> =</m:t>
                      </m:r>
                      <m:f>
                        <m:fPr>
                          <m:ctrlPr>
                            <a:rPr lang="en-US" altLang="en-US" i="1" dirty="0" smtClean="0">
                              <a:latin typeface="Cambria Math" panose="02040503050406030204" pitchFamily="18" charset="0"/>
                            </a:rPr>
                          </m:ctrlPr>
                        </m:fPr>
                        <m:num>
                          <m:r>
                            <m:rPr>
                              <m:nor/>
                            </m:rPr>
                            <a:rPr lang="en-US" altLang="en-US" dirty="0"/>
                            <m:t>0.123</m:t>
                          </m:r>
                          <m:r>
                            <m:rPr>
                              <m:nor/>
                            </m:rPr>
                            <a:rPr lang="en-US" altLang="en-US" b="1" dirty="0">
                              <a:latin typeface="Times New Roman" pitchFamily="18" charset="0"/>
                            </a:rPr>
                            <m:t> </m:t>
                          </m:r>
                        </m:num>
                        <m:den>
                          <m:r>
                            <m:rPr>
                              <m:nor/>
                            </m:rPr>
                            <a:rPr lang="en-US" altLang="en-US" dirty="0"/>
                            <m:t>0.123</m:t>
                          </m:r>
                          <m:r>
                            <m:rPr>
                              <m:nor/>
                            </m:rPr>
                            <a:rPr lang="en-US" altLang="en-US" b="1" dirty="0">
                              <a:latin typeface="Times New Roman" pitchFamily="18" charset="0"/>
                            </a:rPr>
                            <m:t> </m:t>
                          </m:r>
                        </m:den>
                      </m:f>
                      <m:r>
                        <a:rPr lang="en-US" altLang="en-US" b="0" i="0" dirty="0" smtClean="0">
                          <a:latin typeface="Cambria Math"/>
                        </a:rPr>
                        <m:t>=1 </m:t>
                      </m:r>
                      <m:r>
                        <m:rPr>
                          <m:sty m:val="p"/>
                        </m:rPr>
                        <a:rPr lang="en-US" altLang="en-US" b="0" i="0" dirty="0" smtClean="0">
                          <a:latin typeface="Cambria Math"/>
                        </a:rPr>
                        <m:t>and</m:t>
                      </m:r>
                      <m:r>
                        <a:rPr lang="en-US" altLang="en-US" b="0" i="0" dirty="0" smtClean="0">
                          <a:latin typeface="Cambria Math"/>
                        </a:rPr>
                        <m:t> </m:t>
                      </m:r>
                      <m:r>
                        <m:rPr>
                          <m:sty m:val="p"/>
                        </m:rPr>
                        <a:rPr lang="en-US" altLang="en-US" b="0" i="0" dirty="0" smtClean="0">
                          <a:latin typeface="Cambria Math"/>
                        </a:rPr>
                        <m:t>O</m:t>
                      </m:r>
                      <m:r>
                        <a:rPr lang="en-US" altLang="en-US" b="0" i="0" dirty="0" smtClean="0">
                          <a:latin typeface="Cambria Math"/>
                        </a:rPr>
                        <m:t>=</m:t>
                      </m:r>
                      <m:f>
                        <m:fPr>
                          <m:ctrlPr>
                            <a:rPr lang="en-US" altLang="en-US" b="0" i="1" dirty="0" smtClean="0">
                              <a:latin typeface="Cambria Math" panose="02040503050406030204" pitchFamily="18" charset="0"/>
                            </a:rPr>
                          </m:ctrlPr>
                        </m:fPr>
                        <m:num>
                          <m:r>
                            <m:rPr>
                              <m:nor/>
                            </m:rPr>
                            <a:rPr lang="en-US" altLang="en-US" dirty="0"/>
                            <m:t>0.489</m:t>
                          </m:r>
                          <m:r>
                            <m:rPr>
                              <m:nor/>
                            </m:rPr>
                            <a:rPr lang="en-US" altLang="en-US" b="1" dirty="0">
                              <a:latin typeface="Times New Roman" pitchFamily="18" charset="0"/>
                            </a:rPr>
                            <m:t> </m:t>
                          </m:r>
                        </m:num>
                        <m:den>
                          <m:r>
                            <m:rPr>
                              <m:nor/>
                            </m:rPr>
                            <a:rPr lang="en-US" altLang="en-US" dirty="0"/>
                            <m:t>0.123</m:t>
                          </m:r>
                        </m:den>
                      </m:f>
                      <m:r>
                        <a:rPr lang="en-US" altLang="en-US" b="0" i="0" dirty="0" smtClean="0">
                          <a:latin typeface="Cambria Math"/>
                        </a:rPr>
                        <m:t>=3.98</m:t>
                      </m:r>
                    </m:oMath>
                  </m:oMathPara>
                </a14:m>
                <a:endParaRPr lang="en-US" altLang="en-US" dirty="0"/>
              </a:p>
              <a:p>
                <a:r>
                  <a:rPr lang="en-US" altLang="en-US" b="1" dirty="0"/>
                  <a:t>The empirical formula is Na</a:t>
                </a:r>
                <a:r>
                  <a:rPr lang="en-US" altLang="en-US" b="1" baseline="-25000" dirty="0"/>
                  <a:t>1</a:t>
                </a:r>
                <a:r>
                  <a:rPr lang="en-US" altLang="en-US" b="1" dirty="0"/>
                  <a:t>Cl</a:t>
                </a:r>
                <a:r>
                  <a:rPr lang="en-US" altLang="en-US" b="1" baseline="-25000" dirty="0"/>
                  <a:t>1</a:t>
                </a:r>
                <a:r>
                  <a:rPr lang="en-US" altLang="en-US" b="1" dirty="0"/>
                  <a:t>O</a:t>
                </a:r>
                <a:r>
                  <a:rPr lang="en-US" altLang="en-US" b="1" baseline="-25000" dirty="0"/>
                  <a:t>3.98  </a:t>
                </a:r>
                <a:r>
                  <a:rPr lang="en-US" altLang="en-US" b="1" dirty="0"/>
                  <a:t>or NaClO</a:t>
                </a:r>
                <a:r>
                  <a:rPr lang="en-US" altLang="en-US" b="1" baseline="-25000" dirty="0"/>
                  <a:t>4</a:t>
                </a:r>
                <a:r>
                  <a:rPr lang="en-US" altLang="en-US" b="1" dirty="0"/>
                  <a:t>; this compound is named sodium perchlorate.</a:t>
                </a:r>
                <a:endParaRPr lang="en-US" altLang="en-US" b="1" dirty="0">
                  <a:latin typeface="Times New Roman" pitchFamily="18" charset="0"/>
                </a:endParaRPr>
              </a:p>
              <a:p>
                <a:pPr marL="0" indent="0">
                  <a:buNone/>
                </a:pPr>
                <a:endParaRPr lang="en-US" altLang="en-US" dirty="0">
                  <a:latin typeface="Times New Roman" pitchFamily="18" charset="0"/>
                </a:endParaRPr>
              </a:p>
              <a:p>
                <a:pPr marL="0" indent="0">
                  <a:buNone/>
                </a:pPr>
                <a:endParaRPr lang="en-US" altLang="en-US" dirty="0">
                  <a:latin typeface="Times New Roman" pitchFamily="18" charset="0"/>
                </a:endParaRPr>
              </a:p>
              <a:p>
                <a:pPr marL="0" indent="0">
                  <a:buNone/>
                </a:pPr>
                <a:endParaRPr lang="en-US" altLang="en-US" b="1" dirty="0">
                  <a:latin typeface="Times New Roman" pitchFamily="18" charset="0"/>
                </a:endParaRPr>
              </a:p>
              <a:p>
                <a:pPr marL="0" indent="0">
                  <a:buNone/>
                </a:pPr>
                <a:endParaRPr lang="en-US" altLang="en-US" dirty="0">
                  <a:latin typeface="Times New Roman" pitchFamily="18" charset="0"/>
                </a:endParaRPr>
              </a:p>
              <a:p>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rotWithShape="1">
                <a:blip r:embed="rId3"/>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Determining the Molecular Formula</a:t>
            </a:r>
            <a:br>
              <a:rPr lang="en-US" altLang="en-US" b="1" dirty="0"/>
            </a:b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p:txBody>
              <a:bodyPr/>
              <a:lstStyle/>
              <a:p>
                <a:r>
                  <a:rPr lang="en-US" altLang="en-US" dirty="0"/>
                  <a:t>The molecular formula gives the </a:t>
                </a:r>
                <a:r>
                  <a:rPr lang="en-US" altLang="en-US" b="1" i="1" dirty="0"/>
                  <a:t>actual</a:t>
                </a:r>
                <a:r>
                  <a:rPr lang="en-US" altLang="en-US" dirty="0"/>
                  <a:t> numbers of moles of each element present in 1 mol of compound.</a:t>
                </a:r>
              </a:p>
              <a:p>
                <a:r>
                  <a:rPr lang="en-US" altLang="en-US" dirty="0"/>
                  <a:t>The molecular formula is a </a:t>
                </a:r>
                <a:r>
                  <a:rPr lang="en-US" altLang="en-US" b="1" i="1" dirty="0"/>
                  <a:t>whole-number multiple</a:t>
                </a:r>
                <a:r>
                  <a:rPr lang="en-US" altLang="en-US" dirty="0"/>
                  <a:t> of the empirical formula.</a:t>
                </a:r>
              </a:p>
              <a:p>
                <a:pPr marL="0" indent="0">
                  <a:buNone/>
                </a:pPr>
                <a14:m>
                  <m:oMathPara xmlns:m="http://schemas.openxmlformats.org/officeDocument/2006/math">
                    <m:oMathParaPr>
                      <m:jc m:val="left"/>
                    </m:oMathParaPr>
                    <m:oMath xmlns:m="http://schemas.openxmlformats.org/officeDocument/2006/math">
                      <m:f>
                        <m:fPr>
                          <m:ctrlPr>
                            <a:rPr lang="en-US" i="1" smtClean="0">
                              <a:latin typeface="Cambria Math" panose="02040503050406030204" pitchFamily="18" charset="0"/>
                            </a:rPr>
                          </m:ctrlPr>
                        </m:fPr>
                        <m:num>
                          <m:r>
                            <m:rPr>
                              <m:nor/>
                            </m:rPr>
                            <a:rPr lang="en-US" altLang="en-US" dirty="0"/>
                            <m:t>molar</m:t>
                          </m:r>
                          <m:r>
                            <m:rPr>
                              <m:nor/>
                            </m:rPr>
                            <a:rPr lang="en-US" altLang="en-US" dirty="0"/>
                            <m:t> </m:t>
                          </m:r>
                          <m:r>
                            <m:rPr>
                              <m:nor/>
                            </m:rPr>
                            <a:rPr lang="en-US" altLang="en-US" dirty="0"/>
                            <m:t>mass</m:t>
                          </m:r>
                          <m:r>
                            <m:rPr>
                              <m:nor/>
                            </m:rPr>
                            <a:rPr lang="en-US" altLang="en-US" dirty="0"/>
                            <m:t> (</m:t>
                          </m:r>
                          <m:r>
                            <m:rPr>
                              <m:nor/>
                            </m:rPr>
                            <a:rPr lang="en-US" altLang="en-US" dirty="0"/>
                            <m:t>g</m:t>
                          </m:r>
                          <m:r>
                            <m:rPr>
                              <m:nor/>
                            </m:rPr>
                            <a:rPr lang="en-US" altLang="en-US" dirty="0"/>
                            <m:t>/</m:t>
                          </m:r>
                          <m:r>
                            <m:rPr>
                              <m:nor/>
                            </m:rPr>
                            <a:rPr lang="en-US" altLang="en-US" dirty="0"/>
                            <m:t>mol</m:t>
                          </m:r>
                          <m:r>
                            <m:rPr>
                              <m:nor/>
                            </m:rPr>
                            <a:rPr lang="en-US" altLang="en-US" dirty="0"/>
                            <m:t>) </m:t>
                          </m:r>
                        </m:num>
                        <m:den>
                          <m:r>
                            <m:rPr>
                              <m:nor/>
                            </m:rPr>
                            <a:rPr lang="en-US" altLang="en-US" dirty="0"/>
                            <m:t>empirical</m:t>
                          </m:r>
                          <m:r>
                            <m:rPr>
                              <m:nor/>
                            </m:rPr>
                            <a:rPr lang="en-US" altLang="en-US" dirty="0"/>
                            <m:t> </m:t>
                          </m:r>
                          <m:r>
                            <m:rPr>
                              <m:nor/>
                            </m:rPr>
                            <a:rPr lang="en-US" altLang="en-US" dirty="0"/>
                            <m:t>formula</m:t>
                          </m:r>
                          <m:r>
                            <m:rPr>
                              <m:nor/>
                            </m:rPr>
                            <a:rPr lang="en-US" altLang="en-US" dirty="0"/>
                            <m:t> </m:t>
                          </m:r>
                          <m:r>
                            <m:rPr>
                              <m:nor/>
                            </m:rPr>
                            <a:rPr lang="en-US" altLang="en-US" dirty="0"/>
                            <m:t>mass</m:t>
                          </m:r>
                          <m:r>
                            <m:rPr>
                              <m:nor/>
                            </m:rPr>
                            <a:rPr lang="en-US" altLang="en-US" dirty="0"/>
                            <m:t> (</m:t>
                          </m:r>
                          <m:r>
                            <m:rPr>
                              <m:nor/>
                            </m:rPr>
                            <a:rPr lang="en-US" altLang="en-US" dirty="0"/>
                            <m:t>g</m:t>
                          </m:r>
                          <m:r>
                            <m:rPr>
                              <m:nor/>
                            </m:rPr>
                            <a:rPr lang="en-US" altLang="en-US" dirty="0"/>
                            <m:t>/</m:t>
                          </m:r>
                          <m:r>
                            <m:rPr>
                              <m:nor/>
                            </m:rPr>
                            <a:rPr lang="en-US" altLang="en-US" dirty="0"/>
                            <m:t>mol</m:t>
                          </m:r>
                          <m:r>
                            <m:rPr>
                              <m:nor/>
                            </m:rPr>
                            <a:rPr lang="en-US" altLang="en-US" dirty="0"/>
                            <m:t>) </m:t>
                          </m:r>
                        </m:den>
                      </m:f>
                      <m:r>
                        <m:rPr>
                          <m:nor/>
                        </m:rPr>
                        <a:rPr lang="en-US" altLang="en-US" dirty="0"/>
                        <m:t>= </m:t>
                      </m:r>
                      <m:r>
                        <m:rPr>
                          <m:nor/>
                        </m:rPr>
                        <a:rPr lang="en-US" altLang="en-US" dirty="0"/>
                        <m:t>whole</m:t>
                      </m:r>
                      <m:r>
                        <m:rPr>
                          <m:nor/>
                        </m:rPr>
                        <a:rPr lang="en-US" altLang="en-US" dirty="0"/>
                        <m:t>−</m:t>
                      </m:r>
                      <m:r>
                        <m:rPr>
                          <m:nor/>
                        </m:rPr>
                        <a:rPr lang="en-US" altLang="en-US" dirty="0"/>
                        <m:t>number</m:t>
                      </m:r>
                      <m:r>
                        <m:rPr>
                          <m:nor/>
                        </m:rPr>
                        <a:rPr lang="en-US" altLang="en-US" dirty="0"/>
                        <m:t> </m:t>
                      </m:r>
                      <m:r>
                        <m:rPr>
                          <m:nor/>
                        </m:rPr>
                        <a:rPr lang="en-US" altLang="en-US" dirty="0"/>
                        <m:t>multiple</m:t>
                      </m:r>
                    </m:oMath>
                  </m:oMathPara>
                </a14:m>
                <a:endParaRPr lang="en-US" alt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blipFill rotWithShape="1">
                <a:blip r:embed="rId3"/>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Sample Problem 3.10 – Problem and Plan</a:t>
            </a:r>
          </a:p>
        </p:txBody>
      </p:sp>
      <p:sp>
        <p:nvSpPr>
          <p:cNvPr id="6" name="Content Placeholder 5"/>
          <p:cNvSpPr>
            <a:spLocks noGrp="1"/>
          </p:cNvSpPr>
          <p:nvPr>
            <p:ph idx="1"/>
          </p:nvPr>
        </p:nvSpPr>
        <p:spPr/>
        <p:txBody>
          <a:bodyPr/>
          <a:lstStyle/>
          <a:p>
            <a:pPr marL="0" indent="0" algn="ctr">
              <a:buNone/>
            </a:pPr>
            <a:r>
              <a:rPr lang="en-US" altLang="en-US" b="1" dirty="0"/>
              <a:t>Determining a Molecular Formula from Elemental Analysis and Molar Mass</a:t>
            </a:r>
          </a:p>
          <a:p>
            <a:r>
              <a:rPr lang="en-US" altLang="en-US" b="1" dirty="0"/>
              <a:t>PROBLEM:</a:t>
            </a:r>
            <a:r>
              <a:rPr lang="en-US" altLang="en-US" dirty="0"/>
              <a:t> </a:t>
            </a:r>
            <a:r>
              <a:rPr lang="en-US" dirty="0"/>
              <a:t>During excessive physical activity, lactic acid ( M = 90.08 g/mol) forms in muscle tissue and is responsible for muscle soreness. Elemental analysis shows that this compound has 40.0 mass % C, 6.71 mass % H, and 53.3 mass % O.</a:t>
            </a:r>
          </a:p>
          <a:p>
            <a:pPr marL="0" indent="0">
              <a:buNone/>
            </a:pPr>
            <a:r>
              <a:rPr lang="en-US" dirty="0"/>
              <a:t>a) Determine the empirical formula of lactic acid.</a:t>
            </a:r>
          </a:p>
          <a:p>
            <a:pPr marL="0" indent="0">
              <a:buNone/>
            </a:pPr>
            <a:r>
              <a:rPr lang="en-US" dirty="0"/>
              <a:t>b) Determine the molecular formula.</a:t>
            </a:r>
          </a:p>
          <a:p>
            <a:pPr marL="0" indent="0">
              <a:buNone/>
            </a:pPr>
            <a:r>
              <a:rPr lang="en-US" dirty="0"/>
              <a:t>c) Determine the empirical formula</a:t>
            </a:r>
          </a:p>
          <a:p>
            <a:r>
              <a:rPr lang="en-US" altLang="en-US" b="1" dirty="0"/>
              <a:t>PLAN: </a:t>
            </a:r>
            <a:r>
              <a:rPr lang="en-US" altLang="en-US" dirty="0"/>
              <a:t>Assume 100g of sample</a:t>
            </a:r>
            <a:endParaRPr lang="en-US" altLang="en-US" b="1" dirty="0">
              <a:latin typeface="Times New Roman" pitchFamily="18" charset="0"/>
            </a:endParaRPr>
          </a:p>
          <a:p>
            <a:endParaRPr lang="en-US" altLang="en-US" b="1" dirty="0">
              <a:latin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Sample Problem 3.10 - Solution</a:t>
            </a: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p:txBody>
              <a:bodyPr/>
              <a:lstStyle/>
              <a:p>
                <a:r>
                  <a:rPr lang="en-US" altLang="en-US" b="1" dirty="0"/>
                  <a:t>SOLUTION:</a:t>
                </a:r>
                <a:endParaRPr lang="en-US" altLang="en-US" b="1" dirty="0">
                  <a:latin typeface="Times New Roman" pitchFamily="18" charset="0"/>
                </a:endParaRPr>
              </a:p>
              <a:p>
                <a:pPr marL="0" indent="0">
                  <a:buNone/>
                </a:pPr>
                <a14:m>
                  <m:oMathPara xmlns:m="http://schemas.openxmlformats.org/officeDocument/2006/math">
                    <m:oMathParaPr>
                      <m:jc m:val="left"/>
                    </m:oMathParaPr>
                    <m:oMath xmlns:m="http://schemas.openxmlformats.org/officeDocument/2006/math">
                      <m:r>
                        <m:rPr>
                          <m:nor/>
                        </m:rPr>
                        <a:rPr lang="en-US" altLang="en-US" sz="2000" dirty="0"/>
                        <m:t>40.0 </m:t>
                      </m:r>
                      <m:r>
                        <m:rPr>
                          <m:nor/>
                        </m:rPr>
                        <a:rPr lang="en-US" altLang="en-US" sz="2000" dirty="0"/>
                        <m:t>g</m:t>
                      </m:r>
                      <m:r>
                        <m:rPr>
                          <m:nor/>
                        </m:rPr>
                        <a:rPr lang="en-US" altLang="en-US" sz="2000" dirty="0"/>
                        <m:t> </m:t>
                      </m:r>
                      <m:r>
                        <m:rPr>
                          <m:nor/>
                        </m:rPr>
                        <a:rPr lang="en-US" altLang="en-US" sz="2000" dirty="0"/>
                        <m:t>C</m:t>
                      </m:r>
                      <m:r>
                        <m:rPr>
                          <m:nor/>
                        </m:rPr>
                        <a:rPr lang="en-US" altLang="en-US" sz="2000" dirty="0"/>
                        <m:t> </m:t>
                      </m:r>
                      <m:r>
                        <m:rPr>
                          <m:nor/>
                        </m:rPr>
                        <a:rPr lang="en-US" altLang="en-US" sz="2000" dirty="0"/>
                        <m:t>x</m:t>
                      </m:r>
                      <m:f>
                        <m:fPr>
                          <m:ctrlPr>
                            <a:rPr lang="en-US" altLang="en-US" sz="2000" i="1" dirty="0" smtClean="0">
                              <a:latin typeface="Cambria Math" panose="02040503050406030204" pitchFamily="18" charset="0"/>
                            </a:rPr>
                          </m:ctrlPr>
                        </m:fPr>
                        <m:num>
                          <m:r>
                            <m:rPr>
                              <m:nor/>
                            </m:rPr>
                            <a:rPr lang="en-US" altLang="en-US" sz="2000" dirty="0"/>
                            <m:t>1 </m:t>
                          </m:r>
                          <m:r>
                            <m:rPr>
                              <m:nor/>
                            </m:rPr>
                            <a:rPr lang="en-US" altLang="en-US" sz="2000" dirty="0"/>
                            <m:t>mol</m:t>
                          </m:r>
                          <m:r>
                            <m:rPr>
                              <m:nor/>
                            </m:rPr>
                            <a:rPr lang="en-US" altLang="en-US" sz="2000" dirty="0"/>
                            <m:t> </m:t>
                          </m:r>
                          <m:r>
                            <m:rPr>
                              <m:nor/>
                            </m:rPr>
                            <a:rPr lang="en-US" altLang="en-US" sz="2000" dirty="0"/>
                            <m:t>C</m:t>
                          </m:r>
                          <m:r>
                            <m:rPr>
                              <m:nor/>
                            </m:rPr>
                            <a:rPr lang="en-US" altLang="en-US" sz="2000" b="1" dirty="0">
                              <a:latin typeface="Times New Roman" pitchFamily="18" charset="0"/>
                            </a:rPr>
                            <m:t> </m:t>
                          </m:r>
                        </m:num>
                        <m:den>
                          <m:r>
                            <m:rPr>
                              <m:nor/>
                            </m:rPr>
                            <a:rPr lang="en-US" altLang="en-US" sz="2000" dirty="0"/>
                            <m:t>12.01 </m:t>
                          </m:r>
                          <m:r>
                            <m:rPr>
                              <m:nor/>
                            </m:rPr>
                            <a:rPr lang="en-US" altLang="en-US" sz="2000" dirty="0"/>
                            <m:t>g</m:t>
                          </m:r>
                          <m:r>
                            <m:rPr>
                              <m:nor/>
                            </m:rPr>
                            <a:rPr lang="en-US" altLang="en-US" sz="2000" dirty="0"/>
                            <m:t> </m:t>
                          </m:r>
                          <m:r>
                            <m:rPr>
                              <m:nor/>
                            </m:rPr>
                            <a:rPr lang="en-US" altLang="en-US" sz="2000" dirty="0"/>
                            <m:t>C</m:t>
                          </m:r>
                          <m:r>
                            <m:rPr>
                              <m:nor/>
                            </m:rPr>
                            <a:rPr lang="en-US" altLang="en-US" sz="2000" b="1" dirty="0">
                              <a:latin typeface="Times New Roman" pitchFamily="18" charset="0"/>
                            </a:rPr>
                            <m:t> </m:t>
                          </m:r>
                        </m:den>
                      </m:f>
                      <m:r>
                        <a:rPr lang="en-US" altLang="en-US" sz="2000" b="0" i="0" dirty="0" smtClean="0">
                          <a:latin typeface="Cambria Math"/>
                        </a:rPr>
                        <m:t>=</m:t>
                      </m:r>
                      <m:r>
                        <m:rPr>
                          <m:nor/>
                        </m:rPr>
                        <a:rPr lang="en-US" altLang="en-US" sz="2000" dirty="0"/>
                        <m:t>3.33 </m:t>
                      </m:r>
                      <m:r>
                        <m:rPr>
                          <m:nor/>
                        </m:rPr>
                        <a:rPr lang="en-US" altLang="en-US" sz="2000" dirty="0"/>
                        <m:t>mol</m:t>
                      </m:r>
                      <m:r>
                        <m:rPr>
                          <m:nor/>
                        </m:rPr>
                        <a:rPr lang="en-US" altLang="en-US" sz="2000" dirty="0"/>
                        <m:t> </m:t>
                      </m:r>
                      <m:r>
                        <m:rPr>
                          <m:nor/>
                        </m:rPr>
                        <a:rPr lang="en-US" altLang="en-US" sz="2000" dirty="0"/>
                        <m:t>C</m:t>
                      </m:r>
                      <m:r>
                        <m:rPr>
                          <m:nor/>
                        </m:rPr>
                        <a:rPr lang="en-US" altLang="en-US" sz="2000" b="0" dirty="0" smtClean="0"/>
                        <m:t>       </m:t>
                      </m:r>
                      <m:r>
                        <m:rPr>
                          <m:nor/>
                        </m:rPr>
                        <a:rPr lang="en-US" altLang="en-US" sz="2000" dirty="0"/>
                        <m:t>6.71 </m:t>
                      </m:r>
                      <m:r>
                        <m:rPr>
                          <m:nor/>
                        </m:rPr>
                        <a:rPr lang="en-US" altLang="en-US" sz="2000" dirty="0"/>
                        <m:t>g</m:t>
                      </m:r>
                      <m:r>
                        <m:rPr>
                          <m:nor/>
                        </m:rPr>
                        <a:rPr lang="en-US" altLang="en-US" sz="2000" dirty="0"/>
                        <m:t> </m:t>
                      </m:r>
                      <m:r>
                        <m:rPr>
                          <m:nor/>
                        </m:rPr>
                        <a:rPr lang="en-US" altLang="en-US" sz="2000" dirty="0"/>
                        <m:t>H</m:t>
                      </m:r>
                      <m:r>
                        <m:rPr>
                          <m:nor/>
                        </m:rPr>
                        <a:rPr lang="en-US" altLang="en-US" sz="2000" dirty="0"/>
                        <m:t> </m:t>
                      </m:r>
                      <m:r>
                        <m:rPr>
                          <m:nor/>
                        </m:rPr>
                        <a:rPr lang="en-US" altLang="en-US" sz="2000" dirty="0"/>
                        <m:t>x</m:t>
                      </m:r>
                      <m:f>
                        <m:fPr>
                          <m:ctrlPr>
                            <a:rPr lang="en-US" altLang="en-US" sz="2000" i="1" dirty="0" smtClean="0">
                              <a:latin typeface="Cambria Math" panose="02040503050406030204" pitchFamily="18" charset="0"/>
                            </a:rPr>
                          </m:ctrlPr>
                        </m:fPr>
                        <m:num>
                          <m:r>
                            <m:rPr>
                              <m:nor/>
                            </m:rPr>
                            <a:rPr lang="en-US" altLang="en-US" sz="2000" dirty="0"/>
                            <m:t>1 </m:t>
                          </m:r>
                          <m:r>
                            <m:rPr>
                              <m:nor/>
                            </m:rPr>
                            <a:rPr lang="en-US" altLang="en-US" sz="2000" dirty="0"/>
                            <m:t>mol</m:t>
                          </m:r>
                          <m:r>
                            <m:rPr>
                              <m:nor/>
                            </m:rPr>
                            <a:rPr lang="en-US" altLang="en-US" sz="2000" dirty="0"/>
                            <m:t> </m:t>
                          </m:r>
                          <m:r>
                            <m:rPr>
                              <m:nor/>
                            </m:rPr>
                            <a:rPr lang="en-US" altLang="en-US" sz="2000" dirty="0"/>
                            <m:t>H</m:t>
                          </m:r>
                          <m:r>
                            <m:rPr>
                              <m:nor/>
                            </m:rPr>
                            <a:rPr lang="en-US" altLang="en-US" sz="2000" b="1" dirty="0">
                              <a:latin typeface="Times New Roman" pitchFamily="18" charset="0"/>
                            </a:rPr>
                            <m:t> </m:t>
                          </m:r>
                        </m:num>
                        <m:den>
                          <m:r>
                            <m:rPr>
                              <m:nor/>
                            </m:rPr>
                            <a:rPr lang="en-US" altLang="en-US" sz="2000" dirty="0"/>
                            <m:t>1.008 </m:t>
                          </m:r>
                          <m:r>
                            <m:rPr>
                              <m:nor/>
                            </m:rPr>
                            <a:rPr lang="en-US" altLang="en-US" sz="2000" dirty="0"/>
                            <m:t>g</m:t>
                          </m:r>
                          <m:r>
                            <m:rPr>
                              <m:nor/>
                            </m:rPr>
                            <a:rPr lang="en-US" altLang="en-US" sz="2000" dirty="0"/>
                            <m:t> </m:t>
                          </m:r>
                          <m:r>
                            <m:rPr>
                              <m:nor/>
                            </m:rPr>
                            <a:rPr lang="en-US" altLang="en-US" sz="2000" dirty="0"/>
                            <m:t>H</m:t>
                          </m:r>
                          <m:r>
                            <m:rPr>
                              <m:nor/>
                            </m:rPr>
                            <a:rPr lang="en-US" altLang="en-US" sz="2000" b="1" dirty="0">
                              <a:latin typeface="Times New Roman" pitchFamily="18" charset="0"/>
                            </a:rPr>
                            <m:t> </m:t>
                          </m:r>
                        </m:den>
                      </m:f>
                      <m:r>
                        <a:rPr lang="en-US" altLang="en-US" sz="2000" b="0" i="0" dirty="0" smtClean="0">
                          <a:latin typeface="Cambria Math"/>
                        </a:rPr>
                        <m:t>=6.66 </m:t>
                      </m:r>
                      <m:r>
                        <m:rPr>
                          <m:sty m:val="p"/>
                        </m:rPr>
                        <a:rPr lang="en-US" altLang="en-US" sz="2000" b="0" i="0" dirty="0" smtClean="0">
                          <a:latin typeface="Cambria Math"/>
                        </a:rPr>
                        <m:t>mol</m:t>
                      </m:r>
                      <m:r>
                        <a:rPr lang="en-US" altLang="en-US" sz="2000" b="0" i="0" dirty="0" smtClean="0">
                          <a:latin typeface="Cambria Math"/>
                        </a:rPr>
                        <m:t> </m:t>
                      </m:r>
                      <m:r>
                        <m:rPr>
                          <m:sty m:val="p"/>
                        </m:rPr>
                        <a:rPr lang="en-US" altLang="en-US" sz="2000" b="0" i="0" dirty="0" smtClean="0">
                          <a:latin typeface="Cambria Math"/>
                        </a:rPr>
                        <m:t>H</m:t>
                      </m:r>
                    </m:oMath>
                  </m:oMathPara>
                </a14:m>
                <a:endParaRPr lang="en-US" altLang="en-US" sz="2000" b="1" dirty="0">
                  <a:latin typeface="Times New Roman" pitchFamily="18" charset="0"/>
                </a:endParaRPr>
              </a:p>
              <a:p>
                <a:pPr marL="0" indent="0">
                  <a:buNone/>
                </a:pPr>
                <a14:m>
                  <m:oMathPara xmlns:m="http://schemas.openxmlformats.org/officeDocument/2006/math">
                    <m:oMathParaPr>
                      <m:jc m:val="left"/>
                    </m:oMathParaPr>
                    <m:oMath xmlns:m="http://schemas.openxmlformats.org/officeDocument/2006/math">
                      <m:r>
                        <m:rPr>
                          <m:nor/>
                        </m:rPr>
                        <a:rPr lang="en-US" altLang="en-US" sz="2000" dirty="0"/>
                        <m:t>53.3 </m:t>
                      </m:r>
                      <m:r>
                        <m:rPr>
                          <m:nor/>
                        </m:rPr>
                        <a:rPr lang="en-US" altLang="en-US" sz="2000" dirty="0"/>
                        <m:t>g</m:t>
                      </m:r>
                      <m:r>
                        <m:rPr>
                          <m:nor/>
                        </m:rPr>
                        <a:rPr lang="en-US" altLang="en-US" sz="2000" dirty="0"/>
                        <m:t> </m:t>
                      </m:r>
                      <m:r>
                        <m:rPr>
                          <m:nor/>
                        </m:rPr>
                        <a:rPr lang="en-US" altLang="en-US" sz="2000" dirty="0"/>
                        <m:t>O</m:t>
                      </m:r>
                      <m:r>
                        <m:rPr>
                          <m:nor/>
                        </m:rPr>
                        <a:rPr lang="en-US" altLang="en-US" sz="2000" dirty="0"/>
                        <m:t> </m:t>
                      </m:r>
                      <m:r>
                        <m:rPr>
                          <m:nor/>
                        </m:rPr>
                        <a:rPr lang="en-US" altLang="en-US" sz="2000" dirty="0"/>
                        <m:t>x</m:t>
                      </m:r>
                      <m:f>
                        <m:fPr>
                          <m:ctrlPr>
                            <a:rPr lang="en-US" altLang="en-US" sz="2000" i="1" dirty="0" smtClean="0">
                              <a:latin typeface="Cambria Math" panose="02040503050406030204" pitchFamily="18" charset="0"/>
                            </a:rPr>
                          </m:ctrlPr>
                        </m:fPr>
                        <m:num>
                          <m:r>
                            <m:rPr>
                              <m:nor/>
                            </m:rPr>
                            <a:rPr lang="en-US" altLang="en-US" sz="2000" dirty="0"/>
                            <m:t>1 </m:t>
                          </m:r>
                          <m:r>
                            <m:rPr>
                              <m:nor/>
                            </m:rPr>
                            <a:rPr lang="en-US" altLang="en-US" sz="2000" dirty="0"/>
                            <m:t>mol</m:t>
                          </m:r>
                          <m:r>
                            <m:rPr>
                              <m:nor/>
                            </m:rPr>
                            <a:rPr lang="en-US" altLang="en-US" sz="2000" dirty="0"/>
                            <m:t> </m:t>
                          </m:r>
                          <m:r>
                            <m:rPr>
                              <m:nor/>
                            </m:rPr>
                            <a:rPr lang="en-US" altLang="en-US" sz="2000" dirty="0"/>
                            <m:t>O</m:t>
                          </m:r>
                          <m:r>
                            <m:rPr>
                              <m:nor/>
                            </m:rPr>
                            <a:rPr lang="en-US" altLang="en-US" sz="2000" b="1" dirty="0">
                              <a:latin typeface="Times New Roman" pitchFamily="18" charset="0"/>
                            </a:rPr>
                            <m:t> </m:t>
                          </m:r>
                        </m:num>
                        <m:den>
                          <m:r>
                            <m:rPr>
                              <m:nor/>
                            </m:rPr>
                            <a:rPr lang="en-US" altLang="en-US" sz="2000" dirty="0"/>
                            <m:t>16.00 </m:t>
                          </m:r>
                          <m:r>
                            <m:rPr>
                              <m:nor/>
                            </m:rPr>
                            <a:rPr lang="en-US" altLang="en-US" sz="2000" dirty="0"/>
                            <m:t>g</m:t>
                          </m:r>
                          <m:r>
                            <m:rPr>
                              <m:nor/>
                            </m:rPr>
                            <a:rPr lang="en-US" altLang="en-US" sz="2000" dirty="0"/>
                            <m:t> </m:t>
                          </m:r>
                          <m:r>
                            <m:rPr>
                              <m:nor/>
                            </m:rPr>
                            <a:rPr lang="en-US" altLang="en-US" sz="2000" dirty="0"/>
                            <m:t>O</m:t>
                          </m:r>
                          <m:r>
                            <m:rPr>
                              <m:nor/>
                            </m:rPr>
                            <a:rPr lang="en-US" altLang="en-US" sz="2000" b="1" dirty="0">
                              <a:latin typeface="Times New Roman" pitchFamily="18" charset="0"/>
                            </a:rPr>
                            <m:t> </m:t>
                          </m:r>
                        </m:den>
                      </m:f>
                      <m:r>
                        <a:rPr lang="en-US" altLang="en-US" sz="2000" b="0" i="0" dirty="0" smtClean="0">
                          <a:latin typeface="Cambria Math"/>
                        </a:rPr>
                        <m:t>=3.33 </m:t>
                      </m:r>
                      <m:r>
                        <m:rPr>
                          <m:sty m:val="p"/>
                        </m:rPr>
                        <a:rPr lang="en-US" altLang="en-US" sz="2000" b="0" i="0" dirty="0" smtClean="0">
                          <a:latin typeface="Cambria Math"/>
                        </a:rPr>
                        <m:t>mol</m:t>
                      </m:r>
                      <m:r>
                        <a:rPr lang="en-US" altLang="en-US" sz="2000" b="0" i="0" dirty="0" smtClean="0">
                          <a:latin typeface="Cambria Math"/>
                        </a:rPr>
                        <m:t> </m:t>
                      </m:r>
                      <m:r>
                        <m:rPr>
                          <m:sty m:val="p"/>
                        </m:rPr>
                        <a:rPr lang="en-US" altLang="en-US" sz="2000" b="0" i="0" dirty="0" smtClean="0">
                          <a:latin typeface="Cambria Math"/>
                        </a:rPr>
                        <m:t>O</m:t>
                      </m:r>
                    </m:oMath>
                  </m:oMathPara>
                </a14:m>
                <a:endParaRPr lang="en-US" altLang="en-US" sz="2000" b="1" dirty="0">
                  <a:latin typeface="Times New Roman" pitchFamily="18" charset="0"/>
                </a:endParaRPr>
              </a:p>
              <a:p>
                <a:pPr marL="0" indent="0">
                  <a:buNone/>
                </a:pPr>
                <a:r>
                  <a:rPr lang="en-US" altLang="en-US" dirty="0"/>
                  <a:t>Empirical formula = CH</a:t>
                </a:r>
                <a:r>
                  <a:rPr lang="en-US" altLang="en-US" baseline="-25000" dirty="0"/>
                  <a:t>2</a:t>
                </a:r>
                <a:r>
                  <a:rPr lang="en-US" altLang="en-US" dirty="0"/>
                  <a:t>O</a:t>
                </a:r>
              </a:p>
              <a:p>
                <a:pPr marL="0" indent="0">
                  <a:buNone/>
                </a:pPr>
                <a14:m>
                  <m:oMathPara xmlns:m="http://schemas.openxmlformats.org/officeDocument/2006/math">
                    <m:oMathParaPr>
                      <m:jc m:val="left"/>
                    </m:oMathParaPr>
                    <m:oMath xmlns:m="http://schemas.openxmlformats.org/officeDocument/2006/math">
                      <m:f>
                        <m:fPr>
                          <m:ctrlPr>
                            <a:rPr lang="en-US" altLang="en-US" i="1" smtClean="0">
                              <a:latin typeface="Cambria Math" panose="02040503050406030204" pitchFamily="18" charset="0"/>
                            </a:rPr>
                          </m:ctrlPr>
                        </m:fPr>
                        <m:num>
                          <m:r>
                            <m:rPr>
                              <m:nor/>
                            </m:rPr>
                            <a:rPr lang="en-US" altLang="en-US" dirty="0"/>
                            <m:t>molar</m:t>
                          </m:r>
                          <m:r>
                            <m:rPr>
                              <m:nor/>
                            </m:rPr>
                            <a:rPr lang="en-US" altLang="en-US" dirty="0"/>
                            <m:t> </m:t>
                          </m:r>
                          <m:r>
                            <m:rPr>
                              <m:nor/>
                            </m:rPr>
                            <a:rPr lang="en-US" altLang="en-US" dirty="0"/>
                            <m:t>mass</m:t>
                          </m:r>
                          <m:r>
                            <m:rPr>
                              <m:nor/>
                            </m:rPr>
                            <a:rPr lang="en-US" altLang="en-US" dirty="0"/>
                            <m:t> </m:t>
                          </m:r>
                          <m:r>
                            <m:rPr>
                              <m:nor/>
                            </m:rPr>
                            <a:rPr lang="en-US" altLang="en-US" dirty="0"/>
                            <m:t>of</m:t>
                          </m:r>
                          <m:r>
                            <m:rPr>
                              <m:nor/>
                            </m:rPr>
                            <a:rPr lang="en-US" altLang="en-US" dirty="0"/>
                            <m:t> </m:t>
                          </m:r>
                          <m:r>
                            <m:rPr>
                              <m:nor/>
                            </m:rPr>
                            <a:rPr lang="en-US" altLang="en-US" dirty="0"/>
                            <m:t>lactic</m:t>
                          </m:r>
                          <m:r>
                            <m:rPr>
                              <m:nor/>
                            </m:rPr>
                            <a:rPr lang="en-US" altLang="en-US" dirty="0"/>
                            <m:t> </m:t>
                          </m:r>
                          <m:r>
                            <m:rPr>
                              <m:nor/>
                            </m:rPr>
                            <a:rPr lang="en-US" altLang="en-US" dirty="0"/>
                            <m:t>acid</m:t>
                          </m:r>
                          <m:r>
                            <m:rPr>
                              <m:nor/>
                            </m:rPr>
                            <a:rPr lang="en-US" altLang="en-US" dirty="0"/>
                            <m:t> </m:t>
                          </m:r>
                        </m:num>
                        <m:den>
                          <m:r>
                            <m:rPr>
                              <m:nor/>
                            </m:rPr>
                            <a:rPr lang="en-US" altLang="en-US" dirty="0"/>
                            <m:t>mass</m:t>
                          </m:r>
                          <m:r>
                            <m:rPr>
                              <m:nor/>
                            </m:rPr>
                            <a:rPr lang="en-US" altLang="en-US" dirty="0"/>
                            <m:t> </m:t>
                          </m:r>
                          <m:r>
                            <m:rPr>
                              <m:nor/>
                            </m:rPr>
                            <a:rPr lang="en-US" altLang="en-US" dirty="0"/>
                            <m:t>of</m:t>
                          </m:r>
                          <m:r>
                            <m:rPr>
                              <m:nor/>
                            </m:rPr>
                            <a:rPr lang="en-US" altLang="en-US" dirty="0"/>
                            <m:t> </m:t>
                          </m:r>
                          <m:r>
                            <m:rPr>
                              <m:nor/>
                            </m:rPr>
                            <a:rPr lang="en-US" altLang="en-US" dirty="0"/>
                            <m:t>CH</m:t>
                          </m:r>
                          <m:r>
                            <m:rPr>
                              <m:nor/>
                            </m:rPr>
                            <a:rPr lang="en-US" altLang="en-US" b="1" baseline="-25000" dirty="0"/>
                            <m:t>2</m:t>
                          </m:r>
                          <m:r>
                            <m:rPr>
                              <m:nor/>
                            </m:rPr>
                            <a:rPr lang="en-US" altLang="en-US" dirty="0"/>
                            <m:t>O</m:t>
                          </m:r>
                          <m:r>
                            <m:rPr>
                              <m:nor/>
                            </m:rPr>
                            <a:rPr lang="en-US" altLang="en-US" dirty="0"/>
                            <m:t> </m:t>
                          </m:r>
                        </m:den>
                      </m:f>
                      <m:r>
                        <a:rPr lang="en-US" altLang="en-US" b="0" i="1" smtClean="0">
                          <a:latin typeface="Cambria Math"/>
                        </a:rPr>
                        <m:t>=</m:t>
                      </m:r>
                      <m:f>
                        <m:fPr>
                          <m:ctrlPr>
                            <a:rPr lang="en-US" altLang="en-US" b="0" i="1" smtClean="0">
                              <a:latin typeface="Cambria Math" panose="02040503050406030204" pitchFamily="18" charset="0"/>
                            </a:rPr>
                          </m:ctrlPr>
                        </m:fPr>
                        <m:num>
                          <m:r>
                            <m:rPr>
                              <m:nor/>
                            </m:rPr>
                            <a:rPr lang="en-US" altLang="en-US" dirty="0"/>
                            <m:t>90.08 </m:t>
                          </m:r>
                          <m:r>
                            <m:rPr>
                              <m:nor/>
                            </m:rPr>
                            <a:rPr lang="en-US" altLang="en-US" dirty="0"/>
                            <m:t>g</m:t>
                          </m:r>
                          <m:r>
                            <m:rPr>
                              <m:nor/>
                            </m:rPr>
                            <a:rPr lang="en-US" altLang="en-US" dirty="0"/>
                            <m:t>/</m:t>
                          </m:r>
                          <m:r>
                            <m:rPr>
                              <m:nor/>
                            </m:rPr>
                            <a:rPr lang="en-US" altLang="en-US" dirty="0"/>
                            <m:t>mol</m:t>
                          </m:r>
                          <m:r>
                            <m:rPr>
                              <m:nor/>
                            </m:rPr>
                            <a:rPr lang="en-US" altLang="en-US" dirty="0"/>
                            <m:t> </m:t>
                          </m:r>
                        </m:num>
                        <m:den>
                          <m:r>
                            <m:rPr>
                              <m:nor/>
                            </m:rPr>
                            <a:rPr lang="en-US" altLang="en-US" dirty="0"/>
                            <m:t>30.03 </m:t>
                          </m:r>
                          <m:r>
                            <m:rPr>
                              <m:nor/>
                            </m:rPr>
                            <a:rPr lang="en-US" altLang="en-US" dirty="0"/>
                            <m:t>g</m:t>
                          </m:r>
                          <m:r>
                            <m:rPr>
                              <m:nor/>
                            </m:rPr>
                            <a:rPr lang="en-US" altLang="en-US" dirty="0"/>
                            <m:t>/</m:t>
                          </m:r>
                          <m:r>
                            <m:rPr>
                              <m:nor/>
                            </m:rPr>
                            <a:rPr lang="en-US" altLang="en-US" dirty="0"/>
                            <m:t>mol</m:t>
                          </m:r>
                          <m:r>
                            <m:rPr>
                              <m:nor/>
                            </m:rPr>
                            <a:rPr lang="en-US" altLang="en-US" dirty="0"/>
                            <m:t> </m:t>
                          </m:r>
                        </m:den>
                      </m:f>
                      <m:r>
                        <a:rPr lang="en-US" altLang="en-US" b="0" i="1" smtClean="0">
                          <a:latin typeface="Cambria Math"/>
                        </a:rPr>
                        <m:t>=3</m:t>
                      </m:r>
                    </m:oMath>
                  </m:oMathPara>
                </a14:m>
                <a:endParaRPr lang="en-US" altLang="en-US" dirty="0">
                  <a:latin typeface="Times New Roman" pitchFamily="18" charset="0"/>
                </a:endParaRPr>
              </a:p>
              <a:p>
                <a:pPr marL="0" indent="0">
                  <a:buNone/>
                </a:pPr>
                <a:endParaRPr lang="en-US" altLang="en-US" b="1" dirty="0">
                  <a:latin typeface="Times New Roman" pitchFamily="18" charset="0"/>
                </a:endParaRPr>
              </a:p>
              <a:p>
                <a:pPr marL="0" indent="0">
                  <a:buNone/>
                </a:pPr>
                <a:r>
                  <a:rPr lang="en-US" b="1" dirty="0"/>
                  <a:t>C</a:t>
                </a:r>
                <a:r>
                  <a:rPr lang="en-US" b="1" baseline="-25000" dirty="0"/>
                  <a:t>3</a:t>
                </a:r>
                <a:r>
                  <a:rPr lang="en-US" b="1" dirty="0"/>
                  <a:t>H</a:t>
                </a:r>
                <a:r>
                  <a:rPr lang="en-US" b="1" baseline="-25000" dirty="0"/>
                  <a:t>6</a:t>
                </a:r>
                <a:r>
                  <a:rPr lang="en-US" b="1" dirty="0"/>
                  <a:t>O</a:t>
                </a:r>
                <a:r>
                  <a:rPr lang="en-US" b="1" baseline="-25000" dirty="0"/>
                  <a:t>3</a:t>
                </a:r>
                <a:r>
                  <a:rPr lang="en-US" b="1" dirty="0"/>
                  <a:t> is the molecular formula</a:t>
                </a:r>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blipFill rotWithShape="1">
                <a:blip r:embed="rId3"/>
                <a:stretch>
                  <a:fillRect l="-1111"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Combustion Apparatus</a:t>
            </a:r>
            <a:endParaRPr lang="en-US" dirty="0"/>
          </a:p>
        </p:txBody>
      </p:sp>
      <p:pic>
        <p:nvPicPr>
          <p:cNvPr id="40964" name="Picture 12" descr="A sample of an organic compound is burned in a stream of O2. The resulting H2O is absorbed by Mg(ClO4)2, and the CO2 is absorbed by NaOH on asbesto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289909" y="2264126"/>
            <a:ext cx="8411780" cy="2220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endParaRPr lang="en-US" altLang="en-US" b="1" dirty="0"/>
          </a:p>
          <a:p>
            <a:endParaRPr lang="en-US" altLang="en-US" b="1" dirty="0"/>
          </a:p>
          <a:p>
            <a:endParaRPr lang="en-US" altLang="en-US" b="1" dirty="0"/>
          </a:p>
          <a:p>
            <a:endParaRPr lang="en-US" altLang="en-US" b="1" dirty="0"/>
          </a:p>
          <a:p>
            <a:endParaRPr lang="en-US" altLang="en-US" b="1" dirty="0"/>
          </a:p>
          <a:p>
            <a:endParaRPr lang="en-US" altLang="en-US" b="1" dirty="0"/>
          </a:p>
          <a:p>
            <a:endParaRPr lang="en-US" altLang="en-US" b="1" dirty="0"/>
          </a:p>
          <a:p>
            <a:endParaRPr lang="en-US" altLang="en-US" b="1" dirty="0"/>
          </a:p>
          <a:p>
            <a:endParaRPr lang="en-US" altLang="en-US" b="1" dirty="0"/>
          </a:p>
          <a:p>
            <a:pPr marL="0" indent="0">
              <a:buNone/>
            </a:pPr>
            <a:r>
              <a:rPr lang="en-US" altLang="en-US" b="1" dirty="0"/>
              <a:t>Figure 3.4</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Sample Problem 3.11 – Problem and Plan</a:t>
            </a:r>
          </a:p>
        </p:txBody>
      </p:sp>
      <p:sp>
        <p:nvSpPr>
          <p:cNvPr id="4" name="Content Placeholder 3"/>
          <p:cNvSpPr>
            <a:spLocks noGrp="1"/>
          </p:cNvSpPr>
          <p:nvPr>
            <p:ph idx="1"/>
          </p:nvPr>
        </p:nvSpPr>
        <p:spPr/>
        <p:txBody>
          <a:bodyPr/>
          <a:lstStyle/>
          <a:p>
            <a:pPr marL="0" indent="0" algn="ctr">
              <a:buNone/>
            </a:pPr>
            <a:r>
              <a:rPr lang="en-US" altLang="en-US" b="1" dirty="0"/>
              <a:t>Determining a Molecular Formula from Combustion Analysis</a:t>
            </a:r>
          </a:p>
          <a:p>
            <a:r>
              <a:rPr lang="en-US" altLang="en-US" b="1" dirty="0"/>
              <a:t>PROBLEM:</a:t>
            </a:r>
            <a:r>
              <a:rPr lang="en-US" altLang="en-US" dirty="0"/>
              <a:t> When a 1.000 g sample of vitamin C (</a:t>
            </a:r>
            <a:r>
              <a:rPr lang="en-US" altLang="en-US" b="1" i="1" dirty="0">
                <a:latin typeface="Monotype Corsiva" pitchFamily="66" charset="0"/>
              </a:rPr>
              <a:t>M</a:t>
            </a:r>
            <a:r>
              <a:rPr lang="en-US" altLang="en-US" dirty="0"/>
              <a:t> = 176.12 g/mol) is placed in a combustion chamber and burned, the following data are obtained:</a:t>
            </a:r>
          </a:p>
          <a:p>
            <a:pPr marL="0" indent="0">
              <a:spcBef>
                <a:spcPct val="0"/>
              </a:spcBef>
              <a:buNone/>
            </a:pPr>
            <a:r>
              <a:rPr lang="en-US" altLang="en-US" dirty="0"/>
              <a:t>	mass of CO</a:t>
            </a:r>
            <a:r>
              <a:rPr lang="en-US" altLang="en-US" b="1" baseline="-25000" dirty="0"/>
              <a:t>2</a:t>
            </a:r>
            <a:r>
              <a:rPr lang="en-US" altLang="en-US" dirty="0"/>
              <a:t> absorber after combustion = 85.35 g</a:t>
            </a:r>
          </a:p>
          <a:p>
            <a:pPr marL="0" indent="0">
              <a:spcBef>
                <a:spcPct val="0"/>
              </a:spcBef>
              <a:buNone/>
            </a:pPr>
            <a:r>
              <a:rPr lang="en-US" altLang="en-US" dirty="0"/>
              <a:t>	mass of CO</a:t>
            </a:r>
            <a:r>
              <a:rPr lang="en-US" altLang="en-US" b="1" baseline="-25000" dirty="0"/>
              <a:t>2</a:t>
            </a:r>
            <a:r>
              <a:rPr lang="en-US" altLang="en-US" dirty="0"/>
              <a:t> absorber before combustion = 83.85 g</a:t>
            </a:r>
          </a:p>
          <a:p>
            <a:pPr marL="0" indent="0">
              <a:spcBef>
                <a:spcPct val="0"/>
              </a:spcBef>
              <a:buNone/>
            </a:pPr>
            <a:r>
              <a:rPr lang="en-US" altLang="en-US" dirty="0"/>
              <a:t>	mass of H</a:t>
            </a:r>
            <a:r>
              <a:rPr lang="en-US" altLang="en-US" b="1" baseline="-25000" dirty="0"/>
              <a:t>2</a:t>
            </a:r>
            <a:r>
              <a:rPr lang="en-US" altLang="en-US" dirty="0"/>
              <a:t>O absorber after combustion	= 37.96 g</a:t>
            </a:r>
          </a:p>
          <a:p>
            <a:pPr marL="0" indent="0">
              <a:spcBef>
                <a:spcPct val="0"/>
              </a:spcBef>
              <a:buNone/>
            </a:pPr>
            <a:r>
              <a:rPr lang="en-US" altLang="en-US" dirty="0"/>
              <a:t>	mass of H</a:t>
            </a:r>
            <a:r>
              <a:rPr lang="en-US" altLang="en-US" b="1" baseline="-25000" dirty="0"/>
              <a:t>2</a:t>
            </a:r>
            <a:r>
              <a:rPr lang="en-US" altLang="en-US" dirty="0"/>
              <a:t>O absorber before combustion = 37.55 g</a:t>
            </a:r>
          </a:p>
          <a:p>
            <a:r>
              <a:rPr lang="en-US" altLang="en-US" b="1" dirty="0"/>
              <a:t>PLAN: </a:t>
            </a:r>
            <a:r>
              <a:rPr lang="en-US" altLang="en-US" dirty="0"/>
              <a:t>The masses of CO</a:t>
            </a:r>
            <a:r>
              <a:rPr lang="en-US" altLang="en-US" baseline="-25000" dirty="0"/>
              <a:t>2</a:t>
            </a:r>
            <a:r>
              <a:rPr lang="en-US" altLang="en-US" dirty="0"/>
              <a:t> and H</a:t>
            </a:r>
            <a:r>
              <a:rPr lang="en-US" altLang="en-US" baseline="-25000" dirty="0"/>
              <a:t>2</a:t>
            </a:r>
            <a:r>
              <a:rPr lang="en-US" altLang="en-US" dirty="0"/>
              <a:t>O produced will give us the masses of C and H present in the original sample. From this we can determine the mass of O.</a:t>
            </a:r>
          </a:p>
          <a:p>
            <a:endParaRPr lang="en-US" alt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One Mole of Some Familiar Substances</a:t>
            </a:r>
            <a:r>
              <a:rPr lang="en-US" altLang="en-US" b="1" dirty="0">
                <a:latin typeface="Times" pitchFamily="18" charset="0"/>
              </a:rPr>
              <a:t/>
            </a:r>
            <a:br>
              <a:rPr lang="en-US" altLang="en-US" b="1" dirty="0">
                <a:latin typeface="Times" pitchFamily="18" charset="0"/>
              </a:rPr>
            </a:br>
            <a:endParaRPr lang="en-US" dirty="0"/>
          </a:p>
        </p:txBody>
      </p:sp>
      <p:pic>
        <p:nvPicPr>
          <p:cNvPr id="6148" name="Picture 1" descr="From left to right: 1 mol of copper (63.55 g), of liquid H2O (18.02 g), of sodium chloride (table salt, 58.44 g), of sucrose (table sugar, 342.3 g), and of aluminum (26.98 g)."/>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654135" y="1135110"/>
            <a:ext cx="4151643" cy="5212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6085490"/>
            <a:ext cx="8229600" cy="467710"/>
          </a:xfrm>
        </p:spPr>
        <p:txBody>
          <a:bodyPr/>
          <a:lstStyle/>
          <a:p>
            <a:r>
              <a:rPr lang="en-US" dirty="0"/>
              <a:t>Fig 3.1</a:t>
            </a:r>
          </a:p>
        </p:txBody>
      </p:sp>
      <p:sp>
        <p:nvSpPr>
          <p:cNvPr id="4" name="Text Placeholder 3"/>
          <p:cNvSpPr>
            <a:spLocks noGrp="1"/>
          </p:cNvSpPr>
          <p:nvPr>
            <p:ph type="body" sz="quarter" idx="11"/>
          </p:nvPr>
        </p:nvSpPr>
        <p:spPr/>
        <p:txBody>
          <a:bodyPr/>
          <a:lstStyle/>
          <a:p>
            <a:r>
              <a:rPr lang="en-US" i="1" dirty="0"/>
              <a:t>© McGraw-Hill Education/Charles Winters/Timeframe Photography, Inc.</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Sample Problem 3.11 - Solution</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altLang="en-US" b="1" dirty="0"/>
                  <a:t>SOLUTION:</a:t>
                </a:r>
                <a:r>
                  <a:rPr lang="en-US" altLang="en-US" dirty="0"/>
                  <a:t> For CO</a:t>
                </a:r>
                <a:r>
                  <a:rPr lang="en-US" altLang="en-US" baseline="-25000" dirty="0"/>
                  <a:t>2</a:t>
                </a:r>
                <a:r>
                  <a:rPr lang="en-US" altLang="en-US" dirty="0"/>
                  <a:t>: 85.35 g - 83.85 g = 1.50 g</a:t>
                </a:r>
                <a:endParaRPr lang="en-US" altLang="en-US" b="1" dirty="0">
                  <a:latin typeface="Times New Roman" pitchFamily="18" charset="0"/>
                </a:endParaRPr>
              </a:p>
              <a:p>
                <a:pPr marL="0" indent="0">
                  <a:buNone/>
                </a:pPr>
                <a14:m>
                  <m:oMathPara xmlns:m="http://schemas.openxmlformats.org/officeDocument/2006/math">
                    <m:oMathParaPr>
                      <m:jc m:val="left"/>
                    </m:oMathParaPr>
                    <m:oMath xmlns:m="http://schemas.openxmlformats.org/officeDocument/2006/math">
                      <m:r>
                        <m:rPr>
                          <m:nor/>
                        </m:rPr>
                        <a:rPr lang="en-US" altLang="en-US" dirty="0"/>
                        <m:t>1.50 </m:t>
                      </m:r>
                      <m:r>
                        <m:rPr>
                          <m:nor/>
                        </m:rPr>
                        <a:rPr lang="en-US" altLang="en-US" dirty="0"/>
                        <m:t>g</m:t>
                      </m:r>
                      <m:r>
                        <m:rPr>
                          <m:nor/>
                        </m:rPr>
                        <a:rPr lang="en-US" altLang="en-US" dirty="0"/>
                        <m:t> </m:t>
                      </m:r>
                      <m:r>
                        <m:rPr>
                          <m:nor/>
                        </m:rPr>
                        <a:rPr lang="en-US" altLang="en-US" dirty="0"/>
                        <m:t>CO</m:t>
                      </m:r>
                      <m:r>
                        <m:rPr>
                          <m:nor/>
                        </m:rPr>
                        <a:rPr lang="en-US" altLang="en-US" baseline="-25000" dirty="0"/>
                        <m:t>2</m:t>
                      </m:r>
                      <m:r>
                        <m:rPr>
                          <m:nor/>
                        </m:rPr>
                        <a:rPr lang="en-US" altLang="en-US" b="1" dirty="0"/>
                        <m:t> </m:t>
                      </m:r>
                      <m:r>
                        <m:rPr>
                          <m:nor/>
                        </m:rPr>
                        <a:rPr lang="en-US" altLang="en-US" dirty="0"/>
                        <m:t>x</m:t>
                      </m:r>
                      <m:r>
                        <m:rPr>
                          <m:nor/>
                        </m:rPr>
                        <a:rPr lang="en-US" altLang="en-US" dirty="0"/>
                        <m:t> </m:t>
                      </m:r>
                      <m:r>
                        <m:rPr>
                          <m:nor/>
                        </m:rPr>
                        <a:rPr lang="en-US" altLang="en-US" b="1" baseline="-25000" dirty="0"/>
                        <m:t> </m:t>
                      </m:r>
                      <m:f>
                        <m:fPr>
                          <m:ctrlPr>
                            <a:rPr lang="en-US" altLang="en-US" b="1" i="1" baseline="-25000" dirty="0" smtClean="0">
                              <a:latin typeface="Cambria Math" panose="02040503050406030204" pitchFamily="18" charset="0"/>
                            </a:rPr>
                          </m:ctrlPr>
                        </m:fPr>
                        <m:num>
                          <m:r>
                            <m:rPr>
                              <m:nor/>
                            </m:rPr>
                            <a:rPr lang="en-US" altLang="en-US" dirty="0"/>
                            <m:t>12.01 </m:t>
                          </m:r>
                          <m:r>
                            <m:rPr>
                              <m:nor/>
                            </m:rPr>
                            <a:rPr lang="en-US" altLang="en-US" dirty="0"/>
                            <m:t>g</m:t>
                          </m:r>
                          <m:r>
                            <m:rPr>
                              <m:nor/>
                            </m:rPr>
                            <a:rPr lang="en-US" altLang="en-US" dirty="0"/>
                            <m:t> </m:t>
                          </m:r>
                          <m:r>
                            <m:rPr>
                              <m:nor/>
                            </m:rPr>
                            <a:rPr lang="en-US" altLang="en-US" dirty="0"/>
                            <m:t>C</m:t>
                          </m:r>
                          <m:r>
                            <m:rPr>
                              <m:nor/>
                            </m:rPr>
                            <a:rPr lang="en-US" altLang="en-US" b="1" baseline="-25000" dirty="0"/>
                            <m:t> </m:t>
                          </m:r>
                          <m:r>
                            <m:rPr>
                              <m:nor/>
                            </m:rPr>
                            <a:rPr lang="en-US" altLang="en-US" dirty="0"/>
                            <m:t> </m:t>
                          </m:r>
                        </m:num>
                        <m:den>
                          <m:r>
                            <m:rPr>
                              <m:nor/>
                            </m:rPr>
                            <a:rPr lang="en-US" altLang="en-US" dirty="0"/>
                            <m:t>44.01 </m:t>
                          </m:r>
                          <m:r>
                            <m:rPr>
                              <m:nor/>
                            </m:rPr>
                            <a:rPr lang="en-US" altLang="en-US" dirty="0"/>
                            <m:t>g</m:t>
                          </m:r>
                          <m:r>
                            <m:rPr>
                              <m:nor/>
                            </m:rPr>
                            <a:rPr lang="en-US" altLang="en-US" dirty="0"/>
                            <m:t> </m:t>
                          </m:r>
                          <m:r>
                            <m:rPr>
                              <m:nor/>
                            </m:rPr>
                            <a:rPr lang="en-US" altLang="en-US" dirty="0"/>
                            <m:t>CO</m:t>
                          </m:r>
                          <m:r>
                            <m:rPr>
                              <m:nor/>
                            </m:rPr>
                            <a:rPr lang="en-US" altLang="en-US" baseline="-25000" dirty="0"/>
                            <m:t>2</m:t>
                          </m:r>
                          <m:r>
                            <m:rPr>
                              <m:nor/>
                            </m:rPr>
                            <a:rPr lang="en-US" altLang="en-US" dirty="0"/>
                            <m:t> </m:t>
                          </m:r>
                        </m:den>
                      </m:f>
                      <m:r>
                        <m:rPr>
                          <m:nor/>
                        </m:rPr>
                        <a:rPr lang="en-US" altLang="en-US" dirty="0"/>
                        <m:t>= 0.409 </m:t>
                      </m:r>
                      <m:r>
                        <m:rPr>
                          <m:nor/>
                        </m:rPr>
                        <a:rPr lang="en-US" altLang="en-US" dirty="0"/>
                        <m:t>g</m:t>
                      </m:r>
                      <m:r>
                        <m:rPr>
                          <m:nor/>
                        </m:rPr>
                        <a:rPr lang="en-US" altLang="en-US" dirty="0"/>
                        <m:t> </m:t>
                      </m:r>
                      <m:r>
                        <m:rPr>
                          <m:nor/>
                        </m:rPr>
                        <a:rPr lang="en-US" altLang="en-US" dirty="0"/>
                        <m:t>C</m:t>
                      </m:r>
                    </m:oMath>
                  </m:oMathPara>
                </a14:m>
                <a:endParaRPr lang="en-US" altLang="en-US" dirty="0"/>
              </a:p>
              <a:p>
                <a:pPr marL="0" indent="0">
                  <a:buNone/>
                </a:pPr>
                <a:r>
                  <a:rPr lang="en-US" altLang="en-US" dirty="0"/>
                  <a:t>For H</a:t>
                </a:r>
                <a:r>
                  <a:rPr lang="en-US" altLang="en-US" baseline="-25000" dirty="0"/>
                  <a:t>2</a:t>
                </a:r>
                <a:r>
                  <a:rPr lang="en-US" altLang="en-US" dirty="0"/>
                  <a:t>O: 37.96 g - 37.55 g = 0.41 g</a:t>
                </a:r>
                <a:endParaRPr lang="en-US" altLang="en-US" b="1" dirty="0">
                  <a:latin typeface="Times New Roman" pitchFamily="18" charset="0"/>
                </a:endParaRPr>
              </a:p>
              <a:p>
                <a:pPr marL="0" indent="0">
                  <a:buNone/>
                </a:pPr>
                <a14:m>
                  <m:oMathPara xmlns:m="http://schemas.openxmlformats.org/officeDocument/2006/math">
                    <m:oMathParaPr>
                      <m:jc m:val="left"/>
                    </m:oMathParaPr>
                    <m:oMath xmlns:m="http://schemas.openxmlformats.org/officeDocument/2006/math">
                      <m:r>
                        <m:rPr>
                          <m:nor/>
                        </m:rPr>
                        <a:rPr lang="en-US" altLang="en-US" dirty="0"/>
                        <m:t>0.41 </m:t>
                      </m:r>
                      <m:r>
                        <m:rPr>
                          <m:nor/>
                        </m:rPr>
                        <a:rPr lang="en-US" altLang="en-US" dirty="0"/>
                        <m:t>g</m:t>
                      </m:r>
                      <m:r>
                        <m:rPr>
                          <m:nor/>
                        </m:rPr>
                        <a:rPr lang="en-US" altLang="en-US" dirty="0"/>
                        <m:t> </m:t>
                      </m:r>
                      <m:r>
                        <m:rPr>
                          <m:nor/>
                        </m:rPr>
                        <a:rPr lang="en-US" altLang="en-US" dirty="0"/>
                        <m:t>H</m:t>
                      </m:r>
                      <m:r>
                        <m:rPr>
                          <m:nor/>
                        </m:rPr>
                        <a:rPr lang="en-US" altLang="en-US" baseline="-25000" dirty="0"/>
                        <m:t>2</m:t>
                      </m:r>
                      <m:r>
                        <m:rPr>
                          <m:nor/>
                        </m:rPr>
                        <a:rPr lang="en-US" altLang="en-US" dirty="0"/>
                        <m:t>O</m:t>
                      </m:r>
                      <m:r>
                        <m:rPr>
                          <m:nor/>
                        </m:rPr>
                        <a:rPr lang="en-US" altLang="en-US" b="1"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2.016 </m:t>
                          </m:r>
                          <m:r>
                            <m:rPr>
                              <m:nor/>
                            </m:rPr>
                            <a:rPr lang="en-US" altLang="en-US" dirty="0"/>
                            <m:t>g</m:t>
                          </m:r>
                          <m:r>
                            <m:rPr>
                              <m:nor/>
                            </m:rPr>
                            <a:rPr lang="en-US" altLang="en-US" dirty="0"/>
                            <m:t> </m:t>
                          </m:r>
                          <m:r>
                            <m:rPr>
                              <m:nor/>
                            </m:rPr>
                            <a:rPr lang="en-US" altLang="en-US" dirty="0"/>
                            <m:t>H</m:t>
                          </m:r>
                          <m:r>
                            <m:rPr>
                              <m:nor/>
                            </m:rPr>
                            <a:rPr lang="en-US" altLang="en-US" b="1" baseline="-25000" dirty="0"/>
                            <m:t>  </m:t>
                          </m:r>
                        </m:num>
                        <m:den>
                          <m:r>
                            <m:rPr>
                              <m:nor/>
                            </m:rPr>
                            <a:rPr lang="en-US" altLang="en-US" dirty="0"/>
                            <m:t>18.02 </m:t>
                          </m:r>
                          <m:r>
                            <m:rPr>
                              <m:nor/>
                            </m:rPr>
                            <a:rPr lang="en-US" altLang="en-US" dirty="0"/>
                            <m:t>g</m:t>
                          </m:r>
                          <m:r>
                            <m:rPr>
                              <m:nor/>
                            </m:rPr>
                            <a:rPr lang="en-US" altLang="en-US" dirty="0"/>
                            <m:t> </m:t>
                          </m:r>
                          <m:r>
                            <m:rPr>
                              <m:nor/>
                            </m:rPr>
                            <a:rPr lang="en-US" altLang="en-US" dirty="0"/>
                            <m:t>H</m:t>
                          </m:r>
                          <m:r>
                            <m:rPr>
                              <m:nor/>
                            </m:rPr>
                            <a:rPr lang="en-US" altLang="en-US" baseline="-25000" dirty="0"/>
                            <m:t>2</m:t>
                          </m:r>
                          <m:r>
                            <m:rPr>
                              <m:nor/>
                            </m:rPr>
                            <a:rPr lang="en-US" altLang="en-US" dirty="0"/>
                            <m:t>O</m:t>
                          </m:r>
                          <m:r>
                            <m:rPr>
                              <m:nor/>
                            </m:rPr>
                            <a:rPr lang="en-US" altLang="en-US" b="1" baseline="-25000" dirty="0"/>
                            <m:t>  </m:t>
                          </m:r>
                        </m:den>
                      </m:f>
                      <m:r>
                        <m:rPr>
                          <m:nor/>
                        </m:rPr>
                        <a:rPr lang="en-US" altLang="en-US" dirty="0"/>
                        <m:t>= 0.046 </m:t>
                      </m:r>
                      <m:r>
                        <m:rPr>
                          <m:nor/>
                        </m:rPr>
                        <a:rPr lang="en-US" altLang="en-US" dirty="0"/>
                        <m:t>g</m:t>
                      </m:r>
                      <m:r>
                        <m:rPr>
                          <m:nor/>
                        </m:rPr>
                        <a:rPr lang="en-US" altLang="en-US" dirty="0"/>
                        <m:t> </m:t>
                      </m:r>
                      <m:r>
                        <m:rPr>
                          <m:nor/>
                        </m:rPr>
                        <a:rPr lang="en-US" altLang="en-US" dirty="0"/>
                        <m:t>H</m:t>
                      </m:r>
                    </m:oMath>
                  </m:oMathPara>
                </a14:m>
                <a:endParaRPr lang="en-US" altLang="en-US" b="1" baseline="-25000" dirty="0"/>
              </a:p>
              <a:p>
                <a:pPr marL="0" indent="0">
                  <a:buNone/>
                </a:pPr>
                <a:r>
                  <a:rPr lang="en-US" altLang="en-US" dirty="0"/>
                  <a:t>mass of O = mass of vitamin C – (mass of C + mass of H)</a:t>
                </a:r>
              </a:p>
              <a:p>
                <a:pPr marL="0" indent="0">
                  <a:buNone/>
                </a:pPr>
                <a:r>
                  <a:rPr lang="en-US" altLang="en-US" dirty="0"/>
                  <a:t> = 1.000 g - (0.409 + 0.046) g = 0.545 g O</a:t>
                </a:r>
                <a:endParaRPr lang="en-US" altLang="en-US" b="1" baseline="-25000" dirty="0"/>
              </a:p>
              <a:p>
                <a:pPr marL="0" indent="0">
                  <a:buNone/>
                </a:pPr>
                <a:endParaRPr lang="en-US" altLang="en-US" dirty="0"/>
              </a:p>
              <a:p>
                <a:pPr marL="0" indent="0">
                  <a:buNone/>
                </a:pPr>
                <a:endParaRPr lang="en-US" altLang="en-US" dirty="0">
                  <a:latin typeface="Times New Roman" pitchFamily="18" charset="0"/>
                </a:endParaRPr>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3"/>
                <a:stretch>
                  <a:fillRect l="-1111"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Sample Problem 3.11 – Solution, Cont’d</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altLang="en-US" dirty="0"/>
                  <a:t>Convert mass to moles:</a:t>
                </a:r>
                <a:endParaRPr lang="en-US" altLang="en-US" b="1" dirty="0">
                  <a:latin typeface="Times New Roman" pitchFamily="18" charset="0"/>
                </a:endParaRPr>
              </a:p>
              <a:p>
                <a:pPr marL="0" indent="0">
                  <a:buNone/>
                </a:pPr>
                <a14:m>
                  <m:oMathPara xmlns:m="http://schemas.openxmlformats.org/officeDocument/2006/math">
                    <m:oMathParaPr>
                      <m:jc m:val="left"/>
                    </m:oMathParaPr>
                    <m:oMath xmlns:m="http://schemas.openxmlformats.org/officeDocument/2006/math">
                      <m:f>
                        <m:fPr>
                          <m:ctrlPr>
                            <a:rPr lang="en-US" sz="2000" i="1" smtClean="0">
                              <a:latin typeface="Cambria Math" panose="02040503050406030204" pitchFamily="18" charset="0"/>
                            </a:rPr>
                          </m:ctrlPr>
                        </m:fPr>
                        <m:num>
                          <m:r>
                            <m:rPr>
                              <m:nor/>
                            </m:rPr>
                            <a:rPr lang="en-US" altLang="en-US" sz="2000" dirty="0"/>
                            <m:t>0.409 </m:t>
                          </m:r>
                          <m:r>
                            <m:rPr>
                              <m:nor/>
                            </m:rPr>
                            <a:rPr lang="en-US" altLang="en-US" sz="2000" dirty="0"/>
                            <m:t>g</m:t>
                          </m:r>
                          <m:r>
                            <m:rPr>
                              <m:nor/>
                            </m:rPr>
                            <a:rPr lang="en-US" altLang="en-US" sz="2000" dirty="0"/>
                            <m:t> </m:t>
                          </m:r>
                          <m:r>
                            <m:rPr>
                              <m:nor/>
                            </m:rPr>
                            <a:rPr lang="en-US" altLang="en-US" sz="2000" dirty="0"/>
                            <m:t>C</m:t>
                          </m:r>
                          <m:r>
                            <m:rPr>
                              <m:nor/>
                            </m:rPr>
                            <a:rPr lang="en-US" altLang="en-US" sz="2000" dirty="0"/>
                            <m:t> </m:t>
                          </m:r>
                        </m:num>
                        <m:den>
                          <m:r>
                            <m:rPr>
                              <m:nor/>
                            </m:rPr>
                            <a:rPr lang="en-US" altLang="en-US" sz="2000" dirty="0"/>
                            <m:t>12.01 </m:t>
                          </m:r>
                          <m:r>
                            <m:rPr>
                              <m:nor/>
                            </m:rPr>
                            <a:rPr lang="en-US" altLang="en-US" sz="2000" dirty="0"/>
                            <m:t>g</m:t>
                          </m:r>
                          <m:r>
                            <m:rPr>
                              <m:nor/>
                            </m:rPr>
                            <a:rPr lang="en-US" altLang="en-US" sz="2000" dirty="0"/>
                            <m:t>/</m:t>
                          </m:r>
                          <m:r>
                            <m:rPr>
                              <m:nor/>
                            </m:rPr>
                            <a:rPr lang="en-US" altLang="en-US" sz="2000" dirty="0"/>
                            <m:t>mol</m:t>
                          </m:r>
                          <m:r>
                            <m:rPr>
                              <m:nor/>
                            </m:rPr>
                            <a:rPr lang="en-US" altLang="en-US" sz="2000" dirty="0"/>
                            <m:t> </m:t>
                          </m:r>
                          <m:r>
                            <m:rPr>
                              <m:nor/>
                            </m:rPr>
                            <a:rPr lang="en-US" altLang="en-US" sz="2000" dirty="0"/>
                            <m:t>C</m:t>
                          </m:r>
                          <m:r>
                            <m:rPr>
                              <m:nor/>
                            </m:rPr>
                            <a:rPr lang="en-US" altLang="en-US" sz="2000" dirty="0"/>
                            <m:t> </m:t>
                          </m:r>
                        </m:den>
                      </m:f>
                      <m:r>
                        <m:rPr>
                          <m:nor/>
                        </m:rPr>
                        <a:rPr lang="en-US" altLang="en-US" sz="2000" dirty="0"/>
                        <m:t>= 0.0341 </m:t>
                      </m:r>
                      <m:r>
                        <m:rPr>
                          <m:nor/>
                        </m:rPr>
                        <a:rPr lang="en-US" altLang="en-US" sz="2000" dirty="0"/>
                        <m:t>mol</m:t>
                      </m:r>
                      <m:r>
                        <m:rPr>
                          <m:nor/>
                        </m:rPr>
                        <a:rPr lang="en-US" altLang="en-US" sz="2000" dirty="0"/>
                        <m:t> </m:t>
                      </m:r>
                      <m:r>
                        <m:rPr>
                          <m:nor/>
                        </m:rPr>
                        <a:rPr lang="en-US" altLang="en-US" sz="2000" dirty="0"/>
                        <m:t>C</m:t>
                      </m:r>
                      <m:r>
                        <m:rPr>
                          <m:nor/>
                        </m:rPr>
                        <a:rPr lang="en-US" altLang="en-US" sz="2000" b="0" i="0" dirty="0" smtClean="0"/>
                        <m:t>                </m:t>
                      </m:r>
                      <m:f>
                        <m:fPr>
                          <m:ctrlPr>
                            <a:rPr lang="en-US" altLang="en-US" sz="2000" b="0" i="1" dirty="0" smtClean="0">
                              <a:latin typeface="Cambria Math" panose="02040503050406030204" pitchFamily="18" charset="0"/>
                            </a:rPr>
                          </m:ctrlPr>
                        </m:fPr>
                        <m:num>
                          <m:r>
                            <m:rPr>
                              <m:nor/>
                            </m:rPr>
                            <a:rPr lang="en-US" altLang="en-US" sz="2000" dirty="0"/>
                            <m:t>0.046 </m:t>
                          </m:r>
                          <m:r>
                            <m:rPr>
                              <m:nor/>
                            </m:rPr>
                            <a:rPr lang="en-US" altLang="en-US" sz="2000" dirty="0"/>
                            <m:t>g</m:t>
                          </m:r>
                          <m:r>
                            <m:rPr>
                              <m:nor/>
                            </m:rPr>
                            <a:rPr lang="en-US" altLang="en-US" sz="2000" dirty="0"/>
                            <m:t> </m:t>
                          </m:r>
                          <m:r>
                            <m:rPr>
                              <m:nor/>
                            </m:rPr>
                            <a:rPr lang="en-US" altLang="en-US" sz="2000" dirty="0"/>
                            <m:t>H</m:t>
                          </m:r>
                          <m:r>
                            <m:rPr>
                              <m:nor/>
                            </m:rPr>
                            <a:rPr lang="en-US" altLang="en-US" sz="2000" b="1" baseline="-25000" dirty="0"/>
                            <m:t> </m:t>
                          </m:r>
                        </m:num>
                        <m:den>
                          <m:r>
                            <m:rPr>
                              <m:nor/>
                            </m:rPr>
                            <a:rPr lang="en-US" altLang="en-US" sz="2000" dirty="0"/>
                            <m:t>1.008 </m:t>
                          </m:r>
                          <m:r>
                            <m:rPr>
                              <m:nor/>
                            </m:rPr>
                            <a:rPr lang="en-US" altLang="en-US" sz="2000" dirty="0"/>
                            <m:t>g</m:t>
                          </m:r>
                          <m:r>
                            <m:rPr>
                              <m:nor/>
                            </m:rPr>
                            <a:rPr lang="en-US" altLang="en-US" sz="2000" dirty="0"/>
                            <m:t>/</m:t>
                          </m:r>
                          <m:r>
                            <m:rPr>
                              <m:nor/>
                            </m:rPr>
                            <a:rPr lang="en-US" altLang="en-US" sz="2000" dirty="0"/>
                            <m:t>mol</m:t>
                          </m:r>
                          <m:r>
                            <m:rPr>
                              <m:nor/>
                            </m:rPr>
                            <a:rPr lang="en-US" altLang="en-US" sz="2000" dirty="0"/>
                            <m:t> </m:t>
                          </m:r>
                          <m:r>
                            <m:rPr>
                              <m:nor/>
                            </m:rPr>
                            <a:rPr lang="en-US" altLang="en-US" sz="2000" dirty="0"/>
                            <m:t>H</m:t>
                          </m:r>
                          <m:r>
                            <m:rPr>
                              <m:nor/>
                            </m:rPr>
                            <a:rPr lang="en-US" altLang="en-US" sz="2000" b="1" baseline="-25000" dirty="0"/>
                            <m:t> </m:t>
                          </m:r>
                        </m:den>
                      </m:f>
                      <m:r>
                        <m:rPr>
                          <m:nor/>
                        </m:rPr>
                        <a:rPr lang="en-US" altLang="en-US" sz="2000" dirty="0"/>
                        <m:t>= 0.046 </m:t>
                      </m:r>
                      <m:r>
                        <m:rPr>
                          <m:nor/>
                        </m:rPr>
                        <a:rPr lang="en-US" altLang="en-US" sz="2000" dirty="0"/>
                        <m:t>mol</m:t>
                      </m:r>
                      <m:r>
                        <m:rPr>
                          <m:nor/>
                        </m:rPr>
                        <a:rPr lang="en-US" altLang="en-US" sz="2000" dirty="0"/>
                        <m:t> </m:t>
                      </m:r>
                      <m:r>
                        <m:rPr>
                          <m:nor/>
                        </m:rPr>
                        <a:rPr lang="en-US" altLang="en-US" sz="2000" dirty="0"/>
                        <m:t>H</m:t>
                      </m:r>
                    </m:oMath>
                  </m:oMathPara>
                </a14:m>
                <a:endParaRPr lang="en-US" altLang="en-US" b="1" baseline="-25000" dirty="0"/>
              </a:p>
              <a:p>
                <a:pPr marL="0" indent="0">
                  <a:buNone/>
                </a:pPr>
                <a14:m>
                  <m:oMathPara xmlns:m="http://schemas.openxmlformats.org/officeDocument/2006/math">
                    <m:oMathParaPr>
                      <m:jc m:val="left"/>
                    </m:oMathParaPr>
                    <m:oMath xmlns:m="http://schemas.openxmlformats.org/officeDocument/2006/math">
                      <m:f>
                        <m:fPr>
                          <m:ctrlPr>
                            <a:rPr lang="en-US" altLang="en-US" sz="2000" i="1" baseline="-25000" smtClean="0">
                              <a:latin typeface="Cambria Math" panose="02040503050406030204" pitchFamily="18" charset="0"/>
                            </a:rPr>
                          </m:ctrlPr>
                        </m:fPr>
                        <m:num>
                          <m:r>
                            <m:rPr>
                              <m:nor/>
                            </m:rPr>
                            <a:rPr lang="en-US" altLang="en-US" sz="2000" dirty="0"/>
                            <m:t>0.545 </m:t>
                          </m:r>
                          <m:r>
                            <m:rPr>
                              <m:nor/>
                            </m:rPr>
                            <a:rPr lang="en-US" altLang="en-US" sz="2000" dirty="0"/>
                            <m:t>g</m:t>
                          </m:r>
                          <m:r>
                            <m:rPr>
                              <m:nor/>
                            </m:rPr>
                            <a:rPr lang="en-US" altLang="en-US" sz="2000" dirty="0"/>
                            <m:t> </m:t>
                          </m:r>
                          <m:r>
                            <m:rPr>
                              <m:nor/>
                            </m:rPr>
                            <a:rPr lang="en-US" altLang="en-US" sz="2000" dirty="0"/>
                            <m:t>O</m:t>
                          </m:r>
                          <m:r>
                            <m:rPr>
                              <m:nor/>
                            </m:rPr>
                            <a:rPr lang="en-US" altLang="en-US" sz="2000" b="1" baseline="-25000" dirty="0"/>
                            <m:t>  </m:t>
                          </m:r>
                        </m:num>
                        <m:den>
                          <m:r>
                            <m:rPr>
                              <m:nor/>
                            </m:rPr>
                            <a:rPr lang="en-US" altLang="en-US" sz="2000" dirty="0"/>
                            <m:t>16.00 </m:t>
                          </m:r>
                          <m:r>
                            <m:rPr>
                              <m:nor/>
                            </m:rPr>
                            <a:rPr lang="en-US" altLang="en-US" sz="2000" dirty="0"/>
                            <m:t>g</m:t>
                          </m:r>
                          <m:r>
                            <m:rPr>
                              <m:nor/>
                            </m:rPr>
                            <a:rPr lang="en-US" altLang="en-US" sz="2000" dirty="0"/>
                            <m:t>/</m:t>
                          </m:r>
                          <m:r>
                            <m:rPr>
                              <m:nor/>
                            </m:rPr>
                            <a:rPr lang="en-US" altLang="en-US" sz="2000" dirty="0"/>
                            <m:t>mol</m:t>
                          </m:r>
                          <m:r>
                            <m:rPr>
                              <m:nor/>
                            </m:rPr>
                            <a:rPr lang="en-US" altLang="en-US" sz="2000" dirty="0"/>
                            <m:t> </m:t>
                          </m:r>
                          <m:r>
                            <m:rPr>
                              <m:nor/>
                            </m:rPr>
                            <a:rPr lang="en-US" altLang="en-US" sz="2000" dirty="0"/>
                            <m:t>O</m:t>
                          </m:r>
                          <m:r>
                            <m:rPr>
                              <m:nor/>
                            </m:rPr>
                            <a:rPr lang="en-US" altLang="en-US" sz="2000" b="1" baseline="-25000" dirty="0"/>
                            <m:t> </m:t>
                          </m:r>
                        </m:den>
                      </m:f>
                      <m:r>
                        <m:rPr>
                          <m:nor/>
                        </m:rPr>
                        <a:rPr lang="en-US" altLang="en-US" sz="2000" dirty="0"/>
                        <m:t>= 0.0341 </m:t>
                      </m:r>
                      <m:r>
                        <m:rPr>
                          <m:nor/>
                        </m:rPr>
                        <a:rPr lang="en-US" altLang="en-US" sz="2000" dirty="0"/>
                        <m:t>mol</m:t>
                      </m:r>
                      <m:r>
                        <m:rPr>
                          <m:nor/>
                        </m:rPr>
                        <a:rPr lang="en-US" altLang="en-US" sz="2000" dirty="0"/>
                        <m:t> </m:t>
                      </m:r>
                      <m:r>
                        <m:rPr>
                          <m:nor/>
                        </m:rPr>
                        <a:rPr lang="en-US" altLang="en-US" sz="2000" dirty="0"/>
                        <m:t>O</m:t>
                      </m:r>
                    </m:oMath>
                  </m:oMathPara>
                </a14:m>
                <a:endParaRPr lang="en-US" altLang="en-US" b="1" baseline="-25000" dirty="0"/>
              </a:p>
              <a:p>
                <a:pPr marL="0" indent="0">
                  <a:buNone/>
                </a:pPr>
                <a:r>
                  <a:rPr lang="en-US" altLang="en-US" dirty="0"/>
                  <a:t>Divide by smallest to get the preliminary formula:</a:t>
                </a:r>
                <a:endParaRPr lang="en-US" altLang="en-US" b="1" dirty="0">
                  <a:latin typeface="Times New Roman" pitchFamily="18" charset="0"/>
                </a:endParaRPr>
              </a:p>
              <a:p>
                <a:pPr marL="0" indent="0">
                  <a:buNone/>
                </a:pPr>
                <a14:m>
                  <m:oMathPara xmlns:m="http://schemas.openxmlformats.org/officeDocument/2006/math">
                    <m:oMathParaPr>
                      <m:jc m:val="left"/>
                    </m:oMathParaPr>
                    <m:oMath xmlns:m="http://schemas.openxmlformats.org/officeDocument/2006/math">
                      <m:r>
                        <m:rPr>
                          <m:nor/>
                        </m:rPr>
                        <a:rPr lang="en-US" altLang="en-US" dirty="0"/>
                        <m:t>C</m:t>
                      </m:r>
                      <m:f>
                        <m:fPr>
                          <m:ctrlPr>
                            <a:rPr lang="en-US" altLang="en-US" i="1" dirty="0" smtClean="0">
                              <a:latin typeface="Cambria Math" panose="02040503050406030204" pitchFamily="18" charset="0"/>
                            </a:rPr>
                          </m:ctrlPr>
                        </m:fPr>
                        <m:num>
                          <m:r>
                            <m:rPr>
                              <m:nor/>
                            </m:rPr>
                            <a:rPr lang="en-US" altLang="en-US" dirty="0"/>
                            <m:t>0.0341</m:t>
                          </m:r>
                          <m:r>
                            <m:rPr>
                              <m:nor/>
                            </m:rPr>
                            <a:rPr lang="en-US" altLang="en-US" b="1" dirty="0">
                              <a:latin typeface="Times New Roman" pitchFamily="18" charset="0"/>
                            </a:rPr>
                            <m:t> </m:t>
                          </m:r>
                        </m:num>
                        <m:den>
                          <m:r>
                            <m:rPr>
                              <m:nor/>
                            </m:rPr>
                            <a:rPr lang="en-US" altLang="en-US" dirty="0"/>
                            <m:t>0.0341</m:t>
                          </m:r>
                          <m:r>
                            <m:rPr>
                              <m:nor/>
                            </m:rPr>
                            <a:rPr lang="en-US" altLang="en-US" b="1" dirty="0">
                              <a:latin typeface="Times New Roman" pitchFamily="18" charset="0"/>
                            </a:rPr>
                            <m:t> </m:t>
                          </m:r>
                        </m:den>
                      </m:f>
                      <m:r>
                        <a:rPr lang="en-US" altLang="en-US" b="0" i="0" dirty="0" smtClean="0">
                          <a:latin typeface="Cambria Math"/>
                        </a:rPr>
                        <m:t>=1       </m:t>
                      </m:r>
                      <m:r>
                        <m:rPr>
                          <m:sty m:val="p"/>
                        </m:rPr>
                        <a:rPr lang="en-US" altLang="en-US" b="0" i="0" dirty="0" smtClean="0">
                          <a:latin typeface="Cambria Math"/>
                        </a:rPr>
                        <m:t>H</m:t>
                      </m:r>
                      <m:f>
                        <m:fPr>
                          <m:ctrlPr>
                            <a:rPr lang="en-US" altLang="en-US" b="0" i="1" dirty="0" smtClean="0">
                              <a:latin typeface="Cambria Math" panose="02040503050406030204" pitchFamily="18" charset="0"/>
                            </a:rPr>
                          </m:ctrlPr>
                        </m:fPr>
                        <m:num>
                          <m:r>
                            <m:rPr>
                              <m:nor/>
                            </m:rPr>
                            <a:rPr lang="en-US" altLang="en-US" dirty="0"/>
                            <m:t>0.046</m:t>
                          </m:r>
                          <m:r>
                            <m:rPr>
                              <m:nor/>
                            </m:rPr>
                            <a:rPr lang="en-US" altLang="en-US" b="1" dirty="0">
                              <a:latin typeface="Times New Roman" pitchFamily="18" charset="0"/>
                            </a:rPr>
                            <m:t> </m:t>
                          </m:r>
                        </m:num>
                        <m:den>
                          <m:r>
                            <m:rPr>
                              <m:nor/>
                            </m:rPr>
                            <a:rPr lang="en-US" altLang="en-US" dirty="0"/>
                            <m:t>0.0341</m:t>
                          </m:r>
                          <m:r>
                            <m:rPr>
                              <m:nor/>
                            </m:rPr>
                            <a:rPr lang="en-US" altLang="en-US" b="1" dirty="0">
                              <a:latin typeface="Times New Roman" pitchFamily="18" charset="0"/>
                            </a:rPr>
                            <m:t> </m:t>
                          </m:r>
                        </m:den>
                      </m:f>
                      <m:r>
                        <a:rPr lang="en-US" altLang="en-US" b="0" i="0" dirty="0" smtClean="0">
                          <a:latin typeface="Cambria Math"/>
                        </a:rPr>
                        <m:t>=1.3       </m:t>
                      </m:r>
                      <m:r>
                        <m:rPr>
                          <m:sty m:val="p"/>
                        </m:rPr>
                        <a:rPr lang="en-US" altLang="en-US" b="0" i="0" dirty="0" smtClean="0">
                          <a:latin typeface="Cambria Math"/>
                        </a:rPr>
                        <m:t>O</m:t>
                      </m:r>
                      <m:f>
                        <m:fPr>
                          <m:ctrlPr>
                            <a:rPr lang="en-US" altLang="en-US" b="0" i="1" dirty="0" smtClean="0">
                              <a:latin typeface="Cambria Math" panose="02040503050406030204" pitchFamily="18" charset="0"/>
                            </a:rPr>
                          </m:ctrlPr>
                        </m:fPr>
                        <m:num>
                          <m:r>
                            <m:rPr>
                              <m:nor/>
                            </m:rPr>
                            <a:rPr lang="en-US" altLang="en-US" dirty="0"/>
                            <m:t>0.0341</m:t>
                          </m:r>
                          <m:r>
                            <m:rPr>
                              <m:nor/>
                            </m:rPr>
                            <a:rPr lang="en-US" altLang="en-US" b="1" dirty="0">
                              <a:latin typeface="Times New Roman" pitchFamily="18" charset="0"/>
                            </a:rPr>
                            <m:t> </m:t>
                          </m:r>
                        </m:num>
                        <m:den>
                          <m:r>
                            <m:rPr>
                              <m:nor/>
                            </m:rPr>
                            <a:rPr lang="en-US" altLang="en-US" dirty="0"/>
                            <m:t>0.0341</m:t>
                          </m:r>
                          <m:r>
                            <m:rPr>
                              <m:nor/>
                            </m:rPr>
                            <a:rPr lang="en-US" altLang="en-US" b="1" dirty="0">
                              <a:latin typeface="Times New Roman" pitchFamily="18" charset="0"/>
                            </a:rPr>
                            <m:t> </m:t>
                          </m:r>
                        </m:den>
                      </m:f>
                      <m:r>
                        <a:rPr lang="en-US" altLang="en-US" b="0" i="0" dirty="0" smtClean="0">
                          <a:latin typeface="Cambria Math"/>
                        </a:rPr>
                        <m:t>=1</m:t>
                      </m:r>
                    </m:oMath>
                  </m:oMathPara>
                </a14:m>
                <a:endParaRPr lang="en-US" altLang="en-US" dirty="0"/>
              </a:p>
              <a:p>
                <a:pPr marL="0" indent="0">
                  <a:buNone/>
                </a:pPr>
                <a:r>
                  <a:rPr lang="en-US" altLang="en-US" dirty="0"/>
                  <a:t>C</a:t>
                </a:r>
                <a:r>
                  <a:rPr lang="en-US" altLang="en-US" baseline="-25000" dirty="0"/>
                  <a:t>1</a:t>
                </a:r>
                <a:r>
                  <a:rPr lang="en-US" altLang="en-US" dirty="0"/>
                  <a:t>H</a:t>
                </a:r>
                <a:r>
                  <a:rPr lang="en-US" altLang="en-US" baseline="-25000" dirty="0"/>
                  <a:t>1.3</a:t>
                </a:r>
                <a:r>
                  <a:rPr lang="en-US" altLang="en-US" dirty="0"/>
                  <a:t>O</a:t>
                </a:r>
                <a:r>
                  <a:rPr lang="en-US" altLang="en-US" baseline="-25000" dirty="0"/>
                  <a:t>1</a:t>
                </a:r>
                <a:r>
                  <a:rPr lang="en-US" altLang="en-US" dirty="0"/>
                  <a:t> = C</a:t>
                </a:r>
                <a:r>
                  <a:rPr lang="en-US" altLang="en-US" baseline="-25000" dirty="0"/>
                  <a:t>3</a:t>
                </a:r>
                <a:r>
                  <a:rPr lang="en-US" altLang="en-US" dirty="0"/>
                  <a:t>H</a:t>
                </a:r>
                <a:r>
                  <a:rPr lang="en-US" altLang="en-US" baseline="-25000" dirty="0"/>
                  <a:t>3.9</a:t>
                </a:r>
                <a:r>
                  <a:rPr lang="en-US" altLang="en-US" dirty="0"/>
                  <a:t>O</a:t>
                </a:r>
                <a:r>
                  <a:rPr lang="en-US" altLang="en-US" baseline="-25000" dirty="0"/>
                  <a:t>3</a:t>
                </a:r>
                <a:r>
                  <a:rPr lang="en-US" altLang="en-US" dirty="0"/>
                  <a:t> </a:t>
                </a:r>
                <a:r>
                  <a:rPr lang="en-US" altLang="en-US" dirty="0">
                    <a:sym typeface="Wingdings" panose="05000000000000000000" pitchFamily="2" charset="2"/>
                  </a:rPr>
                  <a:t> </a:t>
                </a:r>
                <a:r>
                  <a:rPr lang="en-US" altLang="en-US" dirty="0"/>
                  <a:t>C</a:t>
                </a:r>
                <a:r>
                  <a:rPr lang="en-US" altLang="en-US" baseline="-25000" dirty="0"/>
                  <a:t>3</a:t>
                </a:r>
                <a:r>
                  <a:rPr lang="en-US" altLang="en-US" dirty="0"/>
                  <a:t>H</a:t>
                </a:r>
                <a:r>
                  <a:rPr lang="en-US" altLang="en-US" baseline="-25000" dirty="0"/>
                  <a:t>4</a:t>
                </a:r>
                <a:r>
                  <a:rPr lang="en-US" altLang="en-US" dirty="0"/>
                  <a:t>O</a:t>
                </a:r>
                <a:r>
                  <a:rPr lang="en-US" altLang="en-US" baseline="-25000" dirty="0"/>
                  <a:t>3</a:t>
                </a:r>
                <a:r>
                  <a:rPr lang="en-US" altLang="en-US" dirty="0"/>
                  <a:t> </a:t>
                </a:r>
              </a:p>
              <a:p>
                <a:pPr marL="0" indent="0">
                  <a:buNone/>
                </a:pPr>
                <a:r>
                  <a:rPr lang="en-US" altLang="en-US" dirty="0"/>
                  <a:t>Divide molar mass by mass of empirical formula:</a:t>
                </a:r>
                <a:endParaRPr lang="en-US" altLang="en-US" b="1" dirty="0">
                  <a:latin typeface="Times New Roman" pitchFamily="18" charset="0"/>
                </a:endParaRPr>
              </a:p>
              <a:p>
                <a:pPr marL="0" indent="0">
                  <a:buNone/>
                </a:pPr>
                <a14:m>
                  <m:oMath xmlns:m="http://schemas.openxmlformats.org/officeDocument/2006/math">
                    <m:f>
                      <m:fPr>
                        <m:ctrlPr>
                          <a:rPr lang="en-US" altLang="en-US" i="1" baseline="-25000" smtClean="0">
                            <a:latin typeface="Cambria Math" panose="02040503050406030204" pitchFamily="18" charset="0"/>
                          </a:rPr>
                        </m:ctrlPr>
                      </m:fPr>
                      <m:num>
                        <m:r>
                          <m:rPr>
                            <m:nor/>
                          </m:rPr>
                          <a:rPr lang="en-US" altLang="en-US" dirty="0"/>
                          <m:t>176.12 </m:t>
                        </m:r>
                        <m:r>
                          <m:rPr>
                            <m:nor/>
                          </m:rPr>
                          <a:rPr lang="en-US" altLang="en-US" dirty="0"/>
                          <m:t>g</m:t>
                        </m:r>
                        <m:r>
                          <m:rPr>
                            <m:nor/>
                          </m:rPr>
                          <a:rPr lang="en-US" altLang="en-US" dirty="0"/>
                          <m:t>/</m:t>
                        </m:r>
                        <m:r>
                          <m:rPr>
                            <m:nor/>
                          </m:rPr>
                          <a:rPr lang="en-US" altLang="en-US" dirty="0"/>
                          <m:t>mol</m:t>
                        </m:r>
                        <m:r>
                          <m:rPr>
                            <m:nor/>
                          </m:rPr>
                          <a:rPr lang="en-US" altLang="en-US" b="1" baseline="-25000" dirty="0"/>
                          <m:t> </m:t>
                        </m:r>
                      </m:num>
                      <m:den>
                        <m:r>
                          <m:rPr>
                            <m:nor/>
                          </m:rPr>
                          <a:rPr lang="en-US" altLang="en-US" dirty="0"/>
                          <m:t>88.06 </m:t>
                        </m:r>
                        <m:r>
                          <m:rPr>
                            <m:nor/>
                          </m:rPr>
                          <a:rPr lang="en-US" altLang="en-US" dirty="0"/>
                          <m:t>g</m:t>
                        </m:r>
                        <m:r>
                          <m:rPr>
                            <m:nor/>
                          </m:rPr>
                          <a:rPr lang="en-US" altLang="en-US" dirty="0"/>
                          <m:t>/</m:t>
                        </m:r>
                        <m:r>
                          <m:rPr>
                            <m:nor/>
                          </m:rPr>
                          <a:rPr lang="en-US" altLang="en-US" dirty="0"/>
                          <m:t>mol</m:t>
                        </m:r>
                        <m:r>
                          <m:rPr>
                            <m:nor/>
                          </m:rPr>
                          <a:rPr lang="en-US" altLang="en-US" b="1" baseline="-25000" dirty="0"/>
                          <m:t> </m:t>
                        </m:r>
                      </m:den>
                    </m:f>
                    <m:r>
                      <m:rPr>
                        <m:nor/>
                      </m:rPr>
                      <a:rPr lang="en-US" altLang="en-US" dirty="0"/>
                      <m:t>= 2.000</m:t>
                    </m:r>
                  </m:oMath>
                </a14:m>
                <a:r>
                  <a:rPr lang="en-US" altLang="en-US" dirty="0"/>
                  <a:t>        </a:t>
                </a:r>
                <a:r>
                  <a:rPr lang="en-US" altLang="en-US" b="1" dirty="0"/>
                  <a:t>C</a:t>
                </a:r>
                <a:r>
                  <a:rPr lang="en-US" altLang="en-US" b="1" baseline="-25000" dirty="0"/>
                  <a:t>6</a:t>
                </a:r>
                <a:r>
                  <a:rPr lang="en-US" altLang="en-US" b="1" dirty="0"/>
                  <a:t>H</a:t>
                </a:r>
                <a:r>
                  <a:rPr lang="en-US" altLang="en-US" b="1" baseline="-25000" dirty="0"/>
                  <a:t>8</a:t>
                </a:r>
                <a:r>
                  <a:rPr lang="en-US" altLang="en-US" b="1" dirty="0"/>
                  <a:t>O</a:t>
                </a:r>
                <a:r>
                  <a:rPr lang="en-US" altLang="en-US" b="1" baseline="-25000" dirty="0"/>
                  <a:t>6</a:t>
                </a:r>
              </a:p>
              <a:p>
                <a:pPr marL="0" indent="0">
                  <a:buNone/>
                </a:pPr>
                <a:endParaRPr lang="en-US" altLang="en-US" b="1" baseline="-25000" dirty="0"/>
              </a:p>
              <a:p>
                <a:pPr marL="0" indent="0">
                  <a:buNone/>
                </a:pPr>
                <a:endParaRPr lang="en-US" altLang="en-US" baseline="-25000" dirty="0"/>
              </a:p>
              <a:p>
                <a:pPr marL="0" indent="0">
                  <a:buNone/>
                </a:pPr>
                <a:endParaRPr lang="en-US" altLang="en-US" baseline="-25000" dirty="0"/>
              </a:p>
              <a:p>
                <a:pPr marL="0" indent="0">
                  <a:buNone/>
                </a:pP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3"/>
                <a:stretch>
                  <a:fillRect l="-1111"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b="1" dirty="0"/>
              <a:t>Table 3.2 Compounds with Empirical Formula CH</a:t>
            </a:r>
            <a:r>
              <a:rPr lang="en-US" altLang="en-US" sz="3200" b="1" baseline="-25000" dirty="0"/>
              <a:t>2</a:t>
            </a:r>
            <a:r>
              <a:rPr lang="en-US" altLang="en-US" sz="3200" b="1" dirty="0"/>
              <a:t>O</a:t>
            </a:r>
            <a:endParaRPr lang="en-US" sz="3200" dirty="0"/>
          </a:p>
        </p:txBody>
      </p:sp>
      <p:pic>
        <p:nvPicPr>
          <p:cNvPr id="10" name="Content Placeholder 9" descr="Several structures of the molecules in the table are depicted.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03601" y="5409022"/>
            <a:ext cx="6975792" cy="1262035"/>
          </a:xfrm>
        </p:spPr>
      </p:pic>
      <p:graphicFrame>
        <p:nvGraphicFramePr>
          <p:cNvPr id="11" name="Table 10"/>
          <p:cNvGraphicFramePr>
            <a:graphicFrameLocks noGrp="1"/>
          </p:cNvGraphicFramePr>
          <p:nvPr>
            <p:extLst>
              <p:ext uri="{D42A27DB-BD31-4B8C-83A1-F6EECF244321}">
                <p14:modId xmlns:p14="http://schemas.microsoft.com/office/powerpoint/2010/main" val="2012417898"/>
              </p:ext>
            </p:extLst>
          </p:nvPr>
        </p:nvGraphicFramePr>
        <p:xfrm>
          <a:off x="149355" y="796158"/>
          <a:ext cx="8884285" cy="4525965"/>
        </p:xfrm>
        <a:graphic>
          <a:graphicData uri="http://schemas.openxmlformats.org/drawingml/2006/table">
            <a:tbl>
              <a:tblPr firstRow="1">
                <a:tableStyleId>{5940675A-B579-460E-94D1-54222C63F5DA}</a:tableStyleId>
              </a:tblPr>
              <a:tblGrid>
                <a:gridCol w="1411431">
                  <a:extLst>
                    <a:ext uri="{9D8B030D-6E8A-4147-A177-3AD203B41FA5}">
                      <a16:colId xmlns="" xmlns:a16="http://schemas.microsoft.com/office/drawing/2014/main" val="20000"/>
                    </a:ext>
                  </a:extLst>
                </a:gridCol>
                <a:gridCol w="1923393">
                  <a:extLst>
                    <a:ext uri="{9D8B030D-6E8A-4147-A177-3AD203B41FA5}">
                      <a16:colId xmlns="" xmlns:a16="http://schemas.microsoft.com/office/drawing/2014/main" val="20001"/>
                    </a:ext>
                  </a:extLst>
                </a:gridCol>
                <a:gridCol w="1686911">
                  <a:extLst>
                    <a:ext uri="{9D8B030D-6E8A-4147-A177-3AD203B41FA5}">
                      <a16:colId xmlns="" xmlns:a16="http://schemas.microsoft.com/office/drawing/2014/main" val="20002"/>
                    </a:ext>
                  </a:extLst>
                </a:gridCol>
                <a:gridCol w="1292772">
                  <a:extLst>
                    <a:ext uri="{9D8B030D-6E8A-4147-A177-3AD203B41FA5}">
                      <a16:colId xmlns="" xmlns:a16="http://schemas.microsoft.com/office/drawing/2014/main" val="20003"/>
                    </a:ext>
                  </a:extLst>
                </a:gridCol>
                <a:gridCol w="2569778">
                  <a:extLst>
                    <a:ext uri="{9D8B030D-6E8A-4147-A177-3AD203B41FA5}">
                      <a16:colId xmlns="" xmlns:a16="http://schemas.microsoft.com/office/drawing/2014/main" val="20004"/>
                    </a:ext>
                  </a:extLst>
                </a:gridCol>
              </a:tblGrid>
              <a:tr h="572907">
                <a:tc>
                  <a:txBody>
                    <a:bodyPr/>
                    <a:lstStyle/>
                    <a:p>
                      <a:pPr algn="ctr"/>
                      <a:r>
                        <a:rPr lang="en-US" sz="1600" dirty="0"/>
                        <a:t>Name</a:t>
                      </a:r>
                    </a:p>
                  </a:txBody>
                  <a:tcPr marL="57291" marR="57291" marT="28645" marB="28645" anchor="ctr"/>
                </a:tc>
                <a:tc>
                  <a:txBody>
                    <a:bodyPr/>
                    <a:lstStyle/>
                    <a:p>
                      <a:pPr algn="ctr"/>
                      <a:r>
                        <a:rPr lang="en-US" sz="1600" dirty="0"/>
                        <a:t>Molecular Formula</a:t>
                      </a:r>
                    </a:p>
                  </a:txBody>
                  <a:tcPr marL="57291" marR="57291" marT="28645" marB="28645" anchor="ctr"/>
                </a:tc>
                <a:tc>
                  <a:txBody>
                    <a:bodyPr/>
                    <a:lstStyle/>
                    <a:p>
                      <a:pPr algn="ctr"/>
                      <a:r>
                        <a:rPr lang="en-US" sz="1600" dirty="0"/>
                        <a:t>Whole-Number Multiple</a:t>
                      </a:r>
                    </a:p>
                  </a:txBody>
                  <a:tcPr marL="57291" marR="57291" marT="28645" marB="28645" anchor="ctr"/>
                </a:tc>
                <a:tc>
                  <a:txBody>
                    <a:bodyPr/>
                    <a:lstStyle/>
                    <a:p>
                      <a:pPr algn="ctr"/>
                      <a:r>
                        <a:rPr lang="en-US" sz="1600" dirty="0"/>
                        <a:t>M (g/mol)</a:t>
                      </a:r>
                    </a:p>
                  </a:txBody>
                  <a:tcPr marL="57291" marR="57291" marT="28645" marB="28645" anchor="ctr"/>
                </a:tc>
                <a:tc>
                  <a:txBody>
                    <a:bodyPr/>
                    <a:lstStyle/>
                    <a:p>
                      <a:pPr algn="ctr"/>
                      <a:r>
                        <a:rPr lang="en-US" sz="1600" dirty="0"/>
                        <a:t>Use or Function</a:t>
                      </a:r>
                    </a:p>
                  </a:txBody>
                  <a:tcPr marL="57291" marR="57291" marT="28645" marB="28645" anchor="ctr"/>
                </a:tc>
                <a:extLst>
                  <a:ext uri="{0D108BD9-81ED-4DB2-BD59-A6C34878D82A}">
                    <a16:rowId xmlns="" xmlns:a16="http://schemas.microsoft.com/office/drawing/2014/main" val="10000"/>
                  </a:ext>
                </a:extLst>
              </a:tr>
              <a:tr h="572907">
                <a:tc>
                  <a:txBody>
                    <a:bodyPr/>
                    <a:lstStyle/>
                    <a:p>
                      <a:r>
                        <a:rPr lang="en-US" sz="1600" dirty="0"/>
                        <a:t>Formaldehyde</a:t>
                      </a:r>
                    </a:p>
                  </a:txBody>
                  <a:tcPr marL="57291" marR="57291" marT="28645" marB="28645" anchor="ctr"/>
                </a:tc>
                <a:tc>
                  <a:txBody>
                    <a:bodyPr/>
                    <a:lstStyle/>
                    <a:p>
                      <a:pPr algn="ctr"/>
                      <a:r>
                        <a:rPr lang="en-US" sz="1600" dirty="0"/>
                        <a:t>CH</a:t>
                      </a:r>
                      <a:r>
                        <a:rPr lang="en-US" sz="1600" baseline="-25000" dirty="0"/>
                        <a:t>2</a:t>
                      </a:r>
                      <a:r>
                        <a:rPr lang="en-US" sz="1600" dirty="0"/>
                        <a:t>O     </a:t>
                      </a:r>
                    </a:p>
                  </a:txBody>
                  <a:tcPr marL="57291" marR="57291" marT="28645" marB="28645" anchor="ctr"/>
                </a:tc>
                <a:tc>
                  <a:txBody>
                    <a:bodyPr/>
                    <a:lstStyle/>
                    <a:p>
                      <a:pPr algn="ctr"/>
                      <a:r>
                        <a:rPr lang="en-US" sz="1600" dirty="0"/>
                        <a:t>1</a:t>
                      </a:r>
                    </a:p>
                  </a:txBody>
                  <a:tcPr marL="57291" marR="57291" marT="28645" marB="28645" anchor="ctr"/>
                </a:tc>
                <a:tc>
                  <a:txBody>
                    <a:bodyPr/>
                    <a:lstStyle/>
                    <a:p>
                      <a:pPr algn="ctr"/>
                      <a:r>
                        <a:rPr lang="en-US" sz="1600" dirty="0"/>
                        <a:t>  30.03</a:t>
                      </a:r>
                    </a:p>
                  </a:txBody>
                  <a:tcPr marL="57291" marR="57291" marT="28645" marB="28645" anchor="ctr"/>
                </a:tc>
                <a:tc>
                  <a:txBody>
                    <a:bodyPr/>
                    <a:lstStyle/>
                    <a:p>
                      <a:r>
                        <a:rPr lang="en-US" sz="1600" dirty="0"/>
                        <a:t>Disinfectant; biological preservative</a:t>
                      </a:r>
                    </a:p>
                  </a:txBody>
                  <a:tcPr marL="57291" marR="57291" marT="28645" marB="28645" anchor="ctr"/>
                </a:tc>
                <a:extLst>
                  <a:ext uri="{0D108BD9-81ED-4DB2-BD59-A6C34878D82A}">
                    <a16:rowId xmlns="" xmlns:a16="http://schemas.microsoft.com/office/drawing/2014/main" val="10001"/>
                  </a:ext>
                </a:extLst>
              </a:tr>
              <a:tr h="744779">
                <a:tc>
                  <a:txBody>
                    <a:bodyPr/>
                    <a:lstStyle/>
                    <a:p>
                      <a:r>
                        <a:rPr lang="en-US" sz="1600" dirty="0"/>
                        <a:t>Acetic acid</a:t>
                      </a:r>
                    </a:p>
                  </a:txBody>
                  <a:tcPr marL="57291" marR="57291" marT="28645" marB="28645" anchor="ctr"/>
                </a:tc>
                <a:tc>
                  <a:txBody>
                    <a:bodyPr/>
                    <a:lstStyle/>
                    <a:p>
                      <a:pPr algn="ctr"/>
                      <a:r>
                        <a:rPr lang="en-US" sz="1600" dirty="0"/>
                        <a:t>C</a:t>
                      </a:r>
                      <a:r>
                        <a:rPr lang="en-US" sz="1600" baseline="-25000" dirty="0"/>
                        <a:t>2</a:t>
                      </a:r>
                      <a:r>
                        <a:rPr lang="en-US" sz="1600" dirty="0"/>
                        <a:t>H</a:t>
                      </a:r>
                      <a:r>
                        <a:rPr lang="en-US" sz="1600" baseline="-25000" dirty="0"/>
                        <a:t>4</a:t>
                      </a:r>
                      <a:r>
                        <a:rPr lang="en-US" sz="1600" dirty="0"/>
                        <a:t>O</a:t>
                      </a:r>
                      <a:r>
                        <a:rPr lang="en-US" sz="1600" baseline="-25000" dirty="0"/>
                        <a:t>2  </a:t>
                      </a:r>
                      <a:endParaRPr lang="en-US" sz="1600" dirty="0"/>
                    </a:p>
                  </a:txBody>
                  <a:tcPr marL="57291" marR="57291" marT="28645" marB="28645" anchor="ctr"/>
                </a:tc>
                <a:tc>
                  <a:txBody>
                    <a:bodyPr/>
                    <a:lstStyle/>
                    <a:p>
                      <a:pPr algn="ctr"/>
                      <a:r>
                        <a:rPr lang="en-US" sz="1600" dirty="0"/>
                        <a:t>2</a:t>
                      </a:r>
                    </a:p>
                  </a:txBody>
                  <a:tcPr marL="57291" marR="57291" marT="28645" marB="28645" anchor="ctr"/>
                </a:tc>
                <a:tc>
                  <a:txBody>
                    <a:bodyPr/>
                    <a:lstStyle/>
                    <a:p>
                      <a:pPr algn="ctr"/>
                      <a:r>
                        <a:rPr lang="en-US" sz="1600" dirty="0"/>
                        <a:t>  60.05</a:t>
                      </a:r>
                    </a:p>
                  </a:txBody>
                  <a:tcPr marL="57291" marR="57291" marT="28645" marB="28645" anchor="ctr"/>
                </a:tc>
                <a:tc>
                  <a:txBody>
                    <a:bodyPr/>
                    <a:lstStyle/>
                    <a:p>
                      <a:r>
                        <a:rPr lang="en-US" sz="1600" dirty="0"/>
                        <a:t>Acetate polymers; vinegar (5% solution)</a:t>
                      </a:r>
                    </a:p>
                  </a:txBody>
                  <a:tcPr marL="57291" marR="57291" marT="28645" marB="28645" anchor="ctr"/>
                </a:tc>
                <a:extLst>
                  <a:ext uri="{0D108BD9-81ED-4DB2-BD59-A6C34878D82A}">
                    <a16:rowId xmlns="" xmlns:a16="http://schemas.microsoft.com/office/drawing/2014/main" val="10002"/>
                  </a:ext>
                </a:extLst>
              </a:tr>
              <a:tr h="744779">
                <a:tc>
                  <a:txBody>
                    <a:bodyPr/>
                    <a:lstStyle/>
                    <a:p>
                      <a:r>
                        <a:rPr lang="en-US" sz="1600" dirty="0"/>
                        <a:t>Lactic acid</a:t>
                      </a:r>
                    </a:p>
                  </a:txBody>
                  <a:tcPr marL="57291" marR="57291" marT="28645" marB="28645" anchor="ctr"/>
                </a:tc>
                <a:tc>
                  <a:txBody>
                    <a:bodyPr/>
                    <a:lstStyle/>
                    <a:p>
                      <a:pPr algn="ctr"/>
                      <a:r>
                        <a:rPr lang="en-US" sz="1600" dirty="0"/>
                        <a:t>C</a:t>
                      </a:r>
                      <a:r>
                        <a:rPr lang="en-US" sz="1600" baseline="-25000" dirty="0"/>
                        <a:t>3</a:t>
                      </a:r>
                      <a:r>
                        <a:rPr lang="en-US" sz="1600" dirty="0"/>
                        <a:t>H</a:t>
                      </a:r>
                      <a:r>
                        <a:rPr lang="en-US" sz="1600" baseline="-25000" dirty="0"/>
                        <a:t>6</a:t>
                      </a:r>
                      <a:r>
                        <a:rPr lang="en-US" sz="1600" dirty="0"/>
                        <a:t>O</a:t>
                      </a:r>
                      <a:r>
                        <a:rPr lang="en-US" sz="1600" baseline="-25000" dirty="0"/>
                        <a:t>3  </a:t>
                      </a:r>
                      <a:endParaRPr lang="en-US" sz="1600" dirty="0"/>
                    </a:p>
                  </a:txBody>
                  <a:tcPr marL="57291" marR="57291" marT="28645" marB="28645" anchor="ctr"/>
                </a:tc>
                <a:tc>
                  <a:txBody>
                    <a:bodyPr/>
                    <a:lstStyle/>
                    <a:p>
                      <a:pPr algn="ctr"/>
                      <a:r>
                        <a:rPr lang="en-US" sz="1600" dirty="0"/>
                        <a:t>3</a:t>
                      </a:r>
                    </a:p>
                  </a:txBody>
                  <a:tcPr marL="57291" marR="57291" marT="28645" marB="28645" anchor="ctr"/>
                </a:tc>
                <a:tc>
                  <a:txBody>
                    <a:bodyPr/>
                    <a:lstStyle/>
                    <a:p>
                      <a:pPr algn="ctr"/>
                      <a:r>
                        <a:rPr lang="en-US" sz="1600" dirty="0"/>
                        <a:t>  90.08</a:t>
                      </a:r>
                    </a:p>
                  </a:txBody>
                  <a:tcPr marL="57291" marR="57291" marT="28645" marB="28645" anchor="ctr"/>
                </a:tc>
                <a:tc>
                  <a:txBody>
                    <a:bodyPr/>
                    <a:lstStyle/>
                    <a:p>
                      <a:r>
                        <a:rPr lang="en-US" sz="1600" dirty="0"/>
                        <a:t>Causes milk to sour; forms in muscles during exercise</a:t>
                      </a:r>
                    </a:p>
                  </a:txBody>
                  <a:tcPr marL="57291" marR="57291" marT="28645" marB="28645" anchor="ctr"/>
                </a:tc>
                <a:extLst>
                  <a:ext uri="{0D108BD9-81ED-4DB2-BD59-A6C34878D82A}">
                    <a16:rowId xmlns="" xmlns:a16="http://schemas.microsoft.com/office/drawing/2014/main" val="10003"/>
                  </a:ext>
                </a:extLst>
              </a:tr>
              <a:tr h="572907">
                <a:tc>
                  <a:txBody>
                    <a:bodyPr/>
                    <a:lstStyle/>
                    <a:p>
                      <a:r>
                        <a:rPr lang="en-US" sz="1600" dirty="0"/>
                        <a:t>Erythrose</a:t>
                      </a:r>
                    </a:p>
                  </a:txBody>
                  <a:tcPr marL="57291" marR="57291" marT="28645" marB="28645" anchor="ctr"/>
                </a:tc>
                <a:tc>
                  <a:txBody>
                    <a:bodyPr/>
                    <a:lstStyle/>
                    <a:p>
                      <a:pPr algn="ctr"/>
                      <a:r>
                        <a:rPr lang="en-US" sz="1600" dirty="0"/>
                        <a:t>C</a:t>
                      </a:r>
                      <a:r>
                        <a:rPr lang="en-US" sz="1600" baseline="-25000" dirty="0"/>
                        <a:t>4</a:t>
                      </a:r>
                      <a:r>
                        <a:rPr lang="en-US" sz="1600" dirty="0"/>
                        <a:t>H</a:t>
                      </a:r>
                      <a:r>
                        <a:rPr lang="en-US" sz="1600" baseline="-25000" dirty="0"/>
                        <a:t>8</a:t>
                      </a:r>
                      <a:r>
                        <a:rPr lang="en-US" sz="1600" dirty="0"/>
                        <a:t>O</a:t>
                      </a:r>
                      <a:r>
                        <a:rPr lang="en-US" sz="1600" baseline="-25000" dirty="0"/>
                        <a:t>4  </a:t>
                      </a:r>
                      <a:endParaRPr lang="en-US" sz="1600" dirty="0"/>
                    </a:p>
                  </a:txBody>
                  <a:tcPr marL="57291" marR="57291" marT="28645" marB="28645" anchor="ctr"/>
                </a:tc>
                <a:tc>
                  <a:txBody>
                    <a:bodyPr/>
                    <a:lstStyle/>
                    <a:p>
                      <a:pPr algn="ctr"/>
                      <a:r>
                        <a:rPr lang="en-US" sz="1600" dirty="0"/>
                        <a:t>4</a:t>
                      </a:r>
                    </a:p>
                  </a:txBody>
                  <a:tcPr marL="57291" marR="57291" marT="28645" marB="28645" anchor="ctr"/>
                </a:tc>
                <a:tc>
                  <a:txBody>
                    <a:bodyPr/>
                    <a:lstStyle/>
                    <a:p>
                      <a:pPr algn="ctr"/>
                      <a:r>
                        <a:rPr lang="en-US" sz="1600" dirty="0"/>
                        <a:t>120.10</a:t>
                      </a:r>
                    </a:p>
                  </a:txBody>
                  <a:tcPr marL="57291" marR="57291" marT="28645" marB="28645" anchor="ctr"/>
                </a:tc>
                <a:tc>
                  <a:txBody>
                    <a:bodyPr/>
                    <a:lstStyle/>
                    <a:p>
                      <a:r>
                        <a:rPr lang="en-US" sz="1600" dirty="0"/>
                        <a:t>Forms during sugar metabolism</a:t>
                      </a:r>
                    </a:p>
                  </a:txBody>
                  <a:tcPr marL="57291" marR="57291" marT="28645" marB="28645" anchor="ctr"/>
                </a:tc>
                <a:extLst>
                  <a:ext uri="{0D108BD9-81ED-4DB2-BD59-A6C34878D82A}">
                    <a16:rowId xmlns="" xmlns:a16="http://schemas.microsoft.com/office/drawing/2014/main" val="10004"/>
                  </a:ext>
                </a:extLst>
              </a:tr>
              <a:tr h="744779">
                <a:tc>
                  <a:txBody>
                    <a:bodyPr/>
                    <a:lstStyle/>
                    <a:p>
                      <a:r>
                        <a:rPr lang="en-US" sz="1600" dirty="0"/>
                        <a:t>Ribose</a:t>
                      </a:r>
                    </a:p>
                  </a:txBody>
                  <a:tcPr marL="57291" marR="57291" marT="28645" marB="28645" anchor="ctr"/>
                </a:tc>
                <a:tc>
                  <a:txBody>
                    <a:bodyPr/>
                    <a:lstStyle/>
                    <a:p>
                      <a:pPr algn="ctr"/>
                      <a:r>
                        <a:rPr lang="en-US" sz="1600" dirty="0"/>
                        <a:t>C</a:t>
                      </a:r>
                      <a:r>
                        <a:rPr lang="en-US" sz="1600" baseline="-25000" dirty="0"/>
                        <a:t>5</a:t>
                      </a:r>
                      <a:r>
                        <a:rPr lang="en-US" sz="1600" dirty="0"/>
                        <a:t>H</a:t>
                      </a:r>
                      <a:r>
                        <a:rPr lang="en-US" sz="1600" baseline="-25000" dirty="0"/>
                        <a:t>10</a:t>
                      </a:r>
                      <a:r>
                        <a:rPr lang="en-US" sz="1600" dirty="0"/>
                        <a:t>O</a:t>
                      </a:r>
                      <a:r>
                        <a:rPr lang="en-US" sz="1600" baseline="-25000" dirty="0"/>
                        <a:t>5</a:t>
                      </a:r>
                      <a:endParaRPr lang="en-US" sz="1600" dirty="0"/>
                    </a:p>
                  </a:txBody>
                  <a:tcPr marL="57291" marR="57291" marT="28645" marB="28645" anchor="ctr"/>
                </a:tc>
                <a:tc>
                  <a:txBody>
                    <a:bodyPr/>
                    <a:lstStyle/>
                    <a:p>
                      <a:pPr algn="ctr"/>
                      <a:r>
                        <a:rPr lang="en-US" sz="1600" dirty="0"/>
                        <a:t>5</a:t>
                      </a:r>
                    </a:p>
                  </a:txBody>
                  <a:tcPr marL="57291" marR="57291" marT="28645" marB="28645" anchor="ctr"/>
                </a:tc>
                <a:tc>
                  <a:txBody>
                    <a:bodyPr/>
                    <a:lstStyle/>
                    <a:p>
                      <a:pPr algn="ctr"/>
                      <a:r>
                        <a:rPr lang="en-US" sz="1600" dirty="0"/>
                        <a:t>150.13</a:t>
                      </a:r>
                    </a:p>
                  </a:txBody>
                  <a:tcPr marL="57291" marR="57291" marT="28645" marB="28645" anchor="ctr"/>
                </a:tc>
                <a:tc>
                  <a:txBody>
                    <a:bodyPr/>
                    <a:lstStyle/>
                    <a:p>
                      <a:r>
                        <a:rPr lang="en-US" sz="1600" dirty="0"/>
                        <a:t>Component of many nucleic acids and vitamin B</a:t>
                      </a:r>
                      <a:r>
                        <a:rPr lang="en-US" sz="1600" baseline="-25000" dirty="0"/>
                        <a:t>2</a:t>
                      </a:r>
                      <a:endParaRPr lang="en-US" sz="1600" dirty="0"/>
                    </a:p>
                  </a:txBody>
                  <a:tcPr marL="57291" marR="57291" marT="28645" marB="28645" anchor="ctr"/>
                </a:tc>
                <a:extLst>
                  <a:ext uri="{0D108BD9-81ED-4DB2-BD59-A6C34878D82A}">
                    <a16:rowId xmlns="" xmlns:a16="http://schemas.microsoft.com/office/drawing/2014/main" val="10005"/>
                  </a:ext>
                </a:extLst>
              </a:tr>
              <a:tr h="572907">
                <a:tc>
                  <a:txBody>
                    <a:bodyPr/>
                    <a:lstStyle/>
                    <a:p>
                      <a:r>
                        <a:rPr lang="en-US" sz="1600" dirty="0"/>
                        <a:t>Glucose</a:t>
                      </a:r>
                    </a:p>
                  </a:txBody>
                  <a:tcPr marL="57291" marR="57291" marT="28645" marB="28645" anchor="ctr"/>
                </a:tc>
                <a:tc>
                  <a:txBody>
                    <a:bodyPr/>
                    <a:lstStyle/>
                    <a:p>
                      <a:pPr algn="ctr"/>
                      <a:r>
                        <a:rPr lang="en-US" sz="1600" dirty="0"/>
                        <a:t>C</a:t>
                      </a:r>
                      <a:r>
                        <a:rPr lang="en-US" sz="1600" baseline="-25000" dirty="0"/>
                        <a:t>6</a:t>
                      </a:r>
                      <a:r>
                        <a:rPr lang="en-US" sz="1600" dirty="0"/>
                        <a:t>H</a:t>
                      </a:r>
                      <a:r>
                        <a:rPr lang="en-US" sz="1600" baseline="-25000" dirty="0"/>
                        <a:t>12</a:t>
                      </a:r>
                      <a:r>
                        <a:rPr lang="en-US" sz="1600" dirty="0"/>
                        <a:t>O</a:t>
                      </a:r>
                      <a:r>
                        <a:rPr lang="en-US" sz="1600" baseline="-25000" dirty="0"/>
                        <a:t>6</a:t>
                      </a:r>
                      <a:endParaRPr lang="en-US" sz="1600" dirty="0"/>
                    </a:p>
                  </a:txBody>
                  <a:tcPr marL="57291" marR="57291" marT="28645" marB="28645" anchor="ctr"/>
                </a:tc>
                <a:tc>
                  <a:txBody>
                    <a:bodyPr/>
                    <a:lstStyle/>
                    <a:p>
                      <a:pPr algn="ctr"/>
                      <a:r>
                        <a:rPr lang="en-US" sz="1600" dirty="0"/>
                        <a:t>6</a:t>
                      </a:r>
                    </a:p>
                  </a:txBody>
                  <a:tcPr marL="57291" marR="57291" marT="28645" marB="28645" anchor="ctr"/>
                </a:tc>
                <a:tc>
                  <a:txBody>
                    <a:bodyPr/>
                    <a:lstStyle/>
                    <a:p>
                      <a:pPr algn="ctr"/>
                      <a:r>
                        <a:rPr lang="en-US" sz="1600" dirty="0"/>
                        <a:t>180.16</a:t>
                      </a:r>
                    </a:p>
                  </a:txBody>
                  <a:tcPr marL="57291" marR="57291" marT="28645" marB="28645" anchor="ctr"/>
                </a:tc>
                <a:tc>
                  <a:txBody>
                    <a:bodyPr/>
                    <a:lstStyle/>
                    <a:p>
                      <a:r>
                        <a:rPr lang="en-US" sz="1600" dirty="0"/>
                        <a:t>Major nutrient for energy in cells</a:t>
                      </a:r>
                    </a:p>
                  </a:txBody>
                  <a:tcPr marL="57291" marR="57291" marT="28645" marB="28645" anchor="ctr"/>
                </a:tc>
                <a:extLst>
                  <a:ext uri="{0D108BD9-81ED-4DB2-BD59-A6C34878D82A}">
                    <a16:rowId xmlns=""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Chemical Equations</a:t>
            </a:r>
            <a:br>
              <a:rPr lang="en-US" altLang="en-US" b="1" dirty="0"/>
            </a:br>
            <a:endParaRPr lang="en-US" dirty="0"/>
          </a:p>
        </p:txBody>
      </p:sp>
      <p:sp>
        <p:nvSpPr>
          <p:cNvPr id="3" name="Content Placeholder 2" descr="The formation of HF on the macroscopic and molecular levels and written as a balanced chemical equation."/>
          <p:cNvSpPr>
            <a:spLocks noGrp="1"/>
          </p:cNvSpPr>
          <p:nvPr>
            <p:ph idx="1"/>
          </p:nvPr>
        </p:nvSpPr>
        <p:spPr/>
        <p:txBody>
          <a:bodyPr/>
          <a:lstStyle/>
          <a:p>
            <a:r>
              <a:rPr lang="en-US" altLang="en-US" dirty="0"/>
              <a:t>A </a:t>
            </a:r>
            <a:r>
              <a:rPr lang="en-US" altLang="en-US" b="1" i="1" dirty="0"/>
              <a:t>chemical equation</a:t>
            </a:r>
            <a:r>
              <a:rPr lang="en-US" altLang="en-US" dirty="0"/>
              <a:t> uses formulas to express the </a:t>
            </a:r>
            <a:r>
              <a:rPr lang="en-US" altLang="en-US" b="1" i="1" dirty="0"/>
              <a:t>identities</a:t>
            </a:r>
            <a:r>
              <a:rPr lang="en-US" altLang="en-US" dirty="0"/>
              <a:t> and </a:t>
            </a:r>
            <a:r>
              <a:rPr lang="en-US" altLang="en-US" b="1" i="1" dirty="0"/>
              <a:t>quantities</a:t>
            </a:r>
            <a:r>
              <a:rPr lang="en-US" altLang="en-US" dirty="0"/>
              <a:t> of substances involved in a physical or chemical change.</a:t>
            </a:r>
          </a:p>
          <a:p>
            <a:endParaRPr lang="en-US" altLang="en-US" b="1" dirty="0"/>
          </a:p>
          <a:p>
            <a:endParaRPr lang="en-US" altLang="en-US" b="1" dirty="0"/>
          </a:p>
          <a:p>
            <a:endParaRPr lang="en-US" altLang="en-US" b="1" dirty="0"/>
          </a:p>
          <a:p>
            <a:endParaRPr lang="en-US" altLang="en-US" b="1" dirty="0"/>
          </a:p>
          <a:p>
            <a:endParaRPr lang="en-US" altLang="en-US" b="1" dirty="0"/>
          </a:p>
          <a:p>
            <a:endParaRPr lang="en-US" altLang="en-US" b="1" dirty="0"/>
          </a:p>
          <a:p>
            <a:pPr marL="0" indent="0">
              <a:buNone/>
            </a:pPr>
            <a:r>
              <a:rPr lang="en-US" altLang="en-US" b="1" dirty="0"/>
              <a:t>Figure 3.6</a:t>
            </a:r>
          </a:p>
          <a:p>
            <a:endParaRPr lang="en-US" dirty="0"/>
          </a:p>
        </p:txBody>
      </p:sp>
      <p:pic>
        <p:nvPicPr>
          <p:cNvPr id="48132" name="Picture 2" descr="The formation of HF on the macroscopic and molecular levels and written as a balanced chemical equation."/>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89553" y="2200558"/>
            <a:ext cx="7117295" cy="323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t>Features of Chemical Equations</a:t>
            </a:r>
            <a:br>
              <a:rPr lang="en-US" altLang="en-US" b="1" dirty="0"/>
            </a:br>
            <a:endParaRPr lang="en-US" dirty="0"/>
          </a:p>
        </p:txBody>
      </p:sp>
      <p:sp>
        <p:nvSpPr>
          <p:cNvPr id="6" name="Content Placeholder 5"/>
          <p:cNvSpPr>
            <a:spLocks noGrp="1"/>
          </p:cNvSpPr>
          <p:nvPr>
            <p:ph idx="1"/>
          </p:nvPr>
        </p:nvSpPr>
        <p:spPr>
          <a:xfrm>
            <a:off x="462467" y="990600"/>
            <a:ext cx="8229600" cy="5562600"/>
          </a:xfrm>
        </p:spPr>
        <p:txBody>
          <a:bodyPr/>
          <a:lstStyle/>
          <a:p>
            <a:r>
              <a:rPr lang="en-US" altLang="en-US" dirty="0"/>
              <a:t>The equation must be </a:t>
            </a:r>
            <a:r>
              <a:rPr lang="en-US" altLang="en-US" b="1" dirty="0"/>
              <a:t>balanced</a:t>
            </a:r>
            <a:r>
              <a:rPr lang="en-US" altLang="en-US" dirty="0"/>
              <a:t>; the same number and type of each atom must appear on both sides.</a:t>
            </a:r>
            <a:endParaRPr lang="en-US" altLang="en-US" dirty="0">
              <a:cs typeface="Arial" pitchFamily="34" charset="0"/>
            </a:endParaRPr>
          </a:p>
          <a:p>
            <a:endParaRPr lang="en-US" dirty="0"/>
          </a:p>
        </p:txBody>
      </p:sp>
      <p:pic>
        <p:nvPicPr>
          <p:cNvPr id="3074" name="Picture 2" descr="The reactants appear on the left of the arrow and the products on the right. The number of each molecule appear as coefficients in front of the molecules.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0878" y="2682956"/>
            <a:ext cx="8372776" cy="2283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b="1" dirty="0"/>
              <a:t>Balancing a Chemical Equation </a:t>
            </a:r>
            <a:br>
              <a:rPr lang="en-US" altLang="en-US" b="1" dirty="0"/>
            </a:br>
            <a:endParaRPr lang="en-US" dirty="0"/>
          </a:p>
        </p:txBody>
      </p:sp>
      <p:sp>
        <p:nvSpPr>
          <p:cNvPr id="7" name="Content Placeholder 6"/>
          <p:cNvSpPr>
            <a:spLocks noGrp="1"/>
          </p:cNvSpPr>
          <p:nvPr>
            <p:ph idx="1"/>
          </p:nvPr>
        </p:nvSpPr>
        <p:spPr/>
        <p:txBody>
          <a:bodyPr/>
          <a:lstStyle/>
          <a:p>
            <a:r>
              <a:rPr lang="en-US" dirty="0"/>
              <a:t>1) Translating the statement: we first translate the chemical statement into a “skeleton” equation.</a:t>
            </a:r>
          </a:p>
          <a:p>
            <a:r>
              <a:rPr lang="en-US" dirty="0"/>
              <a:t>2) Balancing the atoms: we match the numbers of each type of atom on the left and the right of the yield arrow</a:t>
            </a:r>
          </a:p>
          <a:p>
            <a:r>
              <a:rPr lang="en-US" dirty="0"/>
              <a:t>3) Adjusting the coefficients: in most cases, the smallest whole-number coefficients are preferred</a:t>
            </a:r>
          </a:p>
          <a:p>
            <a:r>
              <a:rPr lang="en-US" dirty="0"/>
              <a:t>4) Checking: after balancing and adjusting the coefficients, we always check that the equation is balanced:</a:t>
            </a:r>
          </a:p>
          <a:p>
            <a:r>
              <a:rPr lang="en-US" dirty="0"/>
              <a:t>5) Specifying the states of matter: the final equation also indicates the physical state of each substance or whether it is dissolved in water.</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A Three-level View of a Reaction</a:t>
            </a:r>
            <a:endParaRPr lang="en-US" dirty="0"/>
          </a:p>
        </p:txBody>
      </p:sp>
      <p:pic>
        <p:nvPicPr>
          <p:cNvPr id="49156" name="Picture 6" descr="The macroscopic and atomic-level view of a reaction are shown along with the symbolic balanced equation."/>
          <p:cNvPicPr>
            <a:picLocks noChangeAspect="1"/>
          </p:cNvPicPr>
          <p:nvPr/>
        </p:nvPicPr>
        <p:blipFill rotWithShape="1">
          <a:blip r:embed="rId3" cstate="print">
            <a:extLst>
              <a:ext uri="{28A0092B-C50C-407E-A947-70E740481C1C}">
                <a14:useLocalDpi xmlns:a14="http://schemas.microsoft.com/office/drawing/2010/main" val="0"/>
              </a:ext>
            </a:extLst>
          </a:blip>
          <a:srcRect b="3266"/>
          <a:stretch/>
        </p:blipFill>
        <p:spPr bwMode="auto">
          <a:xfrm>
            <a:off x="1833788" y="875238"/>
            <a:ext cx="5400224" cy="5206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847834"/>
            <a:ext cx="8229600" cy="5562600"/>
          </a:xfrm>
        </p:spPr>
        <p:txBody>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r>
              <a:rPr lang="en-US" b="1" dirty="0"/>
              <a:t>Figure 3.7</a:t>
            </a:r>
          </a:p>
        </p:txBody>
      </p:sp>
      <p:sp>
        <p:nvSpPr>
          <p:cNvPr id="4" name="Text Placeholder 3"/>
          <p:cNvSpPr>
            <a:spLocks noGrp="1"/>
          </p:cNvSpPr>
          <p:nvPr>
            <p:ph type="body" sz="quarter" idx="11"/>
          </p:nvPr>
        </p:nvSpPr>
        <p:spPr/>
        <p:txBody>
          <a:bodyPr/>
          <a:lstStyle/>
          <a:p>
            <a:r>
              <a:rPr lang="en-US" i="1" dirty="0"/>
              <a:t>© McGraw-Hill Education/Charles Winters/Timeframe Photography, Inc.</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altLang="en-US" b="1" dirty="0"/>
              <a:t>Sample Problem 3.12 – Problem and Solution</a:t>
            </a:r>
            <a:endParaRPr lang="en-US" dirty="0"/>
          </a:p>
        </p:txBody>
      </p:sp>
      <mc:AlternateContent xmlns:mc="http://schemas.openxmlformats.org/markup-compatibility/2006" xmlns:a14="http://schemas.microsoft.com/office/drawing/2010/main">
        <mc:Choice Requires="a14">
          <p:sp>
            <p:nvSpPr>
              <p:cNvPr id="13" name="Content Placeholder 12"/>
              <p:cNvSpPr>
                <a:spLocks noGrp="1"/>
              </p:cNvSpPr>
              <p:nvPr>
                <p:ph idx="1"/>
              </p:nvPr>
            </p:nvSpPr>
            <p:spPr/>
            <p:txBody>
              <a:bodyPr/>
              <a:lstStyle/>
              <a:p>
                <a:pPr marL="0" indent="0">
                  <a:buNone/>
                </a:pPr>
                <a:r>
                  <a:rPr lang="en-US" altLang="en-US" b="1" dirty="0"/>
                  <a:t>Balancing a Chemical Equation</a:t>
                </a:r>
              </a:p>
              <a:p>
                <a:r>
                  <a:rPr lang="en-US" altLang="en-US" b="1" dirty="0"/>
                  <a:t>PROBLEM:</a:t>
                </a:r>
                <a:r>
                  <a:rPr lang="en-US" altLang="en-US" dirty="0"/>
                  <a:t> Within the cylinders of a car</a:t>
                </a:r>
                <a:r>
                  <a:rPr lang="ja-JP" altLang="en-US" dirty="0"/>
                  <a:t>’</a:t>
                </a:r>
                <a:r>
                  <a:rPr lang="en-US" altLang="ja-JP" dirty="0"/>
                  <a:t>s engine, the hydrocarbon octane (C</a:t>
                </a:r>
                <a:r>
                  <a:rPr lang="en-US" altLang="ja-JP" baseline="-25000" dirty="0"/>
                  <a:t>8</a:t>
                </a:r>
                <a:r>
                  <a:rPr lang="en-US" altLang="ja-JP" dirty="0"/>
                  <a:t>H</a:t>
                </a:r>
                <a:r>
                  <a:rPr lang="en-US" altLang="ja-JP" baseline="-25000" dirty="0"/>
                  <a:t>18</a:t>
                </a:r>
                <a:r>
                  <a:rPr lang="en-US" altLang="ja-JP" dirty="0"/>
                  <a:t>), one of many components of gasoline, mixes with oxygen from the air and burns to form carbon dioxide and water vapor.  Write a balanced equation for this reaction.</a:t>
                </a:r>
                <a:endParaRPr lang="en-US" altLang="en-US" dirty="0"/>
              </a:p>
              <a:p>
                <a:pPr marL="0"/>
                <a:r>
                  <a:rPr lang="en-US" altLang="en-US" b="1" dirty="0"/>
                  <a:t>SOLUTION:</a:t>
                </a:r>
              </a:p>
              <a:p>
                <a:pPr marL="0" indent="0">
                  <a:buNone/>
                </a:pPr>
                <a14:m>
                  <m:oMathPara xmlns:m="http://schemas.openxmlformats.org/officeDocument/2006/math">
                    <m:oMathParaPr>
                      <m:jc m:val="center"/>
                    </m:oMathParaPr>
                    <m:oMath xmlns:m="http://schemas.openxmlformats.org/officeDocument/2006/math">
                      <m:r>
                        <m:rPr>
                          <m:nor/>
                        </m:rPr>
                        <a:rPr lang="en-US" altLang="en-US" dirty="0"/>
                        <m:t>C</m:t>
                      </m:r>
                      <m:r>
                        <m:rPr>
                          <m:nor/>
                        </m:rPr>
                        <a:rPr lang="en-US" altLang="en-US" baseline="-25000" dirty="0"/>
                        <m:t>8</m:t>
                      </m:r>
                      <m:r>
                        <m:rPr>
                          <m:nor/>
                        </m:rPr>
                        <a:rPr lang="en-US" altLang="en-US" dirty="0"/>
                        <m:t>H</m:t>
                      </m:r>
                      <m:r>
                        <m:rPr>
                          <m:nor/>
                        </m:rPr>
                        <a:rPr lang="en-US" altLang="en-US" baseline="-25000" dirty="0"/>
                        <m:t>18</m:t>
                      </m:r>
                      <m:r>
                        <m:rPr>
                          <m:nor/>
                        </m:rPr>
                        <a:rPr lang="en-US" altLang="en-US" dirty="0"/>
                        <m:t> +    </m:t>
                      </m:r>
                      <m:r>
                        <m:rPr>
                          <m:nor/>
                        </m:rPr>
                        <a:rPr lang="en-US" altLang="en-US" dirty="0"/>
                        <m:t>O</m:t>
                      </m:r>
                      <m:r>
                        <m:rPr>
                          <m:nor/>
                        </m:rPr>
                        <a:rPr lang="en-US" altLang="en-US" baseline="-25000" dirty="0"/>
                        <m:t>2</m:t>
                      </m:r>
                      <m:r>
                        <m:rPr>
                          <m:nor/>
                        </m:rPr>
                        <a:rPr lang="en-US" altLang="en-US" dirty="0"/>
                        <m:t>    </m:t>
                      </m:r>
                      <m:r>
                        <a:rPr lang="en-US" altLang="en-US" i="1" dirty="0" smtClean="0">
                          <a:latin typeface="Cambria Math"/>
                          <a:ea typeface="Cambria Math"/>
                        </a:rPr>
                        <m:t>→</m:t>
                      </m:r>
                      <m:r>
                        <m:rPr>
                          <m:nor/>
                        </m:rPr>
                        <a:rPr lang="en-US" altLang="en-US" dirty="0"/>
                        <m:t>       </m:t>
                      </m:r>
                      <m:r>
                        <m:rPr>
                          <m:nor/>
                        </m:rPr>
                        <a:rPr lang="en-US" altLang="en-US" dirty="0"/>
                        <m:t>CO</m:t>
                      </m:r>
                      <m:r>
                        <m:rPr>
                          <m:nor/>
                        </m:rPr>
                        <a:rPr lang="en-US" altLang="en-US" baseline="-25000" dirty="0"/>
                        <m:t>2</m:t>
                      </m:r>
                      <m:r>
                        <m:rPr>
                          <m:nor/>
                        </m:rPr>
                        <a:rPr lang="en-US" altLang="en-US" dirty="0"/>
                        <m:t> +    </m:t>
                      </m:r>
                      <m:r>
                        <m:rPr>
                          <m:nor/>
                        </m:rPr>
                        <a:rPr lang="en-US" altLang="en-US" dirty="0"/>
                        <m:t>H</m:t>
                      </m:r>
                      <m:r>
                        <m:rPr>
                          <m:nor/>
                        </m:rPr>
                        <a:rPr lang="en-US" altLang="en-US" baseline="-25000" dirty="0"/>
                        <m:t>2</m:t>
                      </m:r>
                      <m:r>
                        <m:rPr>
                          <m:nor/>
                        </m:rPr>
                        <a:rPr lang="en-US" altLang="en-US" dirty="0"/>
                        <m:t>O</m:t>
                      </m:r>
                    </m:oMath>
                  </m:oMathPara>
                </a14:m>
                <a:endParaRPr lang="en-US" altLang="en-US" dirty="0">
                  <a:latin typeface="Times New Roman" pitchFamily="18" charset="0"/>
                </a:endParaRPr>
              </a:p>
              <a:p>
                <a:pPr marL="0" indent="0">
                  <a:buNone/>
                </a:pPr>
                <a14:m>
                  <m:oMathPara xmlns:m="http://schemas.openxmlformats.org/officeDocument/2006/math">
                    <m:oMathParaPr>
                      <m:jc m:val="center"/>
                    </m:oMathParaPr>
                    <m:oMath xmlns:m="http://schemas.openxmlformats.org/officeDocument/2006/math">
                      <m:r>
                        <m:rPr>
                          <m:nor/>
                        </m:rPr>
                        <a:rPr lang="en-US" altLang="en-US" dirty="0"/>
                        <m:t>C</m:t>
                      </m:r>
                      <m:r>
                        <m:rPr>
                          <m:nor/>
                        </m:rPr>
                        <a:rPr lang="en-US" altLang="en-US" baseline="-25000" dirty="0"/>
                        <m:t>8</m:t>
                      </m:r>
                      <m:r>
                        <m:rPr>
                          <m:nor/>
                        </m:rPr>
                        <a:rPr lang="en-US" altLang="en-US" dirty="0"/>
                        <m:t>H</m:t>
                      </m:r>
                      <m:r>
                        <m:rPr>
                          <m:nor/>
                        </m:rPr>
                        <a:rPr lang="en-US" altLang="en-US" baseline="-25000" dirty="0"/>
                        <m:t>18</m:t>
                      </m:r>
                      <m:r>
                        <m:rPr>
                          <m:nor/>
                        </m:rPr>
                        <a:rPr lang="en-US" altLang="en-US" dirty="0"/>
                        <m:t> +  </m:t>
                      </m:r>
                      <m:r>
                        <m:rPr>
                          <m:nor/>
                        </m:rPr>
                        <a:rPr lang="en-US" altLang="en-US" b="0" i="0" dirty="0" smtClean="0"/>
                        <m:t>(</m:t>
                      </m:r>
                      <m:f>
                        <m:fPr>
                          <m:ctrlPr>
                            <a:rPr lang="en-US" altLang="en-US" b="0" i="1" dirty="0" smtClean="0">
                              <a:latin typeface="Cambria Math" panose="02040503050406030204" pitchFamily="18" charset="0"/>
                            </a:rPr>
                          </m:ctrlPr>
                        </m:fPr>
                        <m:num>
                          <m:r>
                            <a:rPr lang="en-US" altLang="en-US" b="0" i="1" dirty="0" smtClean="0">
                              <a:latin typeface="Cambria Math"/>
                            </a:rPr>
                            <m:t>25</m:t>
                          </m:r>
                        </m:num>
                        <m:den>
                          <m:r>
                            <a:rPr lang="en-US" altLang="en-US" b="0" i="1" dirty="0" smtClean="0">
                              <a:latin typeface="Cambria Math"/>
                            </a:rPr>
                            <m:t>2</m:t>
                          </m:r>
                        </m:den>
                      </m:f>
                      <m:r>
                        <a:rPr lang="en-US" altLang="en-US" b="0" i="1" dirty="0" smtClean="0">
                          <a:latin typeface="Cambria Math"/>
                        </a:rPr>
                        <m:t>)</m:t>
                      </m:r>
                      <m:r>
                        <m:rPr>
                          <m:nor/>
                        </m:rPr>
                        <a:rPr lang="en-US" altLang="en-US" dirty="0"/>
                        <m:t> </m:t>
                      </m:r>
                      <m:r>
                        <m:rPr>
                          <m:nor/>
                        </m:rPr>
                        <a:rPr lang="en-US" altLang="en-US" dirty="0"/>
                        <m:t>O</m:t>
                      </m:r>
                      <m:r>
                        <m:rPr>
                          <m:nor/>
                        </m:rPr>
                        <a:rPr lang="en-US" altLang="en-US" baseline="-25000" dirty="0"/>
                        <m:t>2</m:t>
                      </m:r>
                      <m:r>
                        <a:rPr lang="en-US" altLang="en-US" i="1" dirty="0">
                          <a:latin typeface="Cambria Math"/>
                          <a:ea typeface="Cambria Math"/>
                        </a:rPr>
                        <m:t>→</m:t>
                      </m:r>
                      <m:r>
                        <m:rPr>
                          <m:nor/>
                        </m:rPr>
                        <a:rPr lang="en-US" altLang="en-US" dirty="0"/>
                        <m:t>8 </m:t>
                      </m:r>
                      <m:r>
                        <m:rPr>
                          <m:nor/>
                        </m:rPr>
                        <a:rPr lang="en-US" altLang="en-US" dirty="0"/>
                        <m:t>CO</m:t>
                      </m:r>
                      <m:r>
                        <m:rPr>
                          <m:nor/>
                        </m:rPr>
                        <a:rPr lang="en-US" altLang="en-US" baseline="-25000" dirty="0"/>
                        <m:t>2</m:t>
                      </m:r>
                      <m:r>
                        <m:rPr>
                          <m:nor/>
                        </m:rPr>
                        <a:rPr lang="en-US" altLang="en-US" dirty="0"/>
                        <m:t> +      9 </m:t>
                      </m:r>
                      <m:r>
                        <m:rPr>
                          <m:nor/>
                        </m:rPr>
                        <a:rPr lang="en-US" altLang="en-US" dirty="0"/>
                        <m:t>H</m:t>
                      </m:r>
                      <m:r>
                        <m:rPr>
                          <m:nor/>
                        </m:rPr>
                        <a:rPr lang="en-US" altLang="en-US" baseline="-25000" dirty="0"/>
                        <m:t>2</m:t>
                      </m:r>
                      <m:r>
                        <m:rPr>
                          <m:nor/>
                        </m:rPr>
                        <a:rPr lang="en-US" altLang="en-US" dirty="0"/>
                        <m:t>O</m:t>
                      </m:r>
                    </m:oMath>
                  </m:oMathPara>
                </a14:m>
                <a:endParaRPr lang="en-US" altLang="en-US" dirty="0">
                  <a:latin typeface="Times New Roman" pitchFamily="18" charset="0"/>
                </a:endParaRPr>
              </a:p>
              <a:p>
                <a:pPr marL="0" indent="0">
                  <a:buNone/>
                </a:pPr>
                <a14:m>
                  <m:oMathPara xmlns:m="http://schemas.openxmlformats.org/officeDocument/2006/math">
                    <m:oMathParaPr>
                      <m:jc m:val="center"/>
                    </m:oMathParaPr>
                    <m:oMath xmlns:m="http://schemas.openxmlformats.org/officeDocument/2006/math">
                      <m:r>
                        <m:rPr>
                          <m:nor/>
                        </m:rPr>
                        <a:rPr lang="en-US" altLang="en-US" dirty="0"/>
                        <m:t>2</m:t>
                      </m:r>
                      <m:r>
                        <m:rPr>
                          <m:nor/>
                        </m:rPr>
                        <a:rPr lang="en-US" altLang="en-US" dirty="0"/>
                        <m:t>C</m:t>
                      </m:r>
                      <m:r>
                        <m:rPr>
                          <m:nor/>
                        </m:rPr>
                        <a:rPr lang="en-US" altLang="en-US" baseline="-25000" dirty="0"/>
                        <m:t>8</m:t>
                      </m:r>
                      <m:r>
                        <m:rPr>
                          <m:nor/>
                        </m:rPr>
                        <a:rPr lang="en-US" altLang="en-US" dirty="0"/>
                        <m:t>H</m:t>
                      </m:r>
                      <m:r>
                        <m:rPr>
                          <m:nor/>
                        </m:rPr>
                        <a:rPr lang="en-US" altLang="en-US" baseline="-25000" dirty="0"/>
                        <m:t>18</m:t>
                      </m:r>
                      <m:r>
                        <m:rPr>
                          <m:nor/>
                        </m:rPr>
                        <a:rPr lang="en-US" altLang="en-US" dirty="0"/>
                        <m:t> + 25</m:t>
                      </m:r>
                      <m:r>
                        <m:rPr>
                          <m:nor/>
                        </m:rPr>
                        <a:rPr lang="en-US" altLang="en-US" dirty="0"/>
                        <m:t>O</m:t>
                      </m:r>
                      <m:r>
                        <m:rPr>
                          <m:nor/>
                        </m:rPr>
                        <a:rPr lang="en-US" altLang="en-US" baseline="-25000" dirty="0"/>
                        <m:t>2</m:t>
                      </m:r>
                      <m:r>
                        <a:rPr lang="en-US" altLang="en-US" i="1" dirty="0">
                          <a:latin typeface="Cambria Math"/>
                          <a:ea typeface="Cambria Math"/>
                        </a:rPr>
                        <m:t>→</m:t>
                      </m:r>
                      <m:r>
                        <m:rPr>
                          <m:nor/>
                        </m:rPr>
                        <a:rPr lang="en-US" altLang="en-US" dirty="0"/>
                        <m:t>16</m:t>
                      </m:r>
                      <m:r>
                        <m:rPr>
                          <m:nor/>
                        </m:rPr>
                        <a:rPr lang="en-US" altLang="en-US" dirty="0"/>
                        <m:t>CO</m:t>
                      </m:r>
                      <m:r>
                        <m:rPr>
                          <m:nor/>
                        </m:rPr>
                        <a:rPr lang="en-US" altLang="en-US" baseline="-25000" dirty="0"/>
                        <m:t>2</m:t>
                      </m:r>
                      <m:r>
                        <m:rPr>
                          <m:nor/>
                        </m:rPr>
                        <a:rPr lang="en-US" altLang="en-US" dirty="0"/>
                        <m:t> +  18</m:t>
                      </m:r>
                      <m:r>
                        <m:rPr>
                          <m:nor/>
                        </m:rPr>
                        <a:rPr lang="en-US" altLang="en-US" dirty="0"/>
                        <m:t>H</m:t>
                      </m:r>
                      <m:r>
                        <m:rPr>
                          <m:nor/>
                        </m:rPr>
                        <a:rPr lang="en-US" altLang="en-US" baseline="-25000" dirty="0"/>
                        <m:t>2</m:t>
                      </m:r>
                      <m:r>
                        <m:rPr>
                          <m:nor/>
                        </m:rPr>
                        <a:rPr lang="en-US" altLang="en-US" dirty="0"/>
                        <m:t>O</m:t>
                      </m:r>
                    </m:oMath>
                  </m:oMathPara>
                </a14:m>
                <a:endParaRPr lang="en-US" altLang="en-US" dirty="0"/>
              </a:p>
              <a:p>
                <a:pPr marL="0" indent="0">
                  <a:buNone/>
                </a:pPr>
                <a14:m>
                  <m:oMathPara xmlns:m="http://schemas.openxmlformats.org/officeDocument/2006/math">
                    <m:oMathParaPr>
                      <m:jc m:val="center"/>
                    </m:oMathParaPr>
                    <m:oMath xmlns:m="http://schemas.openxmlformats.org/officeDocument/2006/math">
                      <m:r>
                        <m:rPr>
                          <m:nor/>
                        </m:rPr>
                        <a:rPr lang="en-US" altLang="en-US" dirty="0"/>
                        <m:t>2</m:t>
                      </m:r>
                      <m:r>
                        <m:rPr>
                          <m:nor/>
                        </m:rPr>
                        <a:rPr lang="en-US" altLang="en-US" dirty="0"/>
                        <m:t>C</m:t>
                      </m:r>
                      <m:r>
                        <m:rPr>
                          <m:nor/>
                        </m:rPr>
                        <a:rPr lang="en-US" altLang="en-US" baseline="-25000" dirty="0"/>
                        <m:t>8</m:t>
                      </m:r>
                      <m:r>
                        <m:rPr>
                          <m:nor/>
                        </m:rPr>
                        <a:rPr lang="en-US" altLang="en-US" dirty="0"/>
                        <m:t>H</m:t>
                      </m:r>
                      <m:r>
                        <m:rPr>
                          <m:nor/>
                        </m:rPr>
                        <a:rPr lang="en-US" altLang="en-US" baseline="-25000" dirty="0"/>
                        <m:t>18</m:t>
                      </m:r>
                      <m:r>
                        <m:rPr>
                          <m:nor/>
                        </m:rPr>
                        <a:rPr lang="en-US" altLang="en-US" dirty="0"/>
                        <m:t> + 25</m:t>
                      </m:r>
                      <m:r>
                        <m:rPr>
                          <m:nor/>
                        </m:rPr>
                        <a:rPr lang="en-US" altLang="en-US" dirty="0"/>
                        <m:t>O</m:t>
                      </m:r>
                      <m:r>
                        <m:rPr>
                          <m:nor/>
                        </m:rPr>
                        <a:rPr lang="en-US" altLang="en-US" baseline="-25000" dirty="0"/>
                        <m:t>2</m:t>
                      </m:r>
                      <m:r>
                        <a:rPr lang="en-US" altLang="en-US" i="1" dirty="0">
                          <a:latin typeface="Cambria Math"/>
                          <a:ea typeface="Cambria Math"/>
                        </a:rPr>
                        <m:t>→</m:t>
                      </m:r>
                      <m:r>
                        <m:rPr>
                          <m:nor/>
                        </m:rPr>
                        <a:rPr lang="en-US" altLang="en-US" dirty="0"/>
                        <m:t>16</m:t>
                      </m:r>
                      <m:r>
                        <m:rPr>
                          <m:nor/>
                        </m:rPr>
                        <a:rPr lang="en-US" altLang="en-US" dirty="0"/>
                        <m:t>CO</m:t>
                      </m:r>
                      <m:r>
                        <m:rPr>
                          <m:nor/>
                        </m:rPr>
                        <a:rPr lang="en-US" altLang="en-US" baseline="-25000" dirty="0"/>
                        <m:t>2</m:t>
                      </m:r>
                      <m:r>
                        <m:rPr>
                          <m:nor/>
                        </m:rPr>
                        <a:rPr lang="en-US" altLang="en-US" dirty="0"/>
                        <m:t> +  18</m:t>
                      </m:r>
                      <m:r>
                        <m:rPr>
                          <m:nor/>
                        </m:rPr>
                        <a:rPr lang="en-US" altLang="en-US" dirty="0"/>
                        <m:t>H</m:t>
                      </m:r>
                      <m:r>
                        <m:rPr>
                          <m:nor/>
                        </m:rPr>
                        <a:rPr lang="en-US" altLang="en-US" baseline="-25000" dirty="0"/>
                        <m:t>2</m:t>
                      </m:r>
                      <m:r>
                        <m:rPr>
                          <m:nor/>
                        </m:rPr>
                        <a:rPr lang="en-US" altLang="en-US" dirty="0"/>
                        <m:t>O</m:t>
                      </m:r>
                    </m:oMath>
                  </m:oMathPara>
                </a14:m>
                <a:endParaRPr lang="en-US" altLang="en-US" dirty="0"/>
              </a:p>
              <a:p>
                <a:pPr marL="0" indent="0">
                  <a:buNone/>
                </a:pPr>
                <a14:m>
                  <m:oMathPara xmlns:m="http://schemas.openxmlformats.org/officeDocument/2006/math">
                    <m:oMathParaPr>
                      <m:jc m:val="center"/>
                    </m:oMathParaPr>
                    <m:oMath xmlns:m="http://schemas.openxmlformats.org/officeDocument/2006/math">
                      <m:r>
                        <m:rPr>
                          <m:nor/>
                        </m:rPr>
                        <a:rPr lang="en-US" altLang="en-US" dirty="0"/>
                        <m:t>2</m:t>
                      </m:r>
                      <m:r>
                        <m:rPr>
                          <m:nor/>
                        </m:rPr>
                        <a:rPr lang="en-US" altLang="en-US" dirty="0"/>
                        <m:t>C</m:t>
                      </m:r>
                      <m:r>
                        <m:rPr>
                          <m:nor/>
                        </m:rPr>
                        <a:rPr lang="en-US" altLang="en-US" baseline="-25000" dirty="0"/>
                        <m:t>8</m:t>
                      </m:r>
                      <m:r>
                        <m:rPr>
                          <m:nor/>
                        </m:rPr>
                        <a:rPr lang="en-US" altLang="en-US" dirty="0"/>
                        <m:t>H</m:t>
                      </m:r>
                      <m:r>
                        <m:rPr>
                          <m:nor/>
                        </m:rPr>
                        <a:rPr lang="en-US" altLang="en-US" baseline="-25000" dirty="0"/>
                        <m:t>18</m:t>
                      </m:r>
                      <m:r>
                        <m:rPr>
                          <m:nor/>
                        </m:rPr>
                        <a:rPr lang="en-US" altLang="en-US" dirty="0"/>
                        <m:t>(</m:t>
                      </m:r>
                      <m:r>
                        <m:rPr>
                          <m:nor/>
                        </m:rPr>
                        <a:rPr lang="en-US" altLang="en-US" i="1" dirty="0"/>
                        <m:t>l</m:t>
                      </m:r>
                      <m:r>
                        <m:rPr>
                          <m:nor/>
                        </m:rPr>
                        <a:rPr lang="en-US" altLang="en-US" dirty="0"/>
                        <m:t>) + 25</m:t>
                      </m:r>
                      <m:r>
                        <m:rPr>
                          <m:nor/>
                        </m:rPr>
                        <a:rPr lang="en-US" altLang="en-US" dirty="0"/>
                        <m:t>O</m:t>
                      </m:r>
                      <m:r>
                        <m:rPr>
                          <m:nor/>
                        </m:rPr>
                        <a:rPr lang="en-US" altLang="en-US" baseline="-25000" dirty="0"/>
                        <m:t>2 </m:t>
                      </m:r>
                      <m:r>
                        <m:rPr>
                          <m:nor/>
                        </m:rPr>
                        <a:rPr lang="en-US" altLang="en-US" dirty="0"/>
                        <m:t>(</m:t>
                      </m:r>
                      <m:r>
                        <m:rPr>
                          <m:nor/>
                        </m:rPr>
                        <a:rPr lang="en-US" altLang="en-US" i="1" dirty="0"/>
                        <m:t>g</m:t>
                      </m:r>
                      <m:r>
                        <m:rPr>
                          <m:nor/>
                        </m:rPr>
                        <a:rPr lang="en-US" altLang="en-US" dirty="0"/>
                        <m:t>)</m:t>
                      </m:r>
                      <m:r>
                        <a:rPr lang="en-US" altLang="en-US" i="1" dirty="0">
                          <a:latin typeface="Cambria Math"/>
                          <a:ea typeface="Cambria Math"/>
                        </a:rPr>
                        <m:t>→</m:t>
                      </m:r>
                      <m:r>
                        <m:rPr>
                          <m:nor/>
                        </m:rPr>
                        <a:rPr lang="en-US" altLang="en-US" dirty="0"/>
                        <m:t>16</m:t>
                      </m:r>
                      <m:r>
                        <m:rPr>
                          <m:nor/>
                        </m:rPr>
                        <a:rPr lang="en-US" altLang="en-US" dirty="0"/>
                        <m:t>CO</m:t>
                      </m:r>
                      <m:r>
                        <m:rPr>
                          <m:nor/>
                        </m:rPr>
                        <a:rPr lang="en-US" altLang="en-US" baseline="-25000" dirty="0"/>
                        <m:t>2 </m:t>
                      </m:r>
                      <m:r>
                        <m:rPr>
                          <m:nor/>
                        </m:rPr>
                        <a:rPr lang="en-US" altLang="en-US" dirty="0"/>
                        <m:t>(</m:t>
                      </m:r>
                      <m:r>
                        <m:rPr>
                          <m:nor/>
                        </m:rPr>
                        <a:rPr lang="en-US" altLang="en-US" i="1" dirty="0"/>
                        <m:t>g</m:t>
                      </m:r>
                      <m:r>
                        <m:rPr>
                          <m:nor/>
                        </m:rPr>
                        <a:rPr lang="en-US" altLang="en-US" dirty="0"/>
                        <m:t>) +  18</m:t>
                      </m:r>
                      <m:r>
                        <m:rPr>
                          <m:nor/>
                        </m:rPr>
                        <a:rPr lang="en-US" altLang="en-US" dirty="0"/>
                        <m:t>H</m:t>
                      </m:r>
                      <m:r>
                        <m:rPr>
                          <m:nor/>
                        </m:rPr>
                        <a:rPr lang="en-US" altLang="en-US" baseline="-25000" dirty="0"/>
                        <m:t>2</m:t>
                      </m:r>
                      <m:r>
                        <m:rPr>
                          <m:nor/>
                        </m:rPr>
                        <a:rPr lang="en-US" altLang="en-US" dirty="0"/>
                        <m:t>O</m:t>
                      </m:r>
                      <m:r>
                        <m:rPr>
                          <m:nor/>
                        </m:rPr>
                        <a:rPr lang="en-US" altLang="en-US" dirty="0"/>
                        <m:t> (</m:t>
                      </m:r>
                      <m:r>
                        <m:rPr>
                          <m:nor/>
                        </m:rPr>
                        <a:rPr lang="en-US" altLang="en-US" i="1" dirty="0"/>
                        <m:t>g</m:t>
                      </m:r>
                      <m:r>
                        <m:rPr>
                          <m:nor/>
                        </m:rPr>
                        <a:rPr lang="en-US" altLang="en-US" dirty="0"/>
                        <m:t>) </m:t>
                      </m:r>
                    </m:oMath>
                  </m:oMathPara>
                </a14:m>
                <a:endParaRPr lang="en-US" altLang="en-US" dirty="0"/>
              </a:p>
              <a:p>
                <a:pPr marL="0" indent="0">
                  <a:buNone/>
                </a:pPr>
                <a:endParaRPr lang="en-US" altLang="en-US" dirty="0">
                  <a:latin typeface="Times New Roman" pitchFamily="18" charset="0"/>
                </a:endParaRPr>
              </a:p>
            </p:txBody>
          </p:sp>
        </mc:Choice>
        <mc:Fallback xmlns="">
          <p:sp>
            <p:nvSpPr>
              <p:cNvPr id="13" name="Content Placeholder 12"/>
              <p:cNvSpPr>
                <a:spLocks noGrp="1" noRot="1" noChangeAspect="1" noMove="1" noResize="1" noEditPoints="1" noAdjustHandles="1" noChangeArrowheads="1" noChangeShapeType="1" noTextEdit="1"/>
              </p:cNvSpPr>
              <p:nvPr>
                <p:ph idx="1"/>
              </p:nvPr>
            </p:nvSpPr>
            <p:spPr>
              <a:blipFill rotWithShape="1">
                <a:blip r:embed="rId3"/>
                <a:stretch>
                  <a:fillRect l="-1111" t="-877" b="-98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Visualizing a Reaction with a Molecular Scene</a:t>
            </a:r>
            <a:br>
              <a:rPr lang="en-US" altLang="en-US" b="1" dirty="0"/>
            </a:br>
            <a:r>
              <a:rPr lang="en-US" altLang="en-US" b="1" dirty="0"/>
              <a:t>Combustion of Octane</a:t>
            </a:r>
            <a:br>
              <a:rPr lang="en-US" altLang="en-US" b="1" dirty="0"/>
            </a:br>
            <a:endParaRPr lang="en-US" dirty="0"/>
          </a:p>
        </p:txBody>
      </p:sp>
      <p:pic>
        <p:nvPicPr>
          <p:cNvPr id="53250" name="Picture 6" descr="The space filling models for reactants 2C8H18 and 25O2 are shown converting to products 16CO2 and 18H2O."/>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69625" y="2504347"/>
            <a:ext cx="8041287" cy="2306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3.13 – Problem and Plan</a:t>
            </a:r>
            <a:br>
              <a:rPr lang="en-US" altLang="en-US" b="1" dirty="0"/>
            </a:br>
            <a:endParaRPr lang="en-US" dirty="0"/>
          </a:p>
        </p:txBody>
      </p:sp>
      <p:sp>
        <p:nvSpPr>
          <p:cNvPr id="4" name="Content Placeholder 3"/>
          <p:cNvSpPr>
            <a:spLocks noGrp="1"/>
          </p:cNvSpPr>
          <p:nvPr>
            <p:ph idx="1"/>
          </p:nvPr>
        </p:nvSpPr>
        <p:spPr>
          <a:xfrm>
            <a:off x="457200" y="990600"/>
            <a:ext cx="8229600" cy="5562600"/>
          </a:xfrm>
        </p:spPr>
        <p:txBody>
          <a:bodyPr/>
          <a:lstStyle/>
          <a:p>
            <a:pPr marL="0" indent="0">
              <a:buNone/>
            </a:pPr>
            <a:r>
              <a:rPr lang="en-US" altLang="en-US" b="1" dirty="0"/>
              <a:t>Balancing an Equation from a Molecular Scene</a:t>
            </a:r>
          </a:p>
          <a:p>
            <a:r>
              <a:rPr lang="en-US" altLang="en-US" b="1" dirty="0"/>
              <a:t>PROBLEM: </a:t>
            </a:r>
            <a:r>
              <a:rPr lang="en-US" altLang="en-US" dirty="0"/>
              <a:t>The following molecular scenes depict an important reaction in nitrogen chemistry. The blue spheres represent nitrogen while the red spheres represent oxygen.  Write a balanced equation for this reaction.</a:t>
            </a:r>
          </a:p>
          <a:p>
            <a:endParaRPr lang="en-US" altLang="en-US" b="1" dirty="0"/>
          </a:p>
          <a:p>
            <a:pPr marL="0" indent="0">
              <a:buNone/>
            </a:pPr>
            <a:endParaRPr lang="en-US" altLang="en-US" b="1" dirty="0"/>
          </a:p>
          <a:p>
            <a:endParaRPr lang="en-US" altLang="en-US" b="1" dirty="0"/>
          </a:p>
          <a:p>
            <a:r>
              <a:rPr lang="en-US" altLang="en-US" b="1" dirty="0"/>
              <a:t>PLAN: </a:t>
            </a:r>
            <a:r>
              <a:rPr lang="en-US" altLang="en-US" dirty="0"/>
              <a:t>Determine the formulas of the reactants and products from their composition. Arrange this information in the correct equation format and balance correctly, including the states of matter.</a:t>
            </a:r>
          </a:p>
          <a:p>
            <a:endParaRPr lang="en-US" altLang="en-US" b="1" dirty="0"/>
          </a:p>
          <a:p>
            <a:endParaRPr lang="en-US" dirty="0"/>
          </a:p>
        </p:txBody>
      </p:sp>
      <p:pic>
        <p:nvPicPr>
          <p:cNvPr id="54278" name="Picture 20" descr="The reactants are composed of two blue spheres attached to a central red sphere. Each blue sphere has two red spheres attached to it. The products consist of one central blue sphere and two red attached spheres. "/>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539132" y="3114780"/>
            <a:ext cx="4065734" cy="172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Molar Mass</a:t>
            </a:r>
            <a:br>
              <a:rPr lang="en-US" altLang="en-US" b="1" dirty="0"/>
            </a:br>
            <a:endParaRPr lang="en-US" dirty="0"/>
          </a:p>
        </p:txBody>
      </p:sp>
      <p:sp>
        <p:nvSpPr>
          <p:cNvPr id="3" name="Content Placeholder 2"/>
          <p:cNvSpPr>
            <a:spLocks noGrp="1"/>
          </p:cNvSpPr>
          <p:nvPr>
            <p:ph idx="1"/>
          </p:nvPr>
        </p:nvSpPr>
        <p:spPr/>
        <p:txBody>
          <a:bodyPr/>
          <a:lstStyle/>
          <a:p>
            <a:r>
              <a:rPr lang="en-US" altLang="en-US" b="1" dirty="0"/>
              <a:t>The molar mass</a:t>
            </a:r>
            <a:r>
              <a:rPr lang="en-US" altLang="en-US" dirty="0"/>
              <a:t> (</a:t>
            </a:r>
            <a:r>
              <a:rPr lang="en-US" altLang="en-US" dirty="0">
                <a:latin typeface="Monotype Corsiva" pitchFamily="66" charset="0"/>
              </a:rPr>
              <a:t>M</a:t>
            </a:r>
            <a:r>
              <a:rPr lang="en-US" altLang="en-US" dirty="0"/>
              <a:t>) of a substance is the mass per mole of its entities (atoms, molecules, or formula units).</a:t>
            </a:r>
          </a:p>
          <a:p>
            <a:r>
              <a:rPr lang="en-US" altLang="en-US" dirty="0"/>
              <a:t>For </a:t>
            </a:r>
            <a:r>
              <a:rPr lang="en-US" altLang="en-US" b="1" dirty="0"/>
              <a:t>monatomic elements</a:t>
            </a:r>
            <a:r>
              <a:rPr lang="en-US" altLang="en-US" dirty="0"/>
              <a:t>, the molar mass is the same as the atomic mass in grams per mole. The atomic mass is simply read from the Periodic Table.</a:t>
            </a:r>
          </a:p>
          <a:p>
            <a:pPr lvl="1"/>
            <a:r>
              <a:rPr lang="en-US" altLang="en-US" dirty="0"/>
              <a:t>The molar mass of Ne = 20.18 g/mol.</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3.13 - Solution</a:t>
            </a:r>
            <a:br>
              <a:rPr lang="en-US" altLang="en-US" b="1" dirty="0"/>
            </a:br>
            <a:endParaRPr lang="en-US" dirty="0"/>
          </a:p>
        </p:txBody>
      </p:sp>
      <p:sp>
        <p:nvSpPr>
          <p:cNvPr id="3" name="Content Placeholder 2"/>
          <p:cNvSpPr>
            <a:spLocks noGrp="1"/>
          </p:cNvSpPr>
          <p:nvPr>
            <p:ph idx="1"/>
          </p:nvPr>
        </p:nvSpPr>
        <p:spPr/>
        <p:txBody>
          <a:bodyPr/>
          <a:lstStyle/>
          <a:p>
            <a:r>
              <a:rPr lang="en-US" altLang="en-US" b="1" dirty="0"/>
              <a:t>SOLUTION: </a:t>
            </a:r>
            <a:r>
              <a:rPr lang="en-US" altLang="en-US" dirty="0"/>
              <a:t>The reactant circle shows only one type of molecule, composed of 2 N and 5 O atoms. The formula is thus N</a:t>
            </a:r>
            <a:r>
              <a:rPr lang="en-US" altLang="en-US" baseline="-25000" dirty="0"/>
              <a:t>2</a:t>
            </a:r>
            <a:r>
              <a:rPr lang="en-US" altLang="en-US" dirty="0"/>
              <a:t>O</a:t>
            </a:r>
            <a:r>
              <a:rPr lang="en-US" altLang="en-US" baseline="-25000" dirty="0"/>
              <a:t>5</a:t>
            </a:r>
            <a:r>
              <a:rPr lang="en-US" altLang="en-US" dirty="0"/>
              <a:t>. There are 4 N</a:t>
            </a:r>
            <a:r>
              <a:rPr lang="en-US" altLang="en-US" baseline="-25000" dirty="0"/>
              <a:t>2</a:t>
            </a:r>
            <a:r>
              <a:rPr lang="en-US" altLang="en-US" dirty="0"/>
              <a:t>O</a:t>
            </a:r>
            <a:r>
              <a:rPr lang="en-US" altLang="en-US" baseline="-25000" dirty="0"/>
              <a:t>5</a:t>
            </a:r>
            <a:r>
              <a:rPr lang="en-US" altLang="en-US" dirty="0"/>
              <a:t> molecules depicted.</a:t>
            </a:r>
          </a:p>
          <a:p>
            <a:r>
              <a:rPr lang="en-US" altLang="en-US" dirty="0"/>
              <a:t>The product circle shows two types of molecule; one has 1 N and 2 O atoms while the other has 2 O atoms. The products are NO</a:t>
            </a:r>
            <a:r>
              <a:rPr lang="en-US" altLang="en-US" baseline="-25000" dirty="0"/>
              <a:t>2</a:t>
            </a:r>
            <a:r>
              <a:rPr lang="en-US" altLang="en-US" dirty="0"/>
              <a:t> and O</a:t>
            </a:r>
            <a:r>
              <a:rPr lang="en-US" altLang="en-US" baseline="-25000" dirty="0"/>
              <a:t>2</a:t>
            </a:r>
            <a:r>
              <a:rPr lang="en-US" altLang="en-US" dirty="0"/>
              <a:t>. There are 8 NO</a:t>
            </a:r>
            <a:r>
              <a:rPr lang="en-US" altLang="en-US" baseline="-25000" dirty="0"/>
              <a:t>2</a:t>
            </a:r>
            <a:r>
              <a:rPr lang="en-US" altLang="en-US" dirty="0"/>
              <a:t> molecules and 2 O</a:t>
            </a:r>
            <a:r>
              <a:rPr lang="en-US" altLang="en-US" baseline="-25000" dirty="0"/>
              <a:t>2</a:t>
            </a:r>
            <a:r>
              <a:rPr lang="en-US" altLang="en-US" dirty="0"/>
              <a:t> molecules shown.</a:t>
            </a:r>
          </a:p>
          <a:p>
            <a:r>
              <a:rPr lang="en-US" altLang="en-US" dirty="0"/>
              <a:t>The reaction depicted is </a:t>
            </a:r>
            <a:r>
              <a:rPr lang="en-US" altLang="en-US" b="1" dirty="0"/>
              <a:t>4N</a:t>
            </a:r>
            <a:r>
              <a:rPr lang="en-US" altLang="en-US" b="1" baseline="-25000" dirty="0"/>
              <a:t>2</a:t>
            </a:r>
            <a:r>
              <a:rPr lang="en-US" altLang="en-US" b="1" dirty="0"/>
              <a:t>O</a:t>
            </a:r>
            <a:r>
              <a:rPr lang="en-US" altLang="en-US" b="1" baseline="-25000" dirty="0"/>
              <a:t>5</a:t>
            </a:r>
            <a:r>
              <a:rPr lang="en-US" altLang="en-US" b="1" dirty="0"/>
              <a:t> </a:t>
            </a:r>
            <a:r>
              <a:rPr lang="en-US" altLang="en-US" b="1" dirty="0">
                <a:cs typeface="Arial" pitchFamily="34" charset="0"/>
              </a:rPr>
              <a:t>→ 8NO</a:t>
            </a:r>
            <a:r>
              <a:rPr lang="en-US" altLang="en-US" b="1" baseline="-25000" dirty="0">
                <a:cs typeface="Arial" pitchFamily="34" charset="0"/>
              </a:rPr>
              <a:t>2</a:t>
            </a:r>
            <a:r>
              <a:rPr lang="en-US" altLang="en-US" b="1" dirty="0">
                <a:cs typeface="Arial" pitchFamily="34" charset="0"/>
              </a:rPr>
              <a:t> + 2O</a:t>
            </a:r>
            <a:r>
              <a:rPr lang="en-US" altLang="en-US" b="1" baseline="-25000" dirty="0">
                <a:cs typeface="Arial" pitchFamily="34" charset="0"/>
              </a:rPr>
              <a:t>2</a:t>
            </a:r>
            <a:r>
              <a:rPr lang="en-US" altLang="en-US" dirty="0">
                <a:cs typeface="Arial" pitchFamily="34" charset="0"/>
              </a:rPr>
              <a:t>.</a:t>
            </a:r>
            <a:endParaRPr lang="en-US" altLang="en-US" b="1" dirty="0">
              <a:cs typeface="Arial" pitchFamily="34" charset="0"/>
            </a:endParaRPr>
          </a:p>
          <a:p>
            <a:r>
              <a:rPr lang="en-US" altLang="en-US" dirty="0"/>
              <a:t>Writing the equation with the smallest whole-number coefficients and states of matter included;</a:t>
            </a:r>
          </a:p>
          <a:p>
            <a:pPr marL="0" indent="0" algn="ctr">
              <a:buNone/>
            </a:pPr>
            <a:r>
              <a:rPr lang="en-US" altLang="en-US" b="1" dirty="0"/>
              <a:t>2N</a:t>
            </a:r>
            <a:r>
              <a:rPr lang="en-US" altLang="en-US" b="1" baseline="-25000" dirty="0"/>
              <a:t>2</a:t>
            </a:r>
            <a:r>
              <a:rPr lang="en-US" altLang="en-US" b="1" dirty="0"/>
              <a:t>O</a:t>
            </a:r>
            <a:r>
              <a:rPr lang="en-US" altLang="en-US" b="1" baseline="-25000" dirty="0"/>
              <a:t>5</a:t>
            </a:r>
            <a:r>
              <a:rPr lang="en-US" altLang="en-US" b="1" dirty="0"/>
              <a:t> (</a:t>
            </a:r>
            <a:r>
              <a:rPr lang="en-US" altLang="en-US" b="1" i="1" dirty="0"/>
              <a:t>g</a:t>
            </a:r>
            <a:r>
              <a:rPr lang="en-US" altLang="en-US" b="1" dirty="0"/>
              <a:t>) </a:t>
            </a:r>
            <a:r>
              <a:rPr lang="en-US" altLang="en-US" b="1" dirty="0">
                <a:cs typeface="Arial" pitchFamily="34" charset="0"/>
              </a:rPr>
              <a:t>→ 4NO</a:t>
            </a:r>
            <a:r>
              <a:rPr lang="en-US" altLang="en-US" b="1" baseline="-25000" dirty="0">
                <a:cs typeface="Arial" pitchFamily="34" charset="0"/>
              </a:rPr>
              <a:t>2 </a:t>
            </a:r>
            <a:r>
              <a:rPr lang="en-US" altLang="en-US" b="1" dirty="0"/>
              <a:t>(</a:t>
            </a:r>
            <a:r>
              <a:rPr lang="en-US" altLang="en-US" b="1" i="1" dirty="0"/>
              <a:t>g</a:t>
            </a:r>
            <a:r>
              <a:rPr lang="en-US" altLang="en-US" b="1" dirty="0"/>
              <a:t>)</a:t>
            </a:r>
            <a:r>
              <a:rPr lang="en-US" altLang="en-US" b="1" dirty="0">
                <a:cs typeface="Arial" pitchFamily="34" charset="0"/>
              </a:rPr>
              <a:t> + O</a:t>
            </a:r>
            <a:r>
              <a:rPr lang="en-US" altLang="en-US" b="1" baseline="-25000" dirty="0">
                <a:cs typeface="Arial" pitchFamily="34" charset="0"/>
              </a:rPr>
              <a:t>2 </a:t>
            </a:r>
            <a:r>
              <a:rPr lang="en-US" altLang="en-US" b="1" dirty="0"/>
              <a:t>(</a:t>
            </a:r>
            <a:r>
              <a:rPr lang="en-US" altLang="en-US" b="1" i="1" dirty="0"/>
              <a:t>g</a:t>
            </a:r>
            <a:r>
              <a:rPr lang="en-US" altLang="en-US" b="1" dirty="0"/>
              <a:t>)</a:t>
            </a:r>
          </a:p>
          <a:p>
            <a:endParaRPr lang="en-US" altLang="en-US" b="1" dirty="0"/>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Stoichiometric Calculations</a:t>
            </a:r>
            <a:br>
              <a:rPr lang="en-US" altLang="en-US" b="1" dirty="0"/>
            </a:br>
            <a:endParaRPr lang="en-US" dirty="0"/>
          </a:p>
        </p:txBody>
      </p:sp>
      <p:sp>
        <p:nvSpPr>
          <p:cNvPr id="3" name="Content Placeholder 2"/>
          <p:cNvSpPr>
            <a:spLocks noGrp="1"/>
          </p:cNvSpPr>
          <p:nvPr>
            <p:ph idx="1"/>
          </p:nvPr>
        </p:nvSpPr>
        <p:spPr/>
        <p:txBody>
          <a:bodyPr/>
          <a:lstStyle/>
          <a:p>
            <a:r>
              <a:rPr lang="en-US" dirty="0"/>
              <a:t>In a balanced equation, </a:t>
            </a:r>
            <a:r>
              <a:rPr lang="en-US" i="1" dirty="0"/>
              <a:t>the amounts (mol) of substances are stoichiometrically equivalent to each other,</a:t>
            </a:r>
            <a:r>
              <a:rPr lang="en-US" dirty="0"/>
              <a:t> which means that a specific amount of one substance is formed from, produces, or reacts with a specific amount of the other. The quantitative relationships are expressed as </a:t>
            </a:r>
            <a:r>
              <a:rPr lang="en-US" i="1" dirty="0"/>
              <a:t>stoichiometrically equivalent molar ratios</a:t>
            </a:r>
            <a:r>
              <a:rPr lang="en-US" dirty="0"/>
              <a:t> that we use as conversion factors to calculate the amounts.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e reactants C3H8 and 5O2 are depicted converting to products 3CO2 and 4H2O.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433" y="4655050"/>
            <a:ext cx="6620697" cy="2202950"/>
          </a:xfrm>
          <a:prstGeom prst="rect">
            <a:avLst/>
          </a:prstGeom>
        </p:spPr>
      </p:pic>
      <p:sp>
        <p:nvSpPr>
          <p:cNvPr id="4" name="Title 3"/>
          <p:cNvSpPr>
            <a:spLocks noGrp="1"/>
          </p:cNvSpPr>
          <p:nvPr>
            <p:ph type="title"/>
          </p:nvPr>
        </p:nvSpPr>
        <p:spPr/>
        <p:txBody>
          <a:bodyPr/>
          <a:lstStyle/>
          <a:p>
            <a:r>
              <a:rPr lang="en-US" altLang="en-US" sz="2800" b="1" dirty="0"/>
              <a:t>Table 3.4   Information Contained in a Balanced Equation</a:t>
            </a:r>
            <a:endParaRPr lang="en-US" sz="28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995866600"/>
              </p:ext>
            </p:extLst>
          </p:nvPr>
        </p:nvGraphicFramePr>
        <p:xfrm>
          <a:off x="457200" y="1074420"/>
          <a:ext cx="8229600" cy="3516499"/>
        </p:xfrm>
        <a:graphic>
          <a:graphicData uri="http://schemas.openxmlformats.org/drawingml/2006/table">
            <a:tbl>
              <a:tblPr firstRow="1">
                <a:tableStyleId>{5940675A-B579-460E-94D1-54222C63F5DA}</a:tableStyleId>
              </a:tblPr>
              <a:tblGrid>
                <a:gridCol w="1608083">
                  <a:extLst>
                    <a:ext uri="{9D8B030D-6E8A-4147-A177-3AD203B41FA5}">
                      <a16:colId xmlns="" xmlns:a16="http://schemas.microsoft.com/office/drawing/2014/main" val="20000"/>
                    </a:ext>
                  </a:extLst>
                </a:gridCol>
                <a:gridCol w="2506717">
                  <a:extLst>
                    <a:ext uri="{9D8B030D-6E8A-4147-A177-3AD203B41FA5}">
                      <a16:colId xmlns="" xmlns:a16="http://schemas.microsoft.com/office/drawing/2014/main" val="20001"/>
                    </a:ext>
                  </a:extLst>
                </a:gridCol>
                <a:gridCol w="551793">
                  <a:extLst>
                    <a:ext uri="{9D8B030D-6E8A-4147-A177-3AD203B41FA5}">
                      <a16:colId xmlns="" xmlns:a16="http://schemas.microsoft.com/office/drawing/2014/main" val="20002"/>
                    </a:ext>
                  </a:extLst>
                </a:gridCol>
                <a:gridCol w="3563007">
                  <a:extLst>
                    <a:ext uri="{9D8B030D-6E8A-4147-A177-3AD203B41FA5}">
                      <a16:colId xmlns="" xmlns:a16="http://schemas.microsoft.com/office/drawing/2014/main" val="20003"/>
                    </a:ext>
                  </a:extLst>
                </a:gridCol>
              </a:tblGrid>
              <a:tr h="864739">
                <a:tc>
                  <a:txBody>
                    <a:bodyPr/>
                    <a:lstStyle/>
                    <a:p>
                      <a:pPr algn="ctr"/>
                      <a:r>
                        <a:rPr lang="en-US" b="1" dirty="0"/>
                        <a:t>Viewed in Terms of</a:t>
                      </a:r>
                    </a:p>
                  </a:txBody>
                  <a:tcPr anchor="ctr"/>
                </a:tc>
                <a:tc>
                  <a:txBody>
                    <a:bodyPr/>
                    <a:lstStyle/>
                    <a:p>
                      <a:pPr algn="ctr"/>
                      <a:r>
                        <a:rPr lang="en-US" b="1" dirty="0"/>
                        <a:t>Reactants </a:t>
                      </a:r>
                      <a:br>
                        <a:rPr lang="en-US" b="1" dirty="0"/>
                      </a:br>
                      <a:r>
                        <a:rPr lang="en-US" b="1" dirty="0"/>
                        <a:t>C</a:t>
                      </a:r>
                      <a:r>
                        <a:rPr lang="en-US" b="1" baseline="-25000" dirty="0"/>
                        <a:t>3</a:t>
                      </a:r>
                      <a:r>
                        <a:rPr lang="en-US" b="1" dirty="0"/>
                        <a:t>H</a:t>
                      </a:r>
                      <a:r>
                        <a:rPr lang="en-US" b="1" baseline="-25000" dirty="0"/>
                        <a:t>8</a:t>
                      </a:r>
                      <a:r>
                        <a:rPr lang="en-US" b="1" dirty="0"/>
                        <a:t>(g) + 5O</a:t>
                      </a:r>
                      <a:r>
                        <a:rPr lang="en-US" b="1" baseline="-25000" dirty="0"/>
                        <a:t>2</a:t>
                      </a:r>
                      <a:r>
                        <a:rPr lang="en-US" b="1" dirty="0"/>
                        <a:t>(g)</a:t>
                      </a:r>
                    </a:p>
                  </a:txBody>
                  <a:tcPr anchor="ctr"/>
                </a:tc>
                <a:tc>
                  <a:txBody>
                    <a:bodyPr/>
                    <a:lstStyle/>
                    <a:p>
                      <a:pPr algn="ctr"/>
                      <a:r>
                        <a:rPr lang="en-US" dirty="0">
                          <a:sym typeface="Symbol"/>
                        </a:rPr>
                        <a:t></a:t>
                      </a:r>
                      <a:endParaRPr lang="en-US" dirty="0"/>
                    </a:p>
                  </a:txBody>
                  <a:tcPr anchor="ctr"/>
                </a:tc>
                <a:tc>
                  <a:txBody>
                    <a:bodyPr/>
                    <a:lstStyle/>
                    <a:p>
                      <a:pPr algn="ctr"/>
                      <a:r>
                        <a:rPr lang="en-US" b="1" dirty="0"/>
                        <a:t>Products</a:t>
                      </a:r>
                      <a:br>
                        <a:rPr lang="en-US" b="1" dirty="0"/>
                      </a:br>
                      <a:r>
                        <a:rPr lang="en-US" b="1" dirty="0"/>
                        <a:t>3CO</a:t>
                      </a:r>
                      <a:r>
                        <a:rPr lang="en-US" b="1" baseline="-25000" dirty="0"/>
                        <a:t>2</a:t>
                      </a:r>
                      <a:r>
                        <a:rPr lang="en-US" b="1" dirty="0"/>
                        <a:t>(g) + 4H</a:t>
                      </a:r>
                      <a:r>
                        <a:rPr lang="en-US" b="1" baseline="-25000" dirty="0"/>
                        <a:t>2</a:t>
                      </a:r>
                      <a:r>
                        <a:rPr lang="en-US" b="1" dirty="0"/>
                        <a:t>O(g)</a:t>
                      </a:r>
                    </a:p>
                  </a:txBody>
                  <a:tcPr anchor="ctr"/>
                </a:tc>
                <a:extLst>
                  <a:ext uri="{0D108BD9-81ED-4DB2-BD59-A6C34878D82A}">
                    <a16:rowId xmlns="" xmlns:a16="http://schemas.microsoft.com/office/drawing/2014/main" val="10000"/>
                  </a:ext>
                </a:extLst>
              </a:tr>
              <a:tr h="0">
                <a:tc>
                  <a:txBody>
                    <a:bodyPr/>
                    <a:lstStyle/>
                    <a:p>
                      <a:pPr algn="ctr"/>
                      <a:r>
                        <a:rPr lang="en-US" dirty="0"/>
                        <a:t>Molecules</a:t>
                      </a:r>
                    </a:p>
                  </a:txBody>
                  <a:tcPr anchor="ctr"/>
                </a:tc>
                <a:tc>
                  <a:txBody>
                    <a:bodyPr/>
                    <a:lstStyle/>
                    <a:p>
                      <a:pPr algn="ctr"/>
                      <a:r>
                        <a:rPr lang="pt-BR" dirty="0"/>
                        <a:t>1 molecule C</a:t>
                      </a:r>
                      <a:r>
                        <a:rPr lang="pt-BR" baseline="-25000" dirty="0"/>
                        <a:t>3</a:t>
                      </a:r>
                      <a:r>
                        <a:rPr lang="pt-BR" dirty="0"/>
                        <a:t>H</a:t>
                      </a:r>
                      <a:r>
                        <a:rPr lang="pt-BR" baseline="-25000" dirty="0"/>
                        <a:t>8</a:t>
                      </a:r>
                      <a:r>
                        <a:rPr lang="pt-BR" dirty="0"/>
                        <a:t>  + 5 molecules O</a:t>
                      </a:r>
                      <a:r>
                        <a:rPr lang="pt-BR" baseline="-25000" dirty="0"/>
                        <a:t>2</a:t>
                      </a:r>
                      <a:endParaRPr lang="pt-BR" dirty="0"/>
                    </a:p>
                  </a:txBody>
                  <a:tcPr anchor="ctr"/>
                </a:tc>
                <a:tc>
                  <a:txBody>
                    <a:bodyPr/>
                    <a:lstStyle/>
                    <a:p>
                      <a:pPr algn="ctr"/>
                      <a:r>
                        <a:rPr lang="en-US" dirty="0">
                          <a:sym typeface="Symbol"/>
                        </a:rPr>
                        <a:t></a:t>
                      </a:r>
                      <a:endParaRPr lang="en-US" dirty="0"/>
                    </a:p>
                  </a:txBody>
                  <a:tcPr anchor="ctr"/>
                </a:tc>
                <a:tc>
                  <a:txBody>
                    <a:bodyPr/>
                    <a:lstStyle/>
                    <a:p>
                      <a:pPr algn="ctr"/>
                      <a:r>
                        <a:rPr lang="pt-BR"/>
                        <a:t>3 molecules CO</a:t>
                      </a:r>
                      <a:r>
                        <a:rPr lang="pt-BR" baseline="-25000"/>
                        <a:t>2</a:t>
                      </a:r>
                      <a:r>
                        <a:rPr lang="pt-BR"/>
                        <a:t> + 4 molecules H</a:t>
                      </a:r>
                      <a:r>
                        <a:rPr lang="pt-BR" baseline="-25000"/>
                        <a:t>2</a:t>
                      </a:r>
                      <a:r>
                        <a:rPr lang="pt-BR"/>
                        <a:t>O</a:t>
                      </a:r>
                    </a:p>
                  </a:txBody>
                  <a:tcPr anchor="ctr"/>
                </a:tc>
                <a:extLst>
                  <a:ext uri="{0D108BD9-81ED-4DB2-BD59-A6C34878D82A}">
                    <a16:rowId xmlns="" xmlns:a16="http://schemas.microsoft.com/office/drawing/2014/main" val="10001"/>
                  </a:ext>
                </a:extLst>
              </a:tr>
              <a:tr h="0">
                <a:tc>
                  <a:txBody>
                    <a:bodyPr/>
                    <a:lstStyle/>
                    <a:p>
                      <a:pPr algn="ctr"/>
                      <a:r>
                        <a:rPr lang="en-US" dirty="0"/>
                        <a:t>Amount (mol)</a:t>
                      </a:r>
                    </a:p>
                  </a:txBody>
                  <a:tcPr anchor="ctr"/>
                </a:tc>
                <a:tc>
                  <a:txBody>
                    <a:bodyPr/>
                    <a:lstStyle/>
                    <a:p>
                      <a:pPr algn="l"/>
                      <a:r>
                        <a:rPr lang="pt-BR" dirty="0"/>
                        <a:t>1 mol C</a:t>
                      </a:r>
                      <a:r>
                        <a:rPr lang="pt-BR" baseline="-25000" dirty="0"/>
                        <a:t>3</a:t>
                      </a:r>
                      <a:r>
                        <a:rPr lang="pt-BR" dirty="0"/>
                        <a:t>H</a:t>
                      </a:r>
                      <a:r>
                        <a:rPr lang="pt-BR" baseline="-25000" dirty="0"/>
                        <a:t>8</a:t>
                      </a:r>
                      <a:r>
                        <a:rPr lang="pt-BR" dirty="0"/>
                        <a:t> + 5 mol O</a:t>
                      </a:r>
                      <a:r>
                        <a:rPr lang="pt-BR" baseline="-25000" dirty="0"/>
                        <a:t>2</a:t>
                      </a:r>
                      <a:endParaRPr lang="pt-BR" dirty="0"/>
                    </a:p>
                  </a:txBody>
                  <a:tcPr anchor="ctr"/>
                </a:tc>
                <a:tc>
                  <a:txBody>
                    <a:bodyPr/>
                    <a:lstStyle/>
                    <a:p>
                      <a:pPr algn="ctr"/>
                      <a:r>
                        <a:rPr lang="en-US" dirty="0">
                          <a:sym typeface="Symbol"/>
                        </a:rPr>
                        <a:t></a:t>
                      </a:r>
                      <a:endParaRPr lang="en-US" dirty="0"/>
                    </a:p>
                  </a:txBody>
                  <a:tcPr anchor="ctr"/>
                </a:tc>
                <a:tc>
                  <a:txBody>
                    <a:bodyPr/>
                    <a:lstStyle/>
                    <a:p>
                      <a:pPr algn="l"/>
                      <a:r>
                        <a:rPr lang="pt-BR" dirty="0"/>
                        <a:t>3 mol CO</a:t>
                      </a:r>
                      <a:r>
                        <a:rPr lang="pt-BR" baseline="-25000" dirty="0"/>
                        <a:t>2</a:t>
                      </a:r>
                      <a:r>
                        <a:rPr lang="pt-BR" dirty="0"/>
                        <a:t>  + 4 mol H</a:t>
                      </a:r>
                      <a:r>
                        <a:rPr lang="pt-BR" baseline="-25000" dirty="0"/>
                        <a:t>2</a:t>
                      </a:r>
                      <a:r>
                        <a:rPr lang="pt-BR" dirty="0"/>
                        <a:t>O</a:t>
                      </a:r>
                    </a:p>
                  </a:txBody>
                  <a:tcPr anchor="ctr"/>
                </a:tc>
                <a:extLst>
                  <a:ext uri="{0D108BD9-81ED-4DB2-BD59-A6C34878D82A}">
                    <a16:rowId xmlns="" xmlns:a16="http://schemas.microsoft.com/office/drawing/2014/main" val="10002"/>
                  </a:ext>
                </a:extLst>
              </a:tr>
              <a:tr h="0">
                <a:tc>
                  <a:txBody>
                    <a:bodyPr/>
                    <a:lstStyle/>
                    <a:p>
                      <a:pPr algn="ctr"/>
                      <a:r>
                        <a:rPr lang="en-US" dirty="0"/>
                        <a:t>Mass (amu)</a:t>
                      </a:r>
                    </a:p>
                  </a:txBody>
                  <a:tcPr anchor="ctr"/>
                </a:tc>
                <a:tc>
                  <a:txBody>
                    <a:bodyPr/>
                    <a:lstStyle/>
                    <a:p>
                      <a:pPr algn="l"/>
                      <a:r>
                        <a:rPr lang="pt-BR" dirty="0"/>
                        <a:t>44.09 amu C</a:t>
                      </a:r>
                      <a:r>
                        <a:rPr lang="pt-BR" baseline="-25000" dirty="0"/>
                        <a:t>3</a:t>
                      </a:r>
                      <a:r>
                        <a:rPr lang="pt-BR" dirty="0"/>
                        <a:t>H</a:t>
                      </a:r>
                      <a:r>
                        <a:rPr lang="pt-BR" baseline="-25000" dirty="0"/>
                        <a:t>8</a:t>
                      </a:r>
                      <a:r>
                        <a:rPr lang="pt-BR" dirty="0"/>
                        <a:t> + 160.00 amu O</a:t>
                      </a:r>
                      <a:r>
                        <a:rPr lang="pt-BR" baseline="-25000" dirty="0"/>
                        <a:t>2</a:t>
                      </a:r>
                      <a:endParaRPr lang="pt-BR" dirty="0"/>
                    </a:p>
                  </a:txBody>
                  <a:tcPr anchor="ctr"/>
                </a:tc>
                <a:tc>
                  <a:txBody>
                    <a:bodyPr/>
                    <a:lstStyle/>
                    <a:p>
                      <a:pPr algn="ctr"/>
                      <a:r>
                        <a:rPr lang="en-US" dirty="0">
                          <a:sym typeface="Symbol"/>
                        </a:rPr>
                        <a:t></a:t>
                      </a:r>
                      <a:endParaRPr lang="en-US" dirty="0"/>
                    </a:p>
                  </a:txBody>
                  <a:tcPr anchor="ctr"/>
                </a:tc>
                <a:tc>
                  <a:txBody>
                    <a:bodyPr/>
                    <a:lstStyle/>
                    <a:p>
                      <a:pPr algn="l"/>
                      <a:r>
                        <a:rPr lang="pt-BR" dirty="0"/>
                        <a:t>132.03 amu CO</a:t>
                      </a:r>
                      <a:r>
                        <a:rPr lang="pt-BR" baseline="-25000" dirty="0"/>
                        <a:t>2</a:t>
                      </a:r>
                      <a:r>
                        <a:rPr lang="pt-BR" dirty="0"/>
                        <a:t> + 72.06 amu H</a:t>
                      </a:r>
                      <a:r>
                        <a:rPr lang="pt-BR" baseline="-25000" dirty="0"/>
                        <a:t>2</a:t>
                      </a:r>
                      <a:r>
                        <a:rPr lang="pt-BR" dirty="0"/>
                        <a:t>O</a:t>
                      </a:r>
                    </a:p>
                  </a:txBody>
                  <a:tcPr anchor="ctr"/>
                </a:tc>
                <a:extLst>
                  <a:ext uri="{0D108BD9-81ED-4DB2-BD59-A6C34878D82A}">
                    <a16:rowId xmlns="" xmlns:a16="http://schemas.microsoft.com/office/drawing/2014/main" val="10003"/>
                  </a:ext>
                </a:extLst>
              </a:tr>
              <a:tr h="0">
                <a:tc>
                  <a:txBody>
                    <a:bodyPr/>
                    <a:lstStyle/>
                    <a:p>
                      <a:pPr algn="ctr"/>
                      <a:r>
                        <a:rPr lang="en-US" dirty="0"/>
                        <a:t>Mass (g)</a:t>
                      </a:r>
                    </a:p>
                  </a:txBody>
                  <a:tcPr anchor="ctr"/>
                </a:tc>
                <a:tc>
                  <a:txBody>
                    <a:bodyPr/>
                    <a:lstStyle/>
                    <a:p>
                      <a:pPr algn="l"/>
                      <a:r>
                        <a:rPr lang="pt-BR" dirty="0"/>
                        <a:t>44.09 g C</a:t>
                      </a:r>
                      <a:r>
                        <a:rPr lang="pt-BR" baseline="-25000" dirty="0"/>
                        <a:t>3</a:t>
                      </a:r>
                      <a:r>
                        <a:rPr lang="pt-BR" dirty="0"/>
                        <a:t>H</a:t>
                      </a:r>
                      <a:r>
                        <a:rPr lang="pt-BR" baseline="-25000" dirty="0"/>
                        <a:t>8</a:t>
                      </a:r>
                      <a:r>
                        <a:rPr lang="pt-BR" dirty="0"/>
                        <a:t> + 160.00 g O</a:t>
                      </a:r>
                      <a:r>
                        <a:rPr lang="pt-BR" baseline="-25000" dirty="0"/>
                        <a:t>2</a:t>
                      </a:r>
                      <a:endParaRPr lang="pt-BR" dirty="0"/>
                    </a:p>
                  </a:txBody>
                  <a:tcPr anchor="ctr"/>
                </a:tc>
                <a:tc>
                  <a:txBody>
                    <a:bodyPr/>
                    <a:lstStyle/>
                    <a:p>
                      <a:pPr algn="ctr"/>
                      <a:r>
                        <a:rPr lang="en-US" dirty="0">
                          <a:sym typeface="Symbol"/>
                        </a:rPr>
                        <a:t></a:t>
                      </a:r>
                      <a:endParaRPr lang="en-US" dirty="0"/>
                    </a:p>
                  </a:txBody>
                  <a:tcPr anchor="ctr"/>
                </a:tc>
                <a:tc>
                  <a:txBody>
                    <a:bodyPr/>
                    <a:lstStyle/>
                    <a:p>
                      <a:pPr algn="l"/>
                      <a:r>
                        <a:rPr lang="en-US" dirty="0"/>
                        <a:t>132.03 g CO</a:t>
                      </a:r>
                      <a:r>
                        <a:rPr lang="en-US" baseline="-25000" dirty="0"/>
                        <a:t>2</a:t>
                      </a:r>
                      <a:r>
                        <a:rPr lang="en-US" dirty="0"/>
                        <a:t> + 72.06 g H</a:t>
                      </a:r>
                      <a:r>
                        <a:rPr lang="en-US" baseline="-25000" dirty="0"/>
                        <a:t>2</a:t>
                      </a:r>
                      <a:r>
                        <a:rPr lang="en-US" dirty="0"/>
                        <a:t>O</a:t>
                      </a:r>
                    </a:p>
                  </a:txBody>
                  <a:tcPr anchor="ctr"/>
                </a:tc>
                <a:extLst>
                  <a:ext uri="{0D108BD9-81ED-4DB2-BD59-A6C34878D82A}">
                    <a16:rowId xmlns="" xmlns:a16="http://schemas.microsoft.com/office/drawing/2014/main" val="10004"/>
                  </a:ext>
                </a:extLst>
              </a:tr>
              <a:tr h="0">
                <a:tc>
                  <a:txBody>
                    <a:bodyPr/>
                    <a:lstStyle/>
                    <a:p>
                      <a:pPr algn="ctr"/>
                      <a:r>
                        <a:rPr lang="en-US" dirty="0"/>
                        <a:t>Total mass (g)</a:t>
                      </a:r>
                    </a:p>
                  </a:txBody>
                  <a:tcPr anchor="ctr"/>
                </a:tc>
                <a:tc>
                  <a:txBody>
                    <a:bodyPr/>
                    <a:lstStyle/>
                    <a:p>
                      <a:pPr algn="ctr"/>
                      <a:r>
                        <a:rPr lang="en-US" dirty="0"/>
                        <a:t>   204.09 g               </a:t>
                      </a:r>
                    </a:p>
                  </a:txBody>
                  <a:tcPr anchor="ctr"/>
                </a:tc>
                <a:tc>
                  <a:txBody>
                    <a:bodyPr/>
                    <a:lstStyle/>
                    <a:p>
                      <a:pPr algn="ctr"/>
                      <a:r>
                        <a:rPr lang="en-US" dirty="0">
                          <a:sym typeface="Symbol"/>
                        </a:rPr>
                        <a:t></a:t>
                      </a:r>
                      <a:endParaRPr lang="en-US" dirty="0"/>
                    </a:p>
                  </a:txBody>
                  <a:tcPr anchor="ctr"/>
                </a:tc>
                <a:tc>
                  <a:txBody>
                    <a:bodyPr/>
                    <a:lstStyle/>
                    <a:p>
                      <a:pPr algn="ctr"/>
                      <a:r>
                        <a:rPr lang="en-US" dirty="0"/>
                        <a:t>              204.09 g               </a:t>
                      </a:r>
                    </a:p>
                  </a:txBody>
                  <a:tcPr anchor="ctr"/>
                </a:tc>
                <a:extLst>
                  <a:ext uri="{0D108BD9-81ED-4DB2-BD59-A6C34878D82A}">
                    <a16:rowId xmlns=""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Amount-mass-number Relationships</a:t>
            </a:r>
            <a:r>
              <a:rPr lang="en-US" altLang="en-US" b="1" dirty="0">
                <a:latin typeface="Times New Roman" pitchFamily="18" charset="0"/>
              </a:rPr>
              <a:t/>
            </a:r>
            <a:br>
              <a:rPr lang="en-US" altLang="en-US" b="1" dirty="0">
                <a:latin typeface="Times New Roman" pitchFamily="18" charset="0"/>
              </a:rPr>
            </a:br>
            <a:endParaRPr lang="en-US" dirty="0"/>
          </a:p>
        </p:txBody>
      </p:sp>
      <p:pic>
        <p:nvPicPr>
          <p:cNvPr id="58372" name="Picture 6" descr="The amount of substance in mass, entities or moles can be interconverted using the steps described in this chapter. The first step is usually convert to moles. "/>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721069" y="835573"/>
            <a:ext cx="5701861" cy="51868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63769" y="835573"/>
            <a:ext cx="8229600" cy="5562600"/>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altLang="en-US" b="1" dirty="0"/>
          </a:p>
          <a:p>
            <a:pPr marL="0" indent="0">
              <a:buNone/>
            </a:pPr>
            <a:r>
              <a:rPr lang="en-US" altLang="en-US" b="1" dirty="0"/>
              <a:t>Figure 3.8</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t>Sample Problem 3.14 – Problem and Plan</a:t>
            </a:r>
            <a:endParaRPr lang="en-US" dirty="0"/>
          </a:p>
        </p:txBody>
      </p:sp>
      <p:sp>
        <p:nvSpPr>
          <p:cNvPr id="7" name="Content Placeholder 6"/>
          <p:cNvSpPr>
            <a:spLocks noGrp="1"/>
          </p:cNvSpPr>
          <p:nvPr>
            <p:ph idx="1"/>
          </p:nvPr>
        </p:nvSpPr>
        <p:spPr>
          <a:xfrm>
            <a:off x="457200" y="990600"/>
            <a:ext cx="8229600" cy="5562600"/>
          </a:xfrm>
        </p:spPr>
        <p:txBody>
          <a:bodyPr/>
          <a:lstStyle/>
          <a:p>
            <a:pPr marL="0" indent="0">
              <a:buNone/>
            </a:pPr>
            <a:r>
              <a:rPr lang="en-US" altLang="en-US" b="1" dirty="0"/>
              <a:t>Calculating Quantities of Reactants and Products: Amount (mol) to Amount (mol)</a:t>
            </a:r>
          </a:p>
          <a:p>
            <a:r>
              <a:rPr lang="en-US" altLang="en-US" b="1" dirty="0"/>
              <a:t>PROBLEM: </a:t>
            </a:r>
            <a:r>
              <a:rPr lang="en-US" altLang="en-US" dirty="0"/>
              <a:t>Copper is obtained from copper(I) sulfide by roasting it in the presence of oxygen gas to form powdered copper(I) oxide and gaseous sulfur dioxide. How many moles of oxygen are required to roast 10.0 mol of copper(I) sulfide?</a:t>
            </a:r>
          </a:p>
          <a:p>
            <a:r>
              <a:rPr lang="en-US" altLang="en-US" b="1" dirty="0"/>
              <a:t>PLAN:</a:t>
            </a:r>
          </a:p>
          <a:p>
            <a:endParaRPr lang="en-US" dirty="0"/>
          </a:p>
        </p:txBody>
      </p:sp>
      <p:pic>
        <p:nvPicPr>
          <p:cNvPr id="5122" name="Picture 2" descr="Convert from amount Cu2S in moles to amount O2 in moles through the mole ratio.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12503" y="3693933"/>
            <a:ext cx="3718995" cy="2497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t>Sample Problem 3.14 –Solution</a:t>
            </a:r>
            <a:br>
              <a:rPr lang="en-US" altLang="en-US" b="1" dirty="0"/>
            </a:b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p:txBody>
              <a:bodyPr/>
              <a:lstStyle/>
              <a:p>
                <a:r>
                  <a:rPr lang="en-US" b="1" dirty="0"/>
                  <a:t>SOLUTION:</a:t>
                </a:r>
              </a:p>
              <a:p>
                <a:pPr marL="0" indent="0">
                  <a:buNone/>
                </a:pPr>
                <a:r>
                  <a:rPr lang="en-US" altLang="en-US" dirty="0"/>
                  <a:t>2Cu</a:t>
                </a:r>
                <a:r>
                  <a:rPr lang="en-US" altLang="en-US" baseline="-25000" dirty="0"/>
                  <a:t>2</a:t>
                </a:r>
                <a:r>
                  <a:rPr lang="en-US" altLang="en-US" dirty="0"/>
                  <a:t>S (</a:t>
                </a:r>
                <a:r>
                  <a:rPr lang="en-US" altLang="en-US" i="1" dirty="0"/>
                  <a:t>s</a:t>
                </a:r>
                <a:r>
                  <a:rPr lang="en-US" altLang="en-US" dirty="0"/>
                  <a:t>) + 3O</a:t>
                </a:r>
                <a:r>
                  <a:rPr lang="en-US" altLang="en-US" baseline="-25000" dirty="0"/>
                  <a:t>2</a:t>
                </a:r>
                <a:r>
                  <a:rPr lang="en-US" altLang="en-US" dirty="0"/>
                  <a:t> (</a:t>
                </a:r>
                <a:r>
                  <a:rPr lang="en-US" altLang="en-US" i="1" dirty="0"/>
                  <a:t>g</a:t>
                </a:r>
                <a:r>
                  <a:rPr lang="en-US" altLang="en-US" dirty="0"/>
                  <a:t>) </a:t>
                </a:r>
                <a:r>
                  <a:rPr lang="en-US" altLang="en-US" dirty="0">
                    <a:cs typeface="Arial" pitchFamily="34" charset="0"/>
                  </a:rPr>
                  <a:t>→ 2Cu</a:t>
                </a:r>
                <a:r>
                  <a:rPr lang="en-US" altLang="en-US" baseline="-25000" dirty="0">
                    <a:cs typeface="Arial" pitchFamily="34" charset="0"/>
                  </a:rPr>
                  <a:t>2</a:t>
                </a:r>
                <a:r>
                  <a:rPr lang="en-US" altLang="en-US" dirty="0">
                    <a:cs typeface="Arial" pitchFamily="34" charset="0"/>
                  </a:rPr>
                  <a:t>O (</a:t>
                </a:r>
                <a:r>
                  <a:rPr lang="en-US" altLang="en-US" i="1" dirty="0">
                    <a:cs typeface="Arial" pitchFamily="34" charset="0"/>
                  </a:rPr>
                  <a:t>s</a:t>
                </a:r>
                <a:r>
                  <a:rPr lang="en-US" altLang="en-US" dirty="0">
                    <a:cs typeface="Arial" pitchFamily="34" charset="0"/>
                  </a:rPr>
                  <a:t>) + 2SO</a:t>
                </a:r>
                <a:r>
                  <a:rPr lang="en-US" altLang="en-US" baseline="-25000" dirty="0">
                    <a:cs typeface="Arial" pitchFamily="34" charset="0"/>
                  </a:rPr>
                  <a:t>2</a:t>
                </a:r>
                <a:r>
                  <a:rPr lang="en-US" altLang="en-US" dirty="0">
                    <a:cs typeface="Arial" pitchFamily="34" charset="0"/>
                  </a:rPr>
                  <a:t> (</a:t>
                </a:r>
                <a:r>
                  <a:rPr lang="en-US" altLang="en-US" i="1" dirty="0">
                    <a:cs typeface="Arial" pitchFamily="34" charset="0"/>
                  </a:rPr>
                  <a:t>g</a:t>
                </a:r>
                <a:r>
                  <a:rPr lang="en-US" altLang="en-US" dirty="0">
                    <a:cs typeface="Arial" pitchFamily="34" charset="0"/>
                  </a:rPr>
                  <a:t>)</a:t>
                </a:r>
              </a:p>
              <a:p>
                <a:pPr marL="0" indent="0">
                  <a:buNone/>
                </a:pPr>
                <a14:m>
                  <m:oMathPara xmlns:m="http://schemas.openxmlformats.org/officeDocument/2006/math">
                    <m:oMathParaPr>
                      <m:jc m:val="centerGroup"/>
                    </m:oMathParaPr>
                    <m:oMath xmlns:m="http://schemas.openxmlformats.org/officeDocument/2006/math">
                      <m:r>
                        <m:rPr>
                          <m:nor/>
                        </m:rPr>
                        <a:rPr lang="en-US" altLang="en-US" dirty="0"/>
                        <m:t>10.0 </m:t>
                      </m:r>
                      <m:r>
                        <m:rPr>
                          <m:nor/>
                        </m:rPr>
                        <a:rPr lang="en-US" altLang="en-US" dirty="0"/>
                        <m:t>mol</m:t>
                      </m:r>
                      <m:r>
                        <m:rPr>
                          <m:nor/>
                        </m:rPr>
                        <a:rPr lang="en-US" altLang="en-US" dirty="0"/>
                        <m:t> </m:t>
                      </m:r>
                      <m:r>
                        <m:rPr>
                          <m:nor/>
                        </m:rPr>
                        <a:rPr lang="en-US" altLang="en-US" dirty="0"/>
                        <m:t>Cu</m:t>
                      </m:r>
                      <m:r>
                        <m:rPr>
                          <m:nor/>
                        </m:rPr>
                        <a:rPr lang="en-US" altLang="en-US" b="0" i="0" baseline="-25000" dirty="0" smtClean="0"/>
                        <m:t>2</m:t>
                      </m:r>
                      <m:r>
                        <m:rPr>
                          <m:nor/>
                        </m:rPr>
                        <a:rPr lang="en-US" altLang="en-US" dirty="0"/>
                        <m:t>S</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3 </m:t>
                          </m:r>
                          <m:r>
                            <m:rPr>
                              <m:nor/>
                            </m:rPr>
                            <a:rPr lang="en-US" altLang="en-US" dirty="0"/>
                            <m:t>mol</m:t>
                          </m:r>
                          <m:r>
                            <m:rPr>
                              <m:nor/>
                            </m:rPr>
                            <a:rPr lang="en-US" altLang="en-US" dirty="0"/>
                            <m:t> </m:t>
                          </m:r>
                          <m:r>
                            <m:rPr>
                              <m:nor/>
                            </m:rPr>
                            <a:rPr lang="en-US" altLang="en-US" dirty="0"/>
                            <m:t>O</m:t>
                          </m:r>
                          <m:r>
                            <m:rPr>
                              <m:nor/>
                            </m:rPr>
                            <a:rPr lang="en-US" altLang="en-US" sz="3600" baseline="-25000" dirty="0"/>
                            <m:t>2</m:t>
                          </m:r>
                          <m:r>
                            <m:rPr>
                              <m:nor/>
                            </m:rPr>
                            <a:rPr lang="en-US" altLang="en-US" dirty="0"/>
                            <m:t> </m:t>
                          </m:r>
                        </m:num>
                        <m:den>
                          <m:r>
                            <m:rPr>
                              <m:nor/>
                            </m:rPr>
                            <a:rPr lang="en-US" altLang="en-US" dirty="0"/>
                            <m:t>2 </m:t>
                          </m:r>
                          <m:r>
                            <m:rPr>
                              <m:nor/>
                            </m:rPr>
                            <a:rPr lang="en-US" altLang="en-US" dirty="0"/>
                            <m:t>mol</m:t>
                          </m:r>
                          <m:r>
                            <m:rPr>
                              <m:nor/>
                            </m:rPr>
                            <a:rPr lang="en-US" altLang="en-US" dirty="0"/>
                            <m:t> </m:t>
                          </m:r>
                          <m:r>
                            <m:rPr>
                              <m:nor/>
                            </m:rPr>
                            <a:rPr lang="en-US" altLang="en-US" dirty="0"/>
                            <m:t>Cu</m:t>
                          </m:r>
                          <m:r>
                            <m:rPr>
                              <m:nor/>
                            </m:rPr>
                            <a:rPr lang="en-US" altLang="en-US" sz="2800" baseline="-25000" dirty="0"/>
                            <m:t>2</m:t>
                          </m:r>
                          <m:r>
                            <m:rPr>
                              <m:nor/>
                            </m:rPr>
                            <a:rPr lang="en-US" altLang="en-US" dirty="0"/>
                            <m:t>S</m:t>
                          </m:r>
                          <m:r>
                            <m:rPr>
                              <m:nor/>
                            </m:rPr>
                            <a:rPr lang="en-US" altLang="en-US" dirty="0"/>
                            <m:t> </m:t>
                          </m:r>
                        </m:den>
                      </m:f>
                      <m:r>
                        <a:rPr lang="en-US" altLang="en-US" b="0" i="1" dirty="0" smtClean="0">
                          <a:latin typeface="Cambria Math"/>
                        </a:rPr>
                        <m:t>=</m:t>
                      </m:r>
                      <m:r>
                        <a:rPr lang="en-US" altLang="en-US" b="1" i="1" dirty="0" smtClean="0">
                          <a:latin typeface="Cambria Math"/>
                        </a:rPr>
                        <m:t>𝟏𝟓</m:t>
                      </m:r>
                      <m:r>
                        <a:rPr lang="en-US" altLang="en-US" b="1" i="1" dirty="0" smtClean="0">
                          <a:latin typeface="Cambria Math"/>
                        </a:rPr>
                        <m:t>.</m:t>
                      </m:r>
                      <m:r>
                        <a:rPr lang="en-US" altLang="en-US" b="1" i="1" dirty="0" smtClean="0">
                          <a:latin typeface="Cambria Math"/>
                        </a:rPr>
                        <m:t>𝟎</m:t>
                      </m:r>
                      <m:r>
                        <a:rPr lang="en-US" altLang="en-US" b="1" i="1" dirty="0" smtClean="0">
                          <a:latin typeface="Cambria Math"/>
                        </a:rPr>
                        <m:t> </m:t>
                      </m:r>
                      <m:r>
                        <a:rPr lang="en-US" altLang="en-US" b="1" i="0" dirty="0" smtClean="0">
                          <a:latin typeface="Cambria Math"/>
                        </a:rPr>
                        <m:t>𝐦𝐨𝐥</m:t>
                      </m:r>
                      <m:r>
                        <a:rPr lang="en-US" altLang="en-US" b="1" i="0" dirty="0" smtClean="0">
                          <a:latin typeface="Cambria Math"/>
                        </a:rPr>
                        <m:t> </m:t>
                      </m:r>
                      <m:r>
                        <a:rPr lang="en-US" altLang="en-US" b="1" i="0" dirty="0" smtClean="0">
                          <a:latin typeface="Cambria Math"/>
                        </a:rPr>
                        <m:t>𝐎𝟐</m:t>
                      </m:r>
                      <m:r>
                        <a:rPr lang="en-US" altLang="en-US" b="1" i="0" dirty="0" smtClean="0">
                          <a:latin typeface="Cambria Math"/>
                        </a:rPr>
                        <m:t>     </m:t>
                      </m:r>
                    </m:oMath>
                  </m:oMathPara>
                </a14:m>
                <a:endParaRPr lang="en-US" altLang="en-US" dirty="0"/>
              </a:p>
              <a:p>
                <a:pPr marL="0" indent="0">
                  <a:buNone/>
                </a:pPr>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blipFill rotWithShape="1">
                <a:blip r:embed="rId3"/>
                <a:stretch>
                  <a:fillRect l="-1111" t="-877"/>
                </a:stretch>
              </a:blipFill>
            </p:spPr>
            <p:txBody>
              <a:bodyPr/>
              <a:lstStyle/>
              <a:p>
                <a:r>
                  <a:rPr lang="en-US">
                    <a:noFill/>
                  </a:rPr>
                  <a:t> </a:t>
                </a:r>
              </a:p>
            </p:txBody>
          </p:sp>
        </mc:Fallback>
      </mc:AlternateContent>
    </p:spTree>
    <p:extLst>
      <p:ext uri="{BB962C8B-B14F-4D97-AF65-F5344CB8AC3E}">
        <p14:creationId xmlns:p14="http://schemas.microsoft.com/office/powerpoint/2010/main" val="44738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t>Sample Problem 3.15 – Problem and Plan</a:t>
            </a:r>
            <a:endParaRPr lang="en-US" dirty="0"/>
          </a:p>
        </p:txBody>
      </p:sp>
      <p:sp>
        <p:nvSpPr>
          <p:cNvPr id="6" name="Content Placeholder 5"/>
          <p:cNvSpPr>
            <a:spLocks noGrp="1"/>
          </p:cNvSpPr>
          <p:nvPr>
            <p:ph idx="1"/>
          </p:nvPr>
        </p:nvSpPr>
        <p:spPr>
          <a:xfrm>
            <a:off x="457200" y="990600"/>
            <a:ext cx="4691004" cy="5562600"/>
          </a:xfrm>
        </p:spPr>
        <p:txBody>
          <a:bodyPr/>
          <a:lstStyle/>
          <a:p>
            <a:pPr marL="0" indent="0">
              <a:buNone/>
            </a:pPr>
            <a:r>
              <a:rPr lang="en-US" altLang="en-US" b="1" dirty="0"/>
              <a:t>Calculating Quantities of Reactants and Products: Amount (mol) to Mass (g)</a:t>
            </a:r>
          </a:p>
          <a:p>
            <a:r>
              <a:rPr lang="en-US" altLang="en-US" b="1" dirty="0"/>
              <a:t>PROBLEM: </a:t>
            </a:r>
            <a:r>
              <a:rPr lang="en-US" altLang="en-US" dirty="0"/>
              <a:t>During the process of roasting copper(I) sulfide, how many grams of sulfur dioxide form when 10.0 mol of copper(I) sulfide reacts?</a:t>
            </a:r>
          </a:p>
          <a:p>
            <a:r>
              <a:rPr lang="en-US" altLang="en-US" b="1" dirty="0"/>
              <a:t>PLAN: </a:t>
            </a:r>
            <a:r>
              <a:rPr lang="en-US" altLang="en-US" dirty="0"/>
              <a:t>Using the balanced equation from the previous problem, we again use the mole ratio as a conversion factor.</a:t>
            </a:r>
          </a:p>
          <a:p>
            <a:endParaRPr lang="en-US" altLang="en-US" b="1" dirty="0"/>
          </a:p>
          <a:p>
            <a:endParaRPr lang="en-US" altLang="en-US" b="1" dirty="0"/>
          </a:p>
          <a:p>
            <a:endParaRPr lang="en-US" dirty="0"/>
          </a:p>
        </p:txBody>
      </p:sp>
      <p:pic>
        <p:nvPicPr>
          <p:cNvPr id="6146" name="Picture 2" descr="Convert from amount Cu2S in moles to amount of SO2 in moles by the molar ratio. Then convert to mass of SO2 by the molar mas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021204" y="1768269"/>
            <a:ext cx="3995796" cy="4007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Sample Problem 3.15 - Solution</a:t>
            </a:r>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altLang="en-US" b="1" dirty="0"/>
                  <a:t>SOLUTION: </a:t>
                </a:r>
                <a:r>
                  <a:rPr lang="en-US" altLang="en-US" dirty="0"/>
                  <a:t>2Cu</a:t>
                </a:r>
                <a:r>
                  <a:rPr lang="en-US" altLang="en-US" baseline="-25000" dirty="0"/>
                  <a:t>2</a:t>
                </a:r>
                <a:r>
                  <a:rPr lang="en-US" altLang="en-US" dirty="0"/>
                  <a:t>S (</a:t>
                </a:r>
                <a:r>
                  <a:rPr lang="en-US" altLang="en-US" i="1" dirty="0"/>
                  <a:t>s</a:t>
                </a:r>
                <a:r>
                  <a:rPr lang="en-US" altLang="en-US" dirty="0"/>
                  <a:t>) + 3O</a:t>
                </a:r>
                <a:r>
                  <a:rPr lang="en-US" altLang="en-US" baseline="-25000" dirty="0"/>
                  <a:t>2</a:t>
                </a:r>
                <a:r>
                  <a:rPr lang="en-US" altLang="en-US" dirty="0"/>
                  <a:t> (</a:t>
                </a:r>
                <a:r>
                  <a:rPr lang="en-US" altLang="en-US" i="1" dirty="0"/>
                  <a:t>g</a:t>
                </a:r>
                <a:r>
                  <a:rPr lang="en-US" altLang="en-US" dirty="0"/>
                  <a:t>) </a:t>
                </a:r>
                <a:r>
                  <a:rPr lang="en-US" altLang="en-US" dirty="0">
                    <a:cs typeface="Arial" pitchFamily="34" charset="0"/>
                  </a:rPr>
                  <a:t>→ 2Cu</a:t>
                </a:r>
                <a:r>
                  <a:rPr lang="en-US" altLang="en-US" baseline="-25000" dirty="0">
                    <a:cs typeface="Arial" pitchFamily="34" charset="0"/>
                  </a:rPr>
                  <a:t>2</a:t>
                </a:r>
                <a:r>
                  <a:rPr lang="en-US" altLang="en-US" dirty="0">
                    <a:cs typeface="Arial" pitchFamily="34" charset="0"/>
                  </a:rPr>
                  <a:t>O (</a:t>
                </a:r>
                <a:r>
                  <a:rPr lang="en-US" altLang="en-US" i="1" dirty="0">
                    <a:cs typeface="Arial" pitchFamily="34" charset="0"/>
                  </a:rPr>
                  <a:t>s</a:t>
                </a:r>
                <a:r>
                  <a:rPr lang="en-US" altLang="en-US" dirty="0">
                    <a:cs typeface="Arial" pitchFamily="34" charset="0"/>
                  </a:rPr>
                  <a:t>) + 2SO</a:t>
                </a:r>
                <a:r>
                  <a:rPr lang="en-US" altLang="en-US" baseline="-25000" dirty="0">
                    <a:cs typeface="Arial" pitchFamily="34" charset="0"/>
                  </a:rPr>
                  <a:t>2</a:t>
                </a:r>
                <a:r>
                  <a:rPr lang="en-US" altLang="en-US" dirty="0">
                    <a:cs typeface="Arial" pitchFamily="34" charset="0"/>
                  </a:rPr>
                  <a:t> (</a:t>
                </a:r>
                <a:r>
                  <a:rPr lang="en-US" altLang="en-US" i="1" dirty="0">
                    <a:cs typeface="Arial" pitchFamily="34" charset="0"/>
                  </a:rPr>
                  <a:t>g</a:t>
                </a:r>
                <a:r>
                  <a:rPr lang="en-US" altLang="en-US" dirty="0">
                    <a:cs typeface="Arial" pitchFamily="34" charset="0"/>
                  </a:rPr>
                  <a:t>)</a:t>
                </a:r>
              </a:p>
              <a:p>
                <a:pPr marL="0" indent="0">
                  <a:buNone/>
                </a:pPr>
                <a14:m>
                  <m:oMathPara xmlns:m="http://schemas.openxmlformats.org/officeDocument/2006/math">
                    <m:oMathParaPr>
                      <m:jc m:val="left"/>
                    </m:oMathParaPr>
                    <m:oMath xmlns:m="http://schemas.openxmlformats.org/officeDocument/2006/math">
                      <m:r>
                        <m:rPr>
                          <m:nor/>
                        </m:rPr>
                        <a:rPr lang="en-US" altLang="en-US" dirty="0"/>
                        <m:t>10.0 </m:t>
                      </m:r>
                      <m:r>
                        <m:rPr>
                          <m:nor/>
                        </m:rPr>
                        <a:rPr lang="en-US" altLang="en-US" dirty="0"/>
                        <m:t>mol</m:t>
                      </m:r>
                      <m:r>
                        <m:rPr>
                          <m:nor/>
                        </m:rPr>
                        <a:rPr lang="en-US" altLang="en-US" dirty="0"/>
                        <m:t> </m:t>
                      </m:r>
                      <m:r>
                        <m:rPr>
                          <m:nor/>
                        </m:rPr>
                        <a:rPr lang="en-US" altLang="en-US" dirty="0"/>
                        <m:t>Cu</m:t>
                      </m:r>
                      <m:r>
                        <m:rPr>
                          <m:nor/>
                        </m:rPr>
                        <a:rPr lang="en-US" altLang="en-US" b="0" i="0" baseline="-25000" dirty="0" smtClean="0"/>
                        <m:t>2</m:t>
                      </m:r>
                      <m:r>
                        <m:rPr>
                          <m:nor/>
                        </m:rPr>
                        <a:rPr lang="en-US" altLang="en-US" dirty="0"/>
                        <m:t>S</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2 </m:t>
                          </m:r>
                          <m:r>
                            <m:rPr>
                              <m:nor/>
                            </m:rPr>
                            <a:rPr lang="en-US" altLang="en-US" dirty="0"/>
                            <m:t>mol</m:t>
                          </m:r>
                          <m:r>
                            <m:rPr>
                              <m:nor/>
                            </m:rPr>
                            <a:rPr lang="en-US" altLang="en-US" dirty="0"/>
                            <m:t> </m:t>
                          </m:r>
                          <m:r>
                            <m:rPr>
                              <m:nor/>
                            </m:rPr>
                            <a:rPr lang="en-US" altLang="en-US" dirty="0"/>
                            <m:t>SO</m:t>
                          </m:r>
                          <m:r>
                            <m:rPr>
                              <m:nor/>
                            </m:rPr>
                            <a:rPr lang="en-US" altLang="en-US" b="0" i="0" baseline="-25000" dirty="0" smtClean="0"/>
                            <m:t>2</m:t>
                          </m:r>
                          <m:r>
                            <m:rPr>
                              <m:nor/>
                            </m:rPr>
                            <a:rPr lang="en-US" altLang="en-US" dirty="0"/>
                            <m:t> </m:t>
                          </m:r>
                        </m:num>
                        <m:den>
                          <m:r>
                            <m:rPr>
                              <m:nor/>
                            </m:rPr>
                            <a:rPr lang="en-US" altLang="en-US" dirty="0"/>
                            <m:t>2 </m:t>
                          </m:r>
                          <m:r>
                            <m:rPr>
                              <m:nor/>
                            </m:rPr>
                            <a:rPr lang="en-US" altLang="en-US" dirty="0"/>
                            <m:t>mol</m:t>
                          </m:r>
                          <m:r>
                            <m:rPr>
                              <m:nor/>
                            </m:rPr>
                            <a:rPr lang="en-US" altLang="en-US" dirty="0"/>
                            <m:t> </m:t>
                          </m:r>
                          <m:r>
                            <m:rPr>
                              <m:nor/>
                            </m:rPr>
                            <a:rPr lang="en-US" altLang="en-US" dirty="0"/>
                            <m:t>Cu</m:t>
                          </m:r>
                          <m:r>
                            <m:rPr>
                              <m:nor/>
                            </m:rPr>
                            <a:rPr lang="en-US" altLang="en-US" b="0" i="0" baseline="-25000" dirty="0" smtClean="0"/>
                            <m:t>2</m:t>
                          </m:r>
                          <m:r>
                            <m:rPr>
                              <m:nor/>
                            </m:rPr>
                            <a:rPr lang="en-US" altLang="en-US" dirty="0"/>
                            <m:t>S</m:t>
                          </m:r>
                          <m:r>
                            <m:rPr>
                              <m:nor/>
                            </m:rPr>
                            <a:rPr lang="en-US" altLang="en-US" dirty="0"/>
                            <m:t> </m:t>
                          </m:r>
                        </m:den>
                      </m:f>
                      <m:r>
                        <a:rPr lang="en-US" altLang="en-US" i="1" dirty="0" smtClean="0">
                          <a:latin typeface="Cambria Math"/>
                          <a:ea typeface="Cambria Math"/>
                        </a:rPr>
                        <m:t>×</m:t>
                      </m:r>
                      <m:f>
                        <m:fPr>
                          <m:ctrlPr>
                            <a:rPr lang="en-US" altLang="en-US" i="1" dirty="0" smtClean="0">
                              <a:latin typeface="Cambria Math" panose="02040503050406030204" pitchFamily="18" charset="0"/>
                              <a:ea typeface="Cambria Math"/>
                            </a:rPr>
                          </m:ctrlPr>
                        </m:fPr>
                        <m:num>
                          <m:r>
                            <m:rPr>
                              <m:nor/>
                            </m:rPr>
                            <a:rPr lang="en-US" altLang="en-US" dirty="0"/>
                            <m:t>64.07 </m:t>
                          </m:r>
                          <m:r>
                            <m:rPr>
                              <m:nor/>
                            </m:rPr>
                            <a:rPr lang="en-US" altLang="en-US" dirty="0"/>
                            <m:t>g</m:t>
                          </m:r>
                          <m:r>
                            <m:rPr>
                              <m:nor/>
                            </m:rPr>
                            <a:rPr lang="en-US" altLang="en-US" dirty="0"/>
                            <m:t> </m:t>
                          </m:r>
                          <m:r>
                            <m:rPr>
                              <m:nor/>
                            </m:rPr>
                            <a:rPr lang="en-US" altLang="en-US" dirty="0"/>
                            <m:t>SO</m:t>
                          </m:r>
                          <m:r>
                            <m:rPr>
                              <m:nor/>
                            </m:rPr>
                            <a:rPr lang="en-US" altLang="en-US" b="0" i="0" baseline="-25000" dirty="0" smtClean="0"/>
                            <m:t>2</m:t>
                          </m:r>
                          <m:r>
                            <m:rPr>
                              <m:nor/>
                            </m:rPr>
                            <a:rPr lang="en-US" altLang="en-US" dirty="0"/>
                            <m:t> </m:t>
                          </m:r>
                        </m:num>
                        <m:den>
                          <m:r>
                            <m:rPr>
                              <m:nor/>
                            </m:rPr>
                            <a:rPr lang="en-US" altLang="en-US" dirty="0"/>
                            <m:t>1 </m:t>
                          </m:r>
                          <m:r>
                            <m:rPr>
                              <m:nor/>
                            </m:rPr>
                            <a:rPr lang="en-US" altLang="en-US" dirty="0"/>
                            <m:t>mol</m:t>
                          </m:r>
                          <m:r>
                            <m:rPr>
                              <m:nor/>
                            </m:rPr>
                            <a:rPr lang="en-US" altLang="en-US" dirty="0"/>
                            <m:t> </m:t>
                          </m:r>
                          <m:r>
                            <m:rPr>
                              <m:nor/>
                            </m:rPr>
                            <a:rPr lang="en-US" altLang="en-US" dirty="0"/>
                            <m:t>SO</m:t>
                          </m:r>
                          <m:r>
                            <m:rPr>
                              <m:nor/>
                            </m:rPr>
                            <a:rPr lang="en-US" altLang="en-US" b="0" i="0" baseline="-25000" dirty="0" smtClean="0"/>
                            <m:t>2</m:t>
                          </m:r>
                          <m:r>
                            <m:rPr>
                              <m:nor/>
                            </m:rPr>
                            <a:rPr lang="en-US" altLang="en-US" dirty="0"/>
                            <m:t> </m:t>
                          </m:r>
                        </m:den>
                      </m:f>
                      <m:r>
                        <a:rPr lang="en-US" altLang="en-US" b="0" i="1" dirty="0" smtClean="0">
                          <a:latin typeface="Cambria Math"/>
                          <a:ea typeface="Cambria Math"/>
                        </a:rPr>
                        <m:t>=</m:t>
                      </m:r>
                      <m:r>
                        <a:rPr lang="en-US" altLang="en-US" b="1" i="1" dirty="0" smtClean="0">
                          <a:latin typeface="Cambria Math"/>
                          <a:ea typeface="Cambria Math"/>
                        </a:rPr>
                        <m:t>𝟔𝟒𝟏</m:t>
                      </m:r>
                      <m:r>
                        <a:rPr lang="en-US" altLang="en-US" b="1" i="0" dirty="0" smtClean="0">
                          <a:latin typeface="Cambria Math"/>
                          <a:ea typeface="Cambria Math"/>
                        </a:rPr>
                        <m:t> </m:t>
                      </m:r>
                      <m:r>
                        <a:rPr lang="en-US" altLang="en-US" b="1" i="0" dirty="0" smtClean="0">
                          <a:latin typeface="Cambria Math"/>
                          <a:ea typeface="Cambria Math"/>
                        </a:rPr>
                        <m:t>𝐠</m:t>
                      </m:r>
                      <m:r>
                        <a:rPr lang="en-US" altLang="en-US" b="1" i="0" dirty="0" smtClean="0">
                          <a:latin typeface="Cambria Math"/>
                          <a:ea typeface="Cambria Math"/>
                        </a:rPr>
                        <m:t> </m:t>
                      </m:r>
                      <m:r>
                        <a:rPr lang="en-US" altLang="en-US" b="1" i="0" dirty="0" smtClean="0">
                          <a:latin typeface="Cambria Math"/>
                          <a:ea typeface="Cambria Math"/>
                        </a:rPr>
                        <m:t>𝐒𝐎𝟐</m:t>
                      </m:r>
                    </m:oMath>
                  </m:oMathPara>
                </a14:m>
                <a:endParaRPr lang="en-US" altLang="en-US" baseline="-25000" dirty="0"/>
              </a:p>
              <a:p>
                <a:pPr marL="0" indent="0">
                  <a:buNone/>
                </a:pPr>
                <a:endParaRPr lang="en-US" alt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3"/>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t>Sample Problem 3.16 – Problem and Plan</a:t>
            </a:r>
            <a:endParaRPr lang="en-US" dirty="0"/>
          </a:p>
        </p:txBody>
      </p:sp>
      <p:sp>
        <p:nvSpPr>
          <p:cNvPr id="8" name="Content Placeholder 7"/>
          <p:cNvSpPr>
            <a:spLocks noGrp="1"/>
          </p:cNvSpPr>
          <p:nvPr>
            <p:ph idx="1"/>
          </p:nvPr>
        </p:nvSpPr>
        <p:spPr>
          <a:xfrm>
            <a:off x="457200" y="990600"/>
            <a:ext cx="4872107" cy="5562600"/>
          </a:xfrm>
        </p:spPr>
        <p:txBody>
          <a:bodyPr/>
          <a:lstStyle/>
          <a:p>
            <a:pPr marL="0" indent="0" algn="ctr">
              <a:buNone/>
            </a:pPr>
            <a:r>
              <a:rPr lang="en-US" altLang="en-US" b="1" dirty="0"/>
              <a:t>Calculating Quantities of Reactants and Products: Mass to Mass </a:t>
            </a:r>
            <a:endParaRPr lang="en-US" dirty="0"/>
          </a:p>
          <a:p>
            <a:r>
              <a:rPr lang="en-US" altLang="en-US" b="1" dirty="0"/>
              <a:t>PROBLEM:</a:t>
            </a:r>
            <a:r>
              <a:rPr lang="en-US" altLang="en-US" dirty="0"/>
              <a:t> During the roasting of copper(I) sulfide, how many kilograms of oxygen are required to form 2.86 kg of copper(I) oxide?</a:t>
            </a:r>
          </a:p>
          <a:p>
            <a:r>
              <a:rPr lang="en-US" altLang="en-US" b="1" dirty="0"/>
              <a:t>PLAN: </a:t>
            </a:r>
            <a:r>
              <a:rPr lang="en-US" dirty="0"/>
              <a:t>We convert the mass of Cu</a:t>
            </a:r>
            <a:r>
              <a:rPr lang="en-US" baseline="-25000" dirty="0"/>
              <a:t>2</a:t>
            </a:r>
            <a:r>
              <a:rPr lang="en-US" dirty="0"/>
              <a:t>O from kg to g and then to amount (mol). Then, we use the molar ratio (3 mol O</a:t>
            </a:r>
            <a:r>
              <a:rPr lang="en-US" baseline="-25000" dirty="0"/>
              <a:t>2</a:t>
            </a:r>
            <a:r>
              <a:rPr lang="en-US" dirty="0"/>
              <a:t>/2 mol Cu</a:t>
            </a:r>
            <a:r>
              <a:rPr lang="en-US" baseline="-25000" dirty="0"/>
              <a:t>2</a:t>
            </a:r>
            <a:r>
              <a:rPr lang="en-US" dirty="0"/>
              <a:t>O) to find the amount (mol) of O</a:t>
            </a:r>
            <a:r>
              <a:rPr lang="en-US" baseline="-25000" dirty="0"/>
              <a:t>2</a:t>
            </a:r>
            <a:r>
              <a:rPr lang="en-US" dirty="0"/>
              <a:t> required. Finally, we convert the amount of O</a:t>
            </a:r>
            <a:r>
              <a:rPr lang="en-US" baseline="-25000" dirty="0"/>
              <a:t>2</a:t>
            </a:r>
            <a:r>
              <a:rPr lang="en-US" dirty="0"/>
              <a:t> to g and then kg. </a:t>
            </a:r>
            <a:endParaRPr lang="en-US" altLang="en-US" b="1" dirty="0"/>
          </a:p>
          <a:p>
            <a:endParaRPr lang="en-US" altLang="en-US" b="1" dirty="0"/>
          </a:p>
        </p:txBody>
      </p:sp>
      <p:pic>
        <p:nvPicPr>
          <p:cNvPr id="1029" name="Picture 5" descr="Convert from moles O2 to mass O2 by the molar mass, then to kg.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559140" y="4174622"/>
            <a:ext cx="2928779" cy="2675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onvert from kg Cu2O to g, then amount of Cu2O in moles by the molar mass. The convert to moles of O2 by the molar ratio.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81835" y="791138"/>
            <a:ext cx="2883387" cy="33452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Sample Problem 3.16 - Solution</a:t>
            </a:r>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95300" y="833438"/>
                <a:ext cx="8229600" cy="5562600"/>
              </a:xfrm>
            </p:spPr>
            <p:txBody>
              <a:bodyPr/>
              <a:lstStyle/>
              <a:p>
                <a:r>
                  <a:rPr lang="en-US" altLang="en-US" b="1" dirty="0"/>
                  <a:t>SOLUTION:</a:t>
                </a:r>
              </a:p>
              <a:p>
                <a:pPr marL="0" indent="0">
                  <a:buNone/>
                </a:pPr>
                <a:r>
                  <a:rPr lang="en-US" altLang="en-US" dirty="0"/>
                  <a:t>2Cu</a:t>
                </a:r>
                <a:r>
                  <a:rPr lang="en-US" altLang="en-US" baseline="-25000" dirty="0"/>
                  <a:t>2</a:t>
                </a:r>
                <a:r>
                  <a:rPr lang="en-US" altLang="en-US" dirty="0"/>
                  <a:t>S (</a:t>
                </a:r>
                <a:r>
                  <a:rPr lang="en-US" altLang="en-US" i="1" dirty="0"/>
                  <a:t>s</a:t>
                </a:r>
                <a:r>
                  <a:rPr lang="en-US" altLang="en-US" dirty="0"/>
                  <a:t>) + 3O</a:t>
                </a:r>
                <a:r>
                  <a:rPr lang="en-US" altLang="en-US" baseline="-25000" dirty="0"/>
                  <a:t>2</a:t>
                </a:r>
                <a:r>
                  <a:rPr lang="en-US" altLang="en-US" dirty="0"/>
                  <a:t> (</a:t>
                </a:r>
                <a:r>
                  <a:rPr lang="en-US" altLang="en-US" i="1" dirty="0"/>
                  <a:t>g</a:t>
                </a:r>
                <a:r>
                  <a:rPr lang="en-US" altLang="en-US" dirty="0"/>
                  <a:t>) </a:t>
                </a:r>
                <a:r>
                  <a:rPr lang="en-US" altLang="en-US" dirty="0">
                    <a:cs typeface="Arial" pitchFamily="34" charset="0"/>
                  </a:rPr>
                  <a:t>→ 2Cu</a:t>
                </a:r>
                <a:r>
                  <a:rPr lang="en-US" altLang="en-US" baseline="-25000" dirty="0">
                    <a:cs typeface="Arial" pitchFamily="34" charset="0"/>
                  </a:rPr>
                  <a:t>2</a:t>
                </a:r>
                <a:r>
                  <a:rPr lang="en-US" altLang="en-US" dirty="0">
                    <a:cs typeface="Arial" pitchFamily="34" charset="0"/>
                  </a:rPr>
                  <a:t>O (</a:t>
                </a:r>
                <a:r>
                  <a:rPr lang="en-US" altLang="en-US" i="1" dirty="0">
                    <a:cs typeface="Arial" pitchFamily="34" charset="0"/>
                  </a:rPr>
                  <a:t>s</a:t>
                </a:r>
                <a:r>
                  <a:rPr lang="en-US" altLang="en-US" dirty="0">
                    <a:cs typeface="Arial" pitchFamily="34" charset="0"/>
                  </a:rPr>
                  <a:t>) + 2SO</a:t>
                </a:r>
                <a:r>
                  <a:rPr lang="en-US" altLang="en-US" baseline="-25000" dirty="0">
                    <a:cs typeface="Arial" pitchFamily="34" charset="0"/>
                  </a:rPr>
                  <a:t>2</a:t>
                </a:r>
                <a:r>
                  <a:rPr lang="en-US" altLang="en-US" dirty="0">
                    <a:cs typeface="Arial" pitchFamily="34" charset="0"/>
                  </a:rPr>
                  <a:t> (</a:t>
                </a:r>
                <a:r>
                  <a:rPr lang="en-US" altLang="en-US" i="1" dirty="0">
                    <a:cs typeface="Arial" pitchFamily="34" charset="0"/>
                  </a:rPr>
                  <a:t>g</a:t>
                </a:r>
                <a:r>
                  <a:rPr lang="en-US" altLang="en-US" dirty="0">
                    <a:cs typeface="Arial" pitchFamily="34" charset="0"/>
                  </a:rPr>
                  <a:t>)</a:t>
                </a:r>
              </a:p>
              <a:p>
                <a:pPr marL="0" indent="0">
                  <a:buNone/>
                </a:pPr>
                <a14:m>
                  <m:oMathPara xmlns:m="http://schemas.openxmlformats.org/officeDocument/2006/math">
                    <m:oMathParaPr>
                      <m:jc m:val="centerGroup"/>
                    </m:oMathParaPr>
                    <m:oMath xmlns:m="http://schemas.openxmlformats.org/officeDocument/2006/math">
                      <m:r>
                        <m:rPr>
                          <m:nor/>
                        </m:rPr>
                        <a:rPr lang="en-US" altLang="en-US" dirty="0" smtClean="0"/>
                        <m:t>2.86 </m:t>
                      </m:r>
                      <m:r>
                        <m:rPr>
                          <m:nor/>
                        </m:rPr>
                        <a:rPr lang="en-US" altLang="en-US" dirty="0" smtClean="0"/>
                        <m:t>kg</m:t>
                      </m:r>
                      <m:r>
                        <m:rPr>
                          <m:nor/>
                        </m:rPr>
                        <a:rPr lang="en-US" altLang="en-US" dirty="0" smtClean="0"/>
                        <m:t> </m:t>
                      </m:r>
                      <m:r>
                        <m:rPr>
                          <m:nor/>
                        </m:rPr>
                        <a:rPr lang="en-US" altLang="en-US" dirty="0" smtClean="0"/>
                        <m:t>Cu</m:t>
                      </m:r>
                      <m:r>
                        <m:rPr>
                          <m:nor/>
                        </m:rPr>
                        <a:rPr lang="en-US" altLang="en-US" b="0" i="0" baseline="-25000" dirty="0" smtClean="0"/>
                        <m:t>2</m:t>
                      </m:r>
                      <m:r>
                        <m:rPr>
                          <m:nor/>
                        </m:rPr>
                        <a:rPr lang="en-US" altLang="en-US" dirty="0" smtClean="0"/>
                        <m:t>O</m:t>
                      </m:r>
                      <m:r>
                        <m:rPr>
                          <m:nor/>
                        </m:rPr>
                        <a:rPr lang="en-US" altLang="en-US" dirty="0" smtClean="0"/>
                        <m:t> </m:t>
                      </m:r>
                      <m:r>
                        <a:rPr lang="en-US" altLang="en-US" i="1" dirty="0" smtClean="0">
                          <a:latin typeface="Cambria Math"/>
                          <a:ea typeface="Cambria Math"/>
                        </a:rPr>
                        <m:t>×</m:t>
                      </m:r>
                      <m:f>
                        <m:fPr>
                          <m:ctrlPr>
                            <a:rPr lang="en-US" altLang="en-US" i="1" dirty="0" smtClean="0">
                              <a:latin typeface="Cambria Math" panose="02040503050406030204" pitchFamily="18" charset="0"/>
                            </a:rPr>
                          </m:ctrlPr>
                        </m:fPr>
                        <m:num>
                          <m:r>
                            <m:rPr>
                              <m:nor/>
                            </m:rPr>
                            <a:rPr lang="en-US" altLang="en-US" dirty="0"/>
                            <m:t>10</m:t>
                          </m:r>
                          <m:r>
                            <m:rPr>
                              <m:nor/>
                            </m:rPr>
                            <a:rPr lang="en-US" altLang="en-US" b="0" i="0" baseline="30000" dirty="0" smtClean="0"/>
                            <m:t>3</m:t>
                          </m:r>
                          <m:r>
                            <m:rPr>
                              <m:nor/>
                            </m:rPr>
                            <a:rPr lang="en-US" altLang="en-US" sz="5400" baseline="30000" dirty="0"/>
                            <m:t> </m:t>
                          </m:r>
                          <m:r>
                            <m:rPr>
                              <m:nor/>
                            </m:rPr>
                            <a:rPr lang="en-US" altLang="en-US" dirty="0"/>
                            <m:t>g</m:t>
                          </m:r>
                          <m:r>
                            <m:rPr>
                              <m:nor/>
                            </m:rPr>
                            <a:rPr lang="en-US" altLang="en-US" dirty="0"/>
                            <m:t> </m:t>
                          </m:r>
                        </m:num>
                        <m:den>
                          <m:r>
                            <m:rPr>
                              <m:nor/>
                            </m:rPr>
                            <a:rPr lang="en-US" altLang="en-US" dirty="0"/>
                            <m:t>1 </m:t>
                          </m:r>
                          <m:r>
                            <m:rPr>
                              <m:nor/>
                            </m:rPr>
                            <a:rPr lang="en-US" altLang="en-US" dirty="0"/>
                            <m:t>kg</m:t>
                          </m:r>
                          <m:r>
                            <m:rPr>
                              <m:nor/>
                            </m:rPr>
                            <a:rPr lang="en-US" altLang="en-US" dirty="0"/>
                            <m:t> </m:t>
                          </m:r>
                        </m:den>
                      </m:f>
                      <m:r>
                        <a:rPr lang="en-US" altLang="en-US" i="1" dirty="0" smtClean="0">
                          <a:latin typeface="Cambria Math"/>
                          <a:ea typeface="Cambria Math"/>
                        </a:rPr>
                        <m:t>×</m:t>
                      </m:r>
                      <m:f>
                        <m:fPr>
                          <m:ctrlPr>
                            <a:rPr lang="en-US" altLang="en-US" i="1" dirty="0" smtClean="0">
                              <a:latin typeface="Cambria Math" panose="02040503050406030204" pitchFamily="18" charset="0"/>
                              <a:ea typeface="Cambria Math"/>
                            </a:rPr>
                          </m:ctrlPr>
                        </m:fPr>
                        <m:num>
                          <m:r>
                            <m:rPr>
                              <m:nor/>
                            </m:rPr>
                            <a:rPr lang="en-US" altLang="en-US" dirty="0"/>
                            <m:t>1 </m:t>
                          </m:r>
                          <m:r>
                            <m:rPr>
                              <m:nor/>
                            </m:rPr>
                            <a:rPr lang="en-US" altLang="en-US" dirty="0"/>
                            <m:t>mol</m:t>
                          </m:r>
                          <m:r>
                            <m:rPr>
                              <m:nor/>
                            </m:rPr>
                            <a:rPr lang="en-US" altLang="en-US" dirty="0"/>
                            <m:t> </m:t>
                          </m:r>
                          <m:r>
                            <m:rPr>
                              <m:nor/>
                            </m:rPr>
                            <a:rPr lang="en-US" altLang="en-US" dirty="0"/>
                            <m:t>Cu</m:t>
                          </m:r>
                          <m:r>
                            <m:rPr>
                              <m:nor/>
                            </m:rPr>
                            <a:rPr lang="en-US" altLang="en-US" sz="3600" baseline="-25000" dirty="0"/>
                            <m:t>2</m:t>
                          </m:r>
                          <m:r>
                            <m:rPr>
                              <m:nor/>
                            </m:rPr>
                            <a:rPr lang="en-US" altLang="en-US" dirty="0"/>
                            <m:t>O</m:t>
                          </m:r>
                          <m:r>
                            <m:rPr>
                              <m:nor/>
                            </m:rPr>
                            <a:rPr lang="en-US" altLang="en-US" dirty="0"/>
                            <m:t> </m:t>
                          </m:r>
                        </m:num>
                        <m:den>
                          <m:r>
                            <m:rPr>
                              <m:nor/>
                            </m:rPr>
                            <a:rPr lang="en-US" altLang="en-US" dirty="0"/>
                            <m:t>143.10 </m:t>
                          </m:r>
                          <m:r>
                            <m:rPr>
                              <m:nor/>
                            </m:rPr>
                            <a:rPr lang="en-US" altLang="en-US" dirty="0"/>
                            <m:t>g</m:t>
                          </m:r>
                          <m:r>
                            <m:rPr>
                              <m:nor/>
                            </m:rPr>
                            <a:rPr lang="en-US" altLang="en-US" dirty="0"/>
                            <m:t> </m:t>
                          </m:r>
                          <m:r>
                            <m:rPr>
                              <m:nor/>
                            </m:rPr>
                            <a:rPr lang="en-US" altLang="en-US" dirty="0"/>
                            <m:t>Cu</m:t>
                          </m:r>
                          <m:r>
                            <m:rPr>
                              <m:nor/>
                            </m:rPr>
                            <a:rPr lang="en-US" altLang="en-US" sz="2800" baseline="-25000" dirty="0"/>
                            <m:t>2</m:t>
                          </m:r>
                          <m:r>
                            <m:rPr>
                              <m:nor/>
                            </m:rPr>
                            <a:rPr lang="en-US" altLang="en-US" dirty="0"/>
                            <m:t>O</m:t>
                          </m:r>
                          <m:r>
                            <m:rPr>
                              <m:nor/>
                            </m:rPr>
                            <a:rPr lang="en-US" altLang="en-US" dirty="0"/>
                            <m:t> </m:t>
                          </m:r>
                        </m:den>
                      </m:f>
                      <m:r>
                        <a:rPr lang="en-US" altLang="en-US" b="0" i="1" dirty="0" smtClean="0">
                          <a:latin typeface="Cambria Math"/>
                          <a:ea typeface="Cambria Math"/>
                        </a:rPr>
                        <m:t>=20.0 </m:t>
                      </m:r>
                      <m:r>
                        <m:rPr>
                          <m:sty m:val="p"/>
                        </m:rPr>
                        <a:rPr lang="en-US" altLang="en-US" b="0" i="0" dirty="0" smtClean="0">
                          <a:latin typeface="Cambria Math"/>
                          <a:ea typeface="Cambria Math"/>
                        </a:rPr>
                        <m:t>mol</m:t>
                      </m:r>
                      <m:r>
                        <a:rPr lang="en-US" altLang="en-US" b="0" i="0" dirty="0" smtClean="0">
                          <a:latin typeface="Cambria Math"/>
                          <a:ea typeface="Cambria Math"/>
                        </a:rPr>
                        <m:t> </m:t>
                      </m:r>
                      <m:r>
                        <m:rPr>
                          <m:sty m:val="p"/>
                        </m:rPr>
                        <a:rPr lang="en-US" altLang="en-US" b="0" i="0" dirty="0" smtClean="0">
                          <a:latin typeface="Cambria Math"/>
                          <a:ea typeface="Cambria Math"/>
                        </a:rPr>
                        <m:t>Cu</m:t>
                      </m:r>
                      <m:r>
                        <a:rPr lang="en-US" altLang="en-US" b="0" i="0" baseline="-25000" dirty="0" smtClean="0">
                          <a:latin typeface="Cambria Math"/>
                          <a:ea typeface="Cambria Math"/>
                        </a:rPr>
                        <m:t>2</m:t>
                      </m:r>
                      <m:r>
                        <m:rPr>
                          <m:sty m:val="p"/>
                        </m:rPr>
                        <a:rPr lang="en-US" altLang="en-US" b="0" i="0" dirty="0" smtClean="0">
                          <a:latin typeface="Cambria Math"/>
                          <a:ea typeface="Cambria Math"/>
                        </a:rPr>
                        <m:t>O</m:t>
                      </m:r>
                    </m:oMath>
                  </m:oMathPara>
                </a14:m>
                <a:endParaRPr lang="en-US" altLang="en-US" dirty="0"/>
              </a:p>
              <a:p>
                <a:pPr marL="0" indent="0">
                  <a:buNone/>
                </a:pPr>
                <a14:m>
                  <m:oMathPara xmlns:m="http://schemas.openxmlformats.org/officeDocument/2006/math">
                    <m:oMathParaPr>
                      <m:jc m:val="centerGroup"/>
                    </m:oMathParaPr>
                    <m:oMath xmlns:m="http://schemas.openxmlformats.org/officeDocument/2006/math">
                      <m:r>
                        <m:rPr>
                          <m:nor/>
                        </m:rPr>
                        <a:rPr lang="en-US" altLang="en-US" dirty="0"/>
                        <m:t>20.0 </m:t>
                      </m:r>
                      <m:r>
                        <m:rPr>
                          <m:nor/>
                        </m:rPr>
                        <a:rPr lang="en-US" altLang="en-US" dirty="0"/>
                        <m:t>mol</m:t>
                      </m:r>
                      <m:r>
                        <m:rPr>
                          <m:nor/>
                        </m:rPr>
                        <a:rPr lang="en-US" altLang="en-US" dirty="0"/>
                        <m:t> </m:t>
                      </m:r>
                      <m:r>
                        <m:rPr>
                          <m:nor/>
                        </m:rPr>
                        <a:rPr lang="en-US" altLang="en-US" dirty="0"/>
                        <m:t>Cu</m:t>
                      </m:r>
                      <m:r>
                        <m:rPr>
                          <m:nor/>
                        </m:rPr>
                        <a:rPr lang="en-US" altLang="en-US" b="0" i="0" baseline="-25000" dirty="0" smtClean="0"/>
                        <m:t>2</m:t>
                      </m:r>
                      <m:r>
                        <m:rPr>
                          <m:nor/>
                        </m:rPr>
                        <a:rPr lang="en-US" altLang="en-US" dirty="0"/>
                        <m:t>O</m:t>
                      </m:r>
                      <m:r>
                        <m:rPr>
                          <m:nor/>
                        </m:rPr>
                        <a:rPr lang="en-US" altLang="en-US" dirty="0"/>
                        <m:t> </m:t>
                      </m:r>
                      <m:r>
                        <a:rPr lang="en-US" altLang="en-US" i="1" dirty="0" smtClean="0">
                          <a:latin typeface="Cambria Math"/>
                          <a:ea typeface="Cambria Math"/>
                        </a:rPr>
                        <m:t>×</m:t>
                      </m:r>
                      <m:f>
                        <m:fPr>
                          <m:ctrlPr>
                            <a:rPr lang="en-US" altLang="en-US" i="1" dirty="0" smtClean="0">
                              <a:latin typeface="Cambria Math" panose="02040503050406030204" pitchFamily="18" charset="0"/>
                              <a:ea typeface="Cambria Math"/>
                            </a:rPr>
                          </m:ctrlPr>
                        </m:fPr>
                        <m:num>
                          <m:r>
                            <m:rPr>
                              <m:nor/>
                            </m:rPr>
                            <a:rPr lang="en-US" altLang="en-US" dirty="0"/>
                            <m:t>3 </m:t>
                          </m:r>
                          <m:r>
                            <m:rPr>
                              <m:nor/>
                            </m:rPr>
                            <a:rPr lang="en-US" altLang="en-US" dirty="0"/>
                            <m:t>mol</m:t>
                          </m:r>
                          <m:r>
                            <m:rPr>
                              <m:nor/>
                            </m:rPr>
                            <a:rPr lang="en-US" altLang="en-US" dirty="0"/>
                            <m:t> </m:t>
                          </m:r>
                          <m:r>
                            <m:rPr>
                              <m:nor/>
                            </m:rPr>
                            <a:rPr lang="en-US" altLang="en-US" dirty="0"/>
                            <m:t>O</m:t>
                          </m:r>
                          <m:r>
                            <m:rPr>
                              <m:nor/>
                            </m:rPr>
                            <a:rPr lang="en-US" altLang="en-US" b="0" i="0" baseline="-25000" dirty="0" smtClean="0"/>
                            <m:t>2</m:t>
                          </m:r>
                          <m:r>
                            <m:rPr>
                              <m:nor/>
                            </m:rPr>
                            <a:rPr lang="en-US" altLang="en-US" dirty="0"/>
                            <m:t> </m:t>
                          </m:r>
                        </m:num>
                        <m:den>
                          <m:r>
                            <m:rPr>
                              <m:nor/>
                            </m:rPr>
                            <a:rPr lang="en-US" altLang="en-US" dirty="0"/>
                            <m:t>2 </m:t>
                          </m:r>
                          <m:r>
                            <m:rPr>
                              <m:nor/>
                            </m:rPr>
                            <a:rPr lang="en-US" altLang="en-US" dirty="0"/>
                            <m:t>mol</m:t>
                          </m:r>
                          <m:r>
                            <m:rPr>
                              <m:nor/>
                            </m:rPr>
                            <a:rPr lang="en-US" altLang="en-US" dirty="0"/>
                            <m:t> </m:t>
                          </m:r>
                          <m:r>
                            <m:rPr>
                              <m:nor/>
                            </m:rPr>
                            <a:rPr lang="en-US" altLang="en-US" dirty="0"/>
                            <m:t>Cu</m:t>
                          </m:r>
                          <m:r>
                            <m:rPr>
                              <m:nor/>
                            </m:rPr>
                            <a:rPr lang="en-US" altLang="en-US" b="0" i="0" baseline="-25000" dirty="0" smtClean="0"/>
                            <m:t>2</m:t>
                          </m:r>
                          <m:r>
                            <m:rPr>
                              <m:nor/>
                            </m:rPr>
                            <a:rPr lang="en-US" altLang="en-US" dirty="0"/>
                            <m:t>O</m:t>
                          </m:r>
                          <m:r>
                            <m:rPr>
                              <m:nor/>
                            </m:rPr>
                            <a:rPr lang="en-US" altLang="en-US" dirty="0"/>
                            <m:t> </m:t>
                          </m:r>
                        </m:den>
                      </m:f>
                      <m:r>
                        <a:rPr lang="en-US" altLang="en-US" i="1" dirty="0" smtClean="0">
                          <a:latin typeface="Cambria Math"/>
                          <a:ea typeface="Cambria Math"/>
                        </a:rPr>
                        <m:t>×</m:t>
                      </m:r>
                      <m:f>
                        <m:fPr>
                          <m:ctrlPr>
                            <a:rPr lang="en-US" altLang="en-US" i="1" dirty="0" smtClean="0">
                              <a:latin typeface="Cambria Math" panose="02040503050406030204" pitchFamily="18" charset="0"/>
                              <a:ea typeface="Cambria Math"/>
                            </a:rPr>
                          </m:ctrlPr>
                        </m:fPr>
                        <m:num>
                          <m:r>
                            <m:rPr>
                              <m:nor/>
                            </m:rPr>
                            <a:rPr lang="en-US" altLang="en-US" dirty="0"/>
                            <m:t>32.00 </m:t>
                          </m:r>
                          <m:r>
                            <m:rPr>
                              <m:nor/>
                            </m:rPr>
                            <a:rPr lang="en-US" altLang="en-US" dirty="0"/>
                            <m:t>gO</m:t>
                          </m:r>
                          <m:r>
                            <m:rPr>
                              <m:nor/>
                            </m:rPr>
                            <a:rPr lang="en-US" altLang="en-US" baseline="-25000" dirty="0"/>
                            <m:t>2</m:t>
                          </m:r>
                        </m:num>
                        <m:den>
                          <m:r>
                            <m:rPr>
                              <m:nor/>
                            </m:rPr>
                            <a:rPr lang="en-US" altLang="en-US" dirty="0"/>
                            <m:t>1 </m:t>
                          </m:r>
                          <m:r>
                            <m:rPr>
                              <m:nor/>
                            </m:rPr>
                            <a:rPr lang="en-US" altLang="en-US" dirty="0"/>
                            <m:t>molO</m:t>
                          </m:r>
                          <m:r>
                            <m:rPr>
                              <m:nor/>
                            </m:rPr>
                            <a:rPr lang="en-US" altLang="en-US" baseline="-25000" dirty="0"/>
                            <m:t>2</m:t>
                          </m:r>
                        </m:den>
                      </m:f>
                      <m:r>
                        <a:rPr lang="en-US" altLang="en-US" i="1" dirty="0" smtClean="0">
                          <a:latin typeface="Cambria Math"/>
                          <a:ea typeface="Cambria Math"/>
                        </a:rPr>
                        <m:t>×</m:t>
                      </m:r>
                      <m:f>
                        <m:fPr>
                          <m:ctrlPr>
                            <a:rPr lang="en-US" altLang="en-US" i="1" dirty="0" smtClean="0">
                              <a:latin typeface="Cambria Math" panose="02040503050406030204" pitchFamily="18" charset="0"/>
                              <a:ea typeface="Cambria Math"/>
                            </a:rPr>
                          </m:ctrlPr>
                        </m:fPr>
                        <m:num>
                          <m:r>
                            <m:rPr>
                              <m:nor/>
                            </m:rPr>
                            <a:rPr lang="en-US" altLang="en-US" dirty="0"/>
                            <m:t>1 </m:t>
                          </m:r>
                          <m:r>
                            <m:rPr>
                              <m:nor/>
                            </m:rPr>
                            <a:rPr lang="en-US" altLang="en-US" dirty="0"/>
                            <m:t>kg</m:t>
                          </m:r>
                          <m:r>
                            <m:rPr>
                              <m:nor/>
                            </m:rPr>
                            <a:rPr lang="en-US" altLang="en-US" sz="3600" baseline="-25000" dirty="0"/>
                            <m:t> </m:t>
                          </m:r>
                        </m:num>
                        <m:den>
                          <m:r>
                            <m:rPr>
                              <m:nor/>
                            </m:rPr>
                            <a:rPr lang="en-US" altLang="en-US" dirty="0"/>
                            <m:t>10</m:t>
                          </m:r>
                          <m:r>
                            <m:rPr>
                              <m:nor/>
                            </m:rPr>
                            <a:rPr lang="en-US" altLang="en-US" sz="2800" baseline="30000" dirty="0"/>
                            <m:t>3 </m:t>
                          </m:r>
                          <m:r>
                            <m:rPr>
                              <m:nor/>
                            </m:rPr>
                            <a:rPr lang="en-US" altLang="en-US" dirty="0"/>
                            <m:t>g</m:t>
                          </m:r>
                          <m:r>
                            <m:rPr>
                              <m:nor/>
                            </m:rPr>
                            <a:rPr lang="en-US" altLang="en-US" sz="2800" baseline="-25000" dirty="0"/>
                            <m:t> </m:t>
                          </m:r>
                        </m:den>
                      </m:f>
                      <m:r>
                        <a:rPr lang="en-US" altLang="en-US" b="0" i="1" dirty="0" smtClean="0">
                          <a:latin typeface="Cambria Math"/>
                          <a:ea typeface="Cambria Math"/>
                        </a:rPr>
                        <m:t>=</m:t>
                      </m:r>
                      <m:r>
                        <a:rPr lang="en-US" altLang="en-US" b="1" i="1" dirty="0" smtClean="0">
                          <a:latin typeface="Cambria Math"/>
                          <a:ea typeface="Cambria Math"/>
                        </a:rPr>
                        <m:t>𝟎</m:t>
                      </m:r>
                      <m:r>
                        <a:rPr lang="en-US" altLang="en-US" b="1" i="1" dirty="0" smtClean="0">
                          <a:latin typeface="Cambria Math"/>
                          <a:ea typeface="Cambria Math"/>
                        </a:rPr>
                        <m:t>.</m:t>
                      </m:r>
                      <m:r>
                        <a:rPr lang="en-US" altLang="en-US" b="1" i="1" dirty="0" smtClean="0">
                          <a:latin typeface="Cambria Math"/>
                          <a:ea typeface="Cambria Math"/>
                        </a:rPr>
                        <m:t>𝟗𝟓𝟗</m:t>
                      </m:r>
                      <m:r>
                        <a:rPr lang="en-US" altLang="en-US" b="1" i="1" dirty="0" smtClean="0">
                          <a:latin typeface="Cambria Math"/>
                          <a:ea typeface="Cambria Math"/>
                        </a:rPr>
                        <m:t> </m:t>
                      </m:r>
                      <m:r>
                        <a:rPr lang="en-US" altLang="en-US" b="1" i="0" dirty="0" smtClean="0">
                          <a:latin typeface="Cambria Math"/>
                          <a:ea typeface="Cambria Math"/>
                        </a:rPr>
                        <m:t>𝐤𝐠</m:t>
                      </m:r>
                      <m:r>
                        <a:rPr lang="en-US" altLang="en-US" b="1" i="0" dirty="0" smtClean="0">
                          <a:latin typeface="Cambria Math"/>
                          <a:ea typeface="Cambria Math"/>
                        </a:rPr>
                        <m:t> </m:t>
                      </m:r>
                      <m:r>
                        <a:rPr lang="en-US" altLang="en-US" b="1" i="0" dirty="0" smtClean="0">
                          <a:latin typeface="Cambria Math"/>
                          <a:ea typeface="Cambria Math"/>
                        </a:rPr>
                        <m:t>𝐎𝟐</m:t>
                      </m:r>
                    </m:oMath>
                  </m:oMathPara>
                </a14:m>
                <a:endParaRPr lang="en-US" altLang="en-US" baseline="-25000" dirty="0"/>
              </a:p>
              <a:p>
                <a:pPr marL="0" indent="0">
                  <a:buNone/>
                </a:pPr>
                <a:endParaRPr lang="en-US" altLang="en-US" dirty="0"/>
              </a:p>
              <a:p>
                <a:pPr marL="0" indent="0">
                  <a:buNone/>
                </a:pPr>
                <a:endParaRPr lang="en-US" altLang="en-US" dirty="0">
                  <a:cs typeface="Arial" pitchFamily="34" charset="0"/>
                </a:endParaRPr>
              </a:p>
              <a:p>
                <a:pPr marL="0" indent="0">
                  <a:buNone/>
                </a:pPr>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95300" y="833438"/>
                <a:ext cx="8229600" cy="5562600"/>
              </a:xfrm>
              <a:blipFill rotWithShape="1">
                <a:blip r:embed="rId2"/>
                <a:stretch>
                  <a:fillRect l="-1111"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Molar Mass, Cont’d</a:t>
            </a:r>
          </a:p>
        </p:txBody>
      </p:sp>
      <p:sp>
        <p:nvSpPr>
          <p:cNvPr id="3" name="Content Placeholder 2"/>
          <p:cNvSpPr>
            <a:spLocks noGrp="1"/>
          </p:cNvSpPr>
          <p:nvPr>
            <p:ph idx="1"/>
          </p:nvPr>
        </p:nvSpPr>
        <p:spPr/>
        <p:txBody>
          <a:bodyPr/>
          <a:lstStyle/>
          <a:p>
            <a:r>
              <a:rPr lang="en-US" altLang="en-US" dirty="0"/>
              <a:t>For </a:t>
            </a:r>
            <a:r>
              <a:rPr lang="en-US" altLang="en-US" b="1" dirty="0"/>
              <a:t>molecular elements</a:t>
            </a:r>
            <a:r>
              <a:rPr lang="en-US" altLang="en-US" dirty="0"/>
              <a:t> and for </a:t>
            </a:r>
            <a:r>
              <a:rPr lang="en-US" altLang="en-US" b="1" dirty="0"/>
              <a:t>compounds</a:t>
            </a:r>
            <a:r>
              <a:rPr lang="en-US" altLang="en-US" dirty="0"/>
              <a:t>, the formula is needed to determine the molar mass.</a:t>
            </a:r>
          </a:p>
          <a:p>
            <a:endParaRPr lang="en-US" altLang="en-US" dirty="0"/>
          </a:p>
          <a:p>
            <a:pPr>
              <a:spcBef>
                <a:spcPct val="0"/>
              </a:spcBef>
            </a:pPr>
            <a:r>
              <a:rPr lang="en-US" altLang="en-US" dirty="0"/>
              <a:t>The molar mass of O</a:t>
            </a:r>
            <a:r>
              <a:rPr lang="en-US" altLang="en-US" baseline="-25000" dirty="0"/>
              <a:t>2</a:t>
            </a:r>
            <a:r>
              <a:rPr lang="en-US" altLang="en-US" dirty="0"/>
              <a:t> = 2 x </a:t>
            </a:r>
            <a:r>
              <a:rPr lang="en-US" altLang="en-US" dirty="0">
                <a:latin typeface="Monotype Corsiva" pitchFamily="66" charset="0"/>
              </a:rPr>
              <a:t>M</a:t>
            </a:r>
            <a:r>
              <a:rPr lang="en-US" altLang="en-US" dirty="0"/>
              <a:t> of O</a:t>
            </a:r>
          </a:p>
          <a:p>
            <a:pPr marL="0" indent="0">
              <a:spcBef>
                <a:spcPct val="0"/>
              </a:spcBef>
              <a:buNone/>
            </a:pPr>
            <a:r>
              <a:rPr lang="en-US" altLang="en-US" dirty="0"/>
              <a:t>						     = 2 x 16.00 g/mol</a:t>
            </a:r>
          </a:p>
          <a:p>
            <a:pPr marL="0" indent="0">
              <a:spcBef>
                <a:spcPct val="0"/>
              </a:spcBef>
              <a:buNone/>
            </a:pPr>
            <a:r>
              <a:rPr lang="en-US" altLang="en-US" dirty="0"/>
              <a:t>						     = 32.00 g/mol</a:t>
            </a:r>
          </a:p>
          <a:p>
            <a:pPr>
              <a:spcBef>
                <a:spcPct val="0"/>
              </a:spcBef>
            </a:pPr>
            <a:endParaRPr lang="en-US" altLang="en-US" dirty="0"/>
          </a:p>
          <a:p>
            <a:pPr>
              <a:spcBef>
                <a:spcPct val="0"/>
              </a:spcBef>
            </a:pPr>
            <a:r>
              <a:rPr lang="en-US" altLang="en-US" dirty="0"/>
              <a:t>The molar mass of SO</a:t>
            </a:r>
            <a:r>
              <a:rPr lang="en-US" altLang="en-US" baseline="-25000" dirty="0"/>
              <a:t>2</a:t>
            </a:r>
            <a:r>
              <a:rPr lang="en-US" altLang="en-US" dirty="0"/>
              <a:t> = 1 x </a:t>
            </a:r>
            <a:r>
              <a:rPr lang="en-US" altLang="en-US" i="1" dirty="0">
                <a:latin typeface="Monotype Corsiva" pitchFamily="66" charset="0"/>
              </a:rPr>
              <a:t>M</a:t>
            </a:r>
            <a:r>
              <a:rPr lang="en-US" altLang="en-US" dirty="0"/>
              <a:t> of S + 2 x </a:t>
            </a:r>
            <a:r>
              <a:rPr lang="en-US" altLang="en-US" i="1" dirty="0">
                <a:latin typeface="Monotype Corsiva" pitchFamily="66" charset="0"/>
              </a:rPr>
              <a:t>M</a:t>
            </a:r>
            <a:r>
              <a:rPr lang="en-US" altLang="en-US" dirty="0"/>
              <a:t> of O</a:t>
            </a:r>
          </a:p>
          <a:p>
            <a:pPr marL="0" indent="0">
              <a:spcBef>
                <a:spcPct val="0"/>
              </a:spcBef>
              <a:buNone/>
            </a:pPr>
            <a:r>
              <a:rPr lang="en-US" altLang="en-US" dirty="0"/>
              <a:t>						       = [32.00 + 2(16.00)] g/mol</a:t>
            </a:r>
          </a:p>
          <a:p>
            <a:pPr marL="0" indent="0">
              <a:spcBef>
                <a:spcPct val="0"/>
              </a:spcBef>
              <a:buNone/>
            </a:pPr>
            <a:r>
              <a:rPr lang="en-US" altLang="en-US" dirty="0"/>
              <a:t>							= 64.00 g/mol</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Reactions in Sequence</a:t>
            </a:r>
          </a:p>
        </p:txBody>
      </p:sp>
      <p:sp>
        <p:nvSpPr>
          <p:cNvPr id="3" name="Content Placeholder 2"/>
          <p:cNvSpPr>
            <a:spLocks noGrp="1"/>
          </p:cNvSpPr>
          <p:nvPr>
            <p:ph idx="1"/>
          </p:nvPr>
        </p:nvSpPr>
        <p:spPr/>
        <p:txBody>
          <a:bodyPr/>
          <a:lstStyle/>
          <a:p>
            <a:r>
              <a:rPr lang="en-US" dirty="0"/>
              <a:t>For stoichiometric purposes, when the same substance forms in one reaction and reacts in the next (it is common to both reactions), we eliminate that substance in an overall (net) equation. The steps in writing the overall equation are:</a:t>
            </a:r>
          </a:p>
          <a:p>
            <a:pPr marL="0" indent="0">
              <a:buNone/>
            </a:pPr>
            <a:r>
              <a:rPr lang="en-US" dirty="0"/>
              <a:t>1) Write the sequence of balanced equations.</a:t>
            </a:r>
          </a:p>
          <a:p>
            <a:pPr marL="0" indent="0">
              <a:buNone/>
            </a:pPr>
            <a:r>
              <a:rPr lang="en-US" dirty="0"/>
              <a:t>2) Adjust the equations arithmetically to cancel the common substance(s).</a:t>
            </a:r>
          </a:p>
          <a:p>
            <a:pPr marL="0" indent="0">
              <a:buNone/>
            </a:pPr>
            <a:r>
              <a:rPr lang="en-US" dirty="0"/>
              <a:t>3) Add the adjusted equations together to obtain the overall balanced equation.</a:t>
            </a:r>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Sample Problem 3.17 - Problem and Plan</a:t>
            </a:r>
            <a:br>
              <a:rPr lang="en-US" altLang="en-US" b="1" dirty="0"/>
            </a:br>
            <a:endParaRPr lang="en-US" dirty="0"/>
          </a:p>
        </p:txBody>
      </p:sp>
      <p:sp>
        <p:nvSpPr>
          <p:cNvPr id="4" name="Content Placeholder 3"/>
          <p:cNvSpPr>
            <a:spLocks noGrp="1"/>
          </p:cNvSpPr>
          <p:nvPr>
            <p:ph idx="1"/>
          </p:nvPr>
        </p:nvSpPr>
        <p:spPr/>
        <p:txBody>
          <a:bodyPr/>
          <a:lstStyle/>
          <a:p>
            <a:pPr marL="0" indent="0" algn="ctr">
              <a:buNone/>
            </a:pPr>
            <a:r>
              <a:rPr lang="en-US" altLang="en-US" b="1" dirty="0"/>
              <a:t>Writing an Overall Equation for a Reaction Sequence</a:t>
            </a:r>
            <a:endParaRPr lang="en-US" altLang="en-US" b="1" dirty="0">
              <a:latin typeface="Times New Roman" pitchFamily="18" charset="0"/>
            </a:endParaRPr>
          </a:p>
          <a:p>
            <a:r>
              <a:rPr lang="en-US" altLang="en-US" b="1" dirty="0"/>
              <a:t>PROBLEM: </a:t>
            </a:r>
            <a:r>
              <a:rPr lang="en-US" altLang="en-US" dirty="0"/>
              <a:t>Roasting is the first step in extracting copper from chalcocite, the ore used in the previous problem.  In the next step, copper(I) oxide reacts with powdered carbon to yield copper metal and carbon monoxide gas.  Write a balanced overall equation for the two-step process.</a:t>
            </a:r>
            <a:endParaRPr lang="en-US" altLang="en-US" b="1" dirty="0">
              <a:latin typeface="Times New Roman" pitchFamily="18" charset="0"/>
            </a:endParaRPr>
          </a:p>
          <a:p>
            <a:r>
              <a:rPr lang="en-US" altLang="en-US" b="1" dirty="0"/>
              <a:t>PLAN: </a:t>
            </a:r>
            <a:r>
              <a:rPr lang="en-US" altLang="en-US" dirty="0"/>
              <a:t>Write individual balanced equations for each step. Adjust the coefficients so that any common substances can be canceled. Add the adjusted equations together to obtain the overall equation.</a:t>
            </a:r>
          </a:p>
          <a:p>
            <a:endParaRPr lang="en-US" altLang="en-US" b="1" dirty="0">
              <a:latin typeface="Times New Roman" pitchFamily="18"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t>Sample Problem 3.17 - Solution</a:t>
            </a:r>
            <a:br>
              <a:rPr lang="en-US" altLang="en-US" b="1" dirty="0"/>
            </a:br>
            <a:endParaRPr lang="en-US" dirty="0"/>
          </a:p>
        </p:txBody>
      </p:sp>
      <p:sp>
        <p:nvSpPr>
          <p:cNvPr id="6" name="Content Placeholder 5"/>
          <p:cNvSpPr>
            <a:spLocks noGrp="1"/>
          </p:cNvSpPr>
          <p:nvPr>
            <p:ph idx="1"/>
          </p:nvPr>
        </p:nvSpPr>
        <p:spPr/>
        <p:txBody>
          <a:bodyPr/>
          <a:lstStyle/>
          <a:p>
            <a:r>
              <a:rPr lang="en-US" altLang="en-US" b="1" dirty="0"/>
              <a:t>SOLUTION: </a:t>
            </a:r>
            <a:r>
              <a:rPr lang="en-US" altLang="en-US" dirty="0"/>
              <a:t>Write individual balanced equations for each step:</a:t>
            </a:r>
          </a:p>
          <a:p>
            <a:pPr marL="0" indent="0">
              <a:buNone/>
            </a:pPr>
            <a:r>
              <a:rPr lang="en-US" altLang="en-US" dirty="0"/>
              <a:t>2Cu</a:t>
            </a:r>
            <a:r>
              <a:rPr lang="en-US" altLang="en-US" baseline="-25000" dirty="0"/>
              <a:t>2</a:t>
            </a:r>
            <a:r>
              <a:rPr lang="en-US" altLang="en-US" dirty="0"/>
              <a:t>S (</a:t>
            </a:r>
            <a:r>
              <a:rPr lang="en-US" altLang="en-US" i="1" dirty="0"/>
              <a:t>s</a:t>
            </a:r>
            <a:r>
              <a:rPr lang="en-US" altLang="en-US" dirty="0"/>
              <a:t>) + 3O</a:t>
            </a:r>
            <a:r>
              <a:rPr lang="en-US" altLang="en-US" baseline="-25000" dirty="0"/>
              <a:t>2</a:t>
            </a:r>
            <a:r>
              <a:rPr lang="en-US" altLang="en-US" dirty="0"/>
              <a:t> (</a:t>
            </a:r>
            <a:r>
              <a:rPr lang="en-US" altLang="en-US" i="1" dirty="0"/>
              <a:t>g</a:t>
            </a:r>
            <a:r>
              <a:rPr lang="en-US" altLang="en-US" dirty="0"/>
              <a:t>) </a:t>
            </a:r>
            <a:r>
              <a:rPr lang="en-US" altLang="en-US" dirty="0">
                <a:cs typeface="Arial" pitchFamily="34" charset="0"/>
              </a:rPr>
              <a:t>→ 2Cu</a:t>
            </a:r>
            <a:r>
              <a:rPr lang="en-US" altLang="en-US" baseline="-25000" dirty="0">
                <a:cs typeface="Arial" pitchFamily="34" charset="0"/>
              </a:rPr>
              <a:t>2</a:t>
            </a:r>
            <a:r>
              <a:rPr lang="en-US" altLang="en-US" dirty="0">
                <a:cs typeface="Arial" pitchFamily="34" charset="0"/>
              </a:rPr>
              <a:t>O (</a:t>
            </a:r>
            <a:r>
              <a:rPr lang="en-US" altLang="en-US" i="1" dirty="0">
                <a:cs typeface="Arial" pitchFamily="34" charset="0"/>
              </a:rPr>
              <a:t>s</a:t>
            </a:r>
            <a:r>
              <a:rPr lang="en-US" altLang="en-US" dirty="0">
                <a:cs typeface="Arial" pitchFamily="34" charset="0"/>
              </a:rPr>
              <a:t>) + 2SO</a:t>
            </a:r>
            <a:r>
              <a:rPr lang="en-US" altLang="en-US" baseline="-25000" dirty="0">
                <a:cs typeface="Arial" pitchFamily="34" charset="0"/>
              </a:rPr>
              <a:t>2</a:t>
            </a:r>
            <a:r>
              <a:rPr lang="en-US" altLang="en-US" dirty="0">
                <a:cs typeface="Arial" pitchFamily="34" charset="0"/>
              </a:rPr>
              <a:t> (</a:t>
            </a:r>
            <a:r>
              <a:rPr lang="en-US" altLang="en-US" i="1" dirty="0">
                <a:cs typeface="Arial" pitchFamily="34" charset="0"/>
              </a:rPr>
              <a:t>g</a:t>
            </a:r>
            <a:r>
              <a:rPr lang="en-US" altLang="en-US" dirty="0">
                <a:cs typeface="Arial" pitchFamily="34" charset="0"/>
              </a:rPr>
              <a:t>)</a:t>
            </a:r>
          </a:p>
          <a:p>
            <a:pPr marL="0" indent="0">
              <a:buNone/>
            </a:pPr>
            <a:r>
              <a:rPr lang="en-US" altLang="en-US" dirty="0"/>
              <a:t>Cu</a:t>
            </a:r>
            <a:r>
              <a:rPr lang="en-US" altLang="en-US" baseline="-25000" dirty="0"/>
              <a:t>2</a:t>
            </a:r>
            <a:r>
              <a:rPr lang="en-US" altLang="en-US" dirty="0"/>
              <a:t>O (</a:t>
            </a:r>
            <a:r>
              <a:rPr lang="en-US" altLang="en-US" i="1" dirty="0"/>
              <a:t>s</a:t>
            </a:r>
            <a:r>
              <a:rPr lang="en-US" altLang="en-US" dirty="0"/>
              <a:t>) + C (</a:t>
            </a:r>
            <a:r>
              <a:rPr lang="en-US" altLang="en-US" i="1" dirty="0"/>
              <a:t>s</a:t>
            </a:r>
            <a:r>
              <a:rPr lang="en-US" altLang="en-US" dirty="0"/>
              <a:t>) </a:t>
            </a:r>
            <a:r>
              <a:rPr lang="en-US" altLang="en-US" dirty="0">
                <a:cs typeface="Arial" pitchFamily="34" charset="0"/>
              </a:rPr>
              <a:t>→ 2Cu (</a:t>
            </a:r>
            <a:r>
              <a:rPr lang="en-US" altLang="en-US" i="1" dirty="0">
                <a:cs typeface="Arial" pitchFamily="34" charset="0"/>
              </a:rPr>
              <a:t>s</a:t>
            </a:r>
            <a:r>
              <a:rPr lang="en-US" altLang="en-US" dirty="0">
                <a:cs typeface="Arial" pitchFamily="34" charset="0"/>
              </a:rPr>
              <a:t>) + CO (</a:t>
            </a:r>
            <a:r>
              <a:rPr lang="en-US" altLang="en-US" i="1" dirty="0">
                <a:cs typeface="Arial" pitchFamily="34" charset="0"/>
              </a:rPr>
              <a:t>g</a:t>
            </a:r>
            <a:r>
              <a:rPr lang="en-US" altLang="en-US" dirty="0">
                <a:cs typeface="Arial" pitchFamily="34" charset="0"/>
              </a:rPr>
              <a:t>)</a:t>
            </a:r>
          </a:p>
          <a:p>
            <a:pPr marL="0" indent="0">
              <a:buNone/>
            </a:pPr>
            <a:r>
              <a:rPr lang="en-US" altLang="en-US" dirty="0"/>
              <a:t>Adjust the coefficients so that the 2 moles of Cu</a:t>
            </a:r>
            <a:r>
              <a:rPr lang="en-US" altLang="en-US" baseline="-25000" dirty="0"/>
              <a:t>2</a:t>
            </a:r>
            <a:r>
              <a:rPr lang="en-US" altLang="en-US" dirty="0"/>
              <a:t>O formed in reaction 1 are used up in reaction 2:</a:t>
            </a:r>
          </a:p>
          <a:p>
            <a:pPr marL="0" indent="0">
              <a:buNone/>
            </a:pPr>
            <a:r>
              <a:rPr lang="en-US" altLang="en-US" dirty="0"/>
              <a:t>2Cu</a:t>
            </a:r>
            <a:r>
              <a:rPr lang="en-US" altLang="en-US" baseline="-25000" dirty="0"/>
              <a:t>2</a:t>
            </a:r>
            <a:r>
              <a:rPr lang="en-US" altLang="en-US" dirty="0"/>
              <a:t>S (</a:t>
            </a:r>
            <a:r>
              <a:rPr lang="en-US" altLang="en-US" i="1" dirty="0"/>
              <a:t>s</a:t>
            </a:r>
            <a:r>
              <a:rPr lang="en-US" altLang="en-US" dirty="0"/>
              <a:t>) + 3O</a:t>
            </a:r>
            <a:r>
              <a:rPr lang="en-US" altLang="en-US" baseline="-25000" dirty="0"/>
              <a:t>2</a:t>
            </a:r>
            <a:r>
              <a:rPr lang="en-US" altLang="en-US" dirty="0"/>
              <a:t> (</a:t>
            </a:r>
            <a:r>
              <a:rPr lang="en-US" altLang="en-US" i="1" dirty="0"/>
              <a:t>g</a:t>
            </a:r>
            <a:r>
              <a:rPr lang="en-US" altLang="en-US" dirty="0"/>
              <a:t>) </a:t>
            </a:r>
            <a:r>
              <a:rPr lang="en-US" altLang="en-US" dirty="0">
                <a:cs typeface="Arial" pitchFamily="34" charset="0"/>
              </a:rPr>
              <a:t>→ </a:t>
            </a:r>
            <a:r>
              <a:rPr lang="en-US" altLang="en-US" strike="sngStrike" dirty="0">
                <a:cs typeface="Arial" pitchFamily="34" charset="0"/>
              </a:rPr>
              <a:t>2Cu</a:t>
            </a:r>
            <a:r>
              <a:rPr lang="en-US" altLang="en-US" strike="sngStrike" baseline="-25000" dirty="0">
                <a:cs typeface="Arial" pitchFamily="34" charset="0"/>
              </a:rPr>
              <a:t>2</a:t>
            </a:r>
            <a:r>
              <a:rPr lang="en-US" altLang="en-US" strike="sngStrike" dirty="0">
                <a:cs typeface="Arial" pitchFamily="34" charset="0"/>
              </a:rPr>
              <a:t>O (</a:t>
            </a:r>
            <a:r>
              <a:rPr lang="en-US" altLang="en-US" i="1" strike="sngStrike" dirty="0">
                <a:cs typeface="Arial" pitchFamily="34" charset="0"/>
              </a:rPr>
              <a:t>s</a:t>
            </a:r>
            <a:r>
              <a:rPr lang="en-US" altLang="en-US" strike="sngStrike" dirty="0">
                <a:cs typeface="Arial" pitchFamily="34" charset="0"/>
              </a:rPr>
              <a:t>)</a:t>
            </a:r>
            <a:r>
              <a:rPr lang="en-US" altLang="en-US" dirty="0">
                <a:cs typeface="Arial" pitchFamily="34" charset="0"/>
              </a:rPr>
              <a:t> + 2SO</a:t>
            </a:r>
            <a:r>
              <a:rPr lang="en-US" altLang="en-US" baseline="-25000" dirty="0">
                <a:cs typeface="Arial" pitchFamily="34" charset="0"/>
              </a:rPr>
              <a:t>2</a:t>
            </a:r>
            <a:r>
              <a:rPr lang="en-US" altLang="en-US" dirty="0">
                <a:cs typeface="Arial" pitchFamily="34" charset="0"/>
              </a:rPr>
              <a:t> (</a:t>
            </a:r>
            <a:r>
              <a:rPr lang="en-US" altLang="en-US" i="1" dirty="0">
                <a:cs typeface="Arial" pitchFamily="34" charset="0"/>
              </a:rPr>
              <a:t>g</a:t>
            </a:r>
            <a:r>
              <a:rPr lang="en-US" altLang="en-US" dirty="0">
                <a:cs typeface="Arial" pitchFamily="34" charset="0"/>
              </a:rPr>
              <a:t>)</a:t>
            </a:r>
          </a:p>
          <a:p>
            <a:pPr marL="0" indent="0">
              <a:buNone/>
            </a:pPr>
            <a:r>
              <a:rPr lang="en-US" altLang="en-US" strike="sngStrike" dirty="0"/>
              <a:t>2Cu</a:t>
            </a:r>
            <a:r>
              <a:rPr lang="en-US" altLang="en-US" strike="sngStrike" baseline="-25000" dirty="0"/>
              <a:t>2</a:t>
            </a:r>
            <a:r>
              <a:rPr lang="en-US" altLang="en-US" strike="sngStrike" dirty="0"/>
              <a:t>O (</a:t>
            </a:r>
            <a:r>
              <a:rPr lang="en-US" altLang="en-US" i="1" strike="sngStrike" dirty="0"/>
              <a:t>s</a:t>
            </a:r>
            <a:r>
              <a:rPr lang="en-US" altLang="en-US" dirty="0"/>
              <a:t>) + 2C (</a:t>
            </a:r>
            <a:r>
              <a:rPr lang="en-US" altLang="en-US" i="1" dirty="0"/>
              <a:t>s</a:t>
            </a:r>
            <a:r>
              <a:rPr lang="en-US" altLang="en-US" dirty="0"/>
              <a:t>) </a:t>
            </a:r>
            <a:r>
              <a:rPr lang="en-US" altLang="en-US" dirty="0">
                <a:cs typeface="Arial" pitchFamily="34" charset="0"/>
              </a:rPr>
              <a:t>→ 4Cu (</a:t>
            </a:r>
            <a:r>
              <a:rPr lang="en-US" altLang="en-US" i="1" dirty="0">
                <a:cs typeface="Arial" pitchFamily="34" charset="0"/>
              </a:rPr>
              <a:t>s</a:t>
            </a:r>
            <a:r>
              <a:rPr lang="en-US" altLang="en-US" dirty="0">
                <a:cs typeface="Arial" pitchFamily="34" charset="0"/>
              </a:rPr>
              <a:t>) + 2CO (</a:t>
            </a:r>
            <a:r>
              <a:rPr lang="en-US" altLang="en-US" i="1" dirty="0">
                <a:cs typeface="Arial" pitchFamily="34" charset="0"/>
              </a:rPr>
              <a:t>g</a:t>
            </a:r>
            <a:r>
              <a:rPr lang="en-US" altLang="en-US" dirty="0">
                <a:cs typeface="Arial" pitchFamily="34" charset="0"/>
              </a:rPr>
              <a:t>)</a:t>
            </a:r>
          </a:p>
          <a:p>
            <a:pPr marL="0" indent="0">
              <a:buNone/>
            </a:pPr>
            <a:r>
              <a:rPr lang="en-US" altLang="en-US" dirty="0"/>
              <a:t>Add the equations together:</a:t>
            </a:r>
          </a:p>
          <a:p>
            <a:pPr marL="0" indent="0">
              <a:buNone/>
            </a:pPr>
            <a:r>
              <a:rPr lang="en-US" altLang="en-US" b="1" dirty="0"/>
              <a:t>2Cu</a:t>
            </a:r>
            <a:r>
              <a:rPr lang="en-US" altLang="en-US" b="1" baseline="-25000" dirty="0"/>
              <a:t>2</a:t>
            </a:r>
            <a:r>
              <a:rPr lang="en-US" altLang="en-US" b="1" dirty="0"/>
              <a:t>S (</a:t>
            </a:r>
            <a:r>
              <a:rPr lang="en-US" altLang="en-US" b="1" i="1" dirty="0"/>
              <a:t>s</a:t>
            </a:r>
            <a:r>
              <a:rPr lang="en-US" altLang="en-US" b="1" dirty="0"/>
              <a:t>) + 3O</a:t>
            </a:r>
            <a:r>
              <a:rPr lang="en-US" altLang="en-US" b="1" baseline="-25000" dirty="0"/>
              <a:t>2</a:t>
            </a:r>
            <a:r>
              <a:rPr lang="en-US" altLang="en-US" b="1" dirty="0"/>
              <a:t> (</a:t>
            </a:r>
            <a:r>
              <a:rPr lang="en-US" altLang="en-US" b="1" i="1" dirty="0"/>
              <a:t>g</a:t>
            </a:r>
            <a:r>
              <a:rPr lang="en-US" altLang="en-US" b="1" dirty="0"/>
              <a:t>)  + 2C (</a:t>
            </a:r>
            <a:r>
              <a:rPr lang="en-US" altLang="en-US" b="1" i="1" dirty="0"/>
              <a:t>s</a:t>
            </a:r>
            <a:r>
              <a:rPr lang="en-US" altLang="en-US" b="1" dirty="0"/>
              <a:t>) </a:t>
            </a:r>
            <a:r>
              <a:rPr lang="en-US" altLang="en-US" b="1" dirty="0">
                <a:cs typeface="Arial" pitchFamily="34" charset="0"/>
              </a:rPr>
              <a:t>→ 2SO</a:t>
            </a:r>
            <a:r>
              <a:rPr lang="en-US" altLang="en-US" b="1" baseline="-25000" dirty="0">
                <a:cs typeface="Arial" pitchFamily="34" charset="0"/>
              </a:rPr>
              <a:t>2</a:t>
            </a:r>
            <a:r>
              <a:rPr lang="en-US" altLang="en-US" b="1" dirty="0">
                <a:cs typeface="Arial" pitchFamily="34" charset="0"/>
              </a:rPr>
              <a:t> (</a:t>
            </a:r>
            <a:r>
              <a:rPr lang="en-US" altLang="en-US" b="1" i="1" dirty="0">
                <a:cs typeface="Arial" pitchFamily="34" charset="0"/>
              </a:rPr>
              <a:t>g</a:t>
            </a:r>
            <a:r>
              <a:rPr lang="en-US" altLang="en-US" b="1" dirty="0">
                <a:cs typeface="Arial" pitchFamily="34" charset="0"/>
              </a:rPr>
              <a:t>) + 4Cu (</a:t>
            </a:r>
            <a:r>
              <a:rPr lang="en-US" altLang="en-US" b="1" i="1" dirty="0">
                <a:cs typeface="Arial" pitchFamily="34" charset="0"/>
              </a:rPr>
              <a:t>s</a:t>
            </a:r>
            <a:r>
              <a:rPr lang="en-US" altLang="en-US" b="1" dirty="0">
                <a:cs typeface="Arial" pitchFamily="34" charset="0"/>
              </a:rPr>
              <a:t>) + 2CO (</a:t>
            </a:r>
            <a:r>
              <a:rPr lang="en-US" altLang="en-US" b="1" i="1" dirty="0">
                <a:cs typeface="Arial" pitchFamily="34" charset="0"/>
              </a:rPr>
              <a:t>g</a:t>
            </a:r>
            <a:r>
              <a:rPr lang="en-US" altLang="en-US" b="1" dirty="0">
                <a:cs typeface="Arial" pitchFamily="34" charset="0"/>
              </a:rPr>
              <a:t>)</a:t>
            </a:r>
          </a:p>
          <a:p>
            <a:pPr marL="0" indent="0">
              <a:buNone/>
            </a:pPr>
            <a:endParaRPr lang="en-US" altLang="en-US" b="1" dirty="0">
              <a:latin typeface="Times New Roman" pitchFamily="18"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Limiting Reactants</a:t>
            </a:r>
            <a:br>
              <a:rPr lang="en-US" altLang="en-US" b="1" dirty="0"/>
            </a:br>
            <a:endParaRPr lang="en-US" dirty="0"/>
          </a:p>
        </p:txBody>
      </p:sp>
      <p:sp>
        <p:nvSpPr>
          <p:cNvPr id="3" name="Content Placeholder 2"/>
          <p:cNvSpPr>
            <a:spLocks noGrp="1"/>
          </p:cNvSpPr>
          <p:nvPr>
            <p:ph idx="1"/>
          </p:nvPr>
        </p:nvSpPr>
        <p:spPr/>
        <p:txBody>
          <a:bodyPr/>
          <a:lstStyle/>
          <a:p>
            <a:pPr>
              <a:buFontTx/>
              <a:buChar char="•"/>
            </a:pPr>
            <a:r>
              <a:rPr lang="en-US" altLang="en-US" dirty="0"/>
              <a:t>So far we have assumed that reactants are present in the correct amounts to react completely.</a:t>
            </a:r>
          </a:p>
          <a:p>
            <a:pPr>
              <a:buFontTx/>
              <a:buChar char="•"/>
            </a:pPr>
            <a:r>
              <a:rPr lang="en-US" altLang="en-US" dirty="0"/>
              <a:t>In reality, one reactant may </a:t>
            </a:r>
            <a:r>
              <a:rPr lang="en-US" altLang="en-US" b="1" i="1" dirty="0"/>
              <a:t>limit</a:t>
            </a:r>
            <a:r>
              <a:rPr lang="en-US" altLang="en-US" dirty="0"/>
              <a:t> the amount of product that can form.</a:t>
            </a:r>
          </a:p>
          <a:p>
            <a:pPr>
              <a:buFontTx/>
              <a:buChar char="•"/>
            </a:pPr>
            <a:r>
              <a:rPr lang="en-US" altLang="en-US" dirty="0"/>
              <a:t>The </a:t>
            </a:r>
            <a:r>
              <a:rPr lang="en-US" altLang="en-US" b="1" i="1" dirty="0"/>
              <a:t>limiting</a:t>
            </a:r>
            <a:r>
              <a:rPr lang="en-US" altLang="en-US" dirty="0"/>
              <a:t> reactant will be completely used up in the reaction.</a:t>
            </a:r>
          </a:p>
          <a:p>
            <a:pPr>
              <a:buFontTx/>
              <a:buChar char="•"/>
            </a:pPr>
            <a:r>
              <a:rPr lang="en-US" altLang="en-US" dirty="0"/>
              <a:t>The reactant that is </a:t>
            </a:r>
            <a:r>
              <a:rPr lang="en-US" altLang="en-US" i="1" dirty="0"/>
              <a:t>not</a:t>
            </a:r>
            <a:r>
              <a:rPr lang="en-US" altLang="en-US" dirty="0"/>
              <a:t> limiting is in </a:t>
            </a:r>
            <a:r>
              <a:rPr lang="en-US" altLang="en-US" b="1" i="1" dirty="0"/>
              <a:t>excess</a:t>
            </a:r>
            <a:r>
              <a:rPr lang="en-US" altLang="en-US" dirty="0"/>
              <a:t> – some of this reactant will be left over.</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Analogy for Limiting Reactions</a:t>
            </a:r>
            <a:br>
              <a:rPr lang="en-US" altLang="en-US" b="1" dirty="0"/>
            </a:br>
            <a:endParaRPr lang="en-US" dirty="0"/>
          </a:p>
        </p:txBody>
      </p:sp>
      <p:pic>
        <p:nvPicPr>
          <p:cNvPr id="36869" name="Picture 5" descr="A formula for ice cream sundaes is given as 2 scoops of ice cream plus 1 cherry plus 50mL syrup yields 1 sundae.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12769" y="965057"/>
            <a:ext cx="5835936" cy="2554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Picture 6" descr="Scaling up the recipe for the sundaes, if you have 8 scoops of ice cream, 6 cherries and 100mL of syrup you are still only able to make two sundaes because one of the ingredients (reactants) is limiting (syrup)."/>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8961" y="3736263"/>
            <a:ext cx="8773378" cy="2344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endParaRPr lang="en-US" altLang="en-US" b="1" dirty="0"/>
          </a:p>
          <a:p>
            <a:endParaRPr lang="en-US" altLang="en-US" b="1" dirty="0"/>
          </a:p>
          <a:p>
            <a:endParaRPr lang="en-US" altLang="en-US" b="1" dirty="0"/>
          </a:p>
          <a:p>
            <a:endParaRPr lang="en-US" altLang="en-US" b="1" dirty="0"/>
          </a:p>
          <a:p>
            <a:endParaRPr lang="en-US" altLang="en-US" b="1" dirty="0"/>
          </a:p>
          <a:p>
            <a:endParaRPr lang="en-US" altLang="en-US" b="1" dirty="0"/>
          </a:p>
          <a:p>
            <a:endParaRPr lang="en-US" altLang="en-US" b="1" dirty="0"/>
          </a:p>
          <a:p>
            <a:endParaRPr lang="en-US" altLang="en-US" b="1" dirty="0"/>
          </a:p>
          <a:p>
            <a:endParaRPr lang="en-US" altLang="en-US" b="1" dirty="0"/>
          </a:p>
          <a:p>
            <a:pPr marL="0" indent="0">
              <a:buNone/>
            </a:pPr>
            <a:endParaRPr lang="en-US" altLang="en-US" b="1" dirty="0"/>
          </a:p>
          <a:p>
            <a:pPr marL="0" indent="0">
              <a:buNone/>
            </a:pPr>
            <a:r>
              <a:rPr lang="en-US" altLang="en-US" b="1" dirty="0"/>
              <a:t>            Figure 3.10</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6869"/>
                                        </p:tgtEl>
                                        <p:attrNameLst>
                                          <p:attrName>style.visibility</p:attrName>
                                        </p:attrNameLst>
                                      </p:cBhvr>
                                      <p:to>
                                        <p:strVal val="visible"/>
                                      </p:to>
                                    </p:set>
                                    <p:animEffect transition="in" filter="wipe(left)">
                                      <p:cBhvr>
                                        <p:cTn id="7" dur="500"/>
                                        <p:tgtEl>
                                          <p:spTgt spid="368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6870"/>
                                        </p:tgtEl>
                                        <p:attrNameLst>
                                          <p:attrName>style.visibility</p:attrName>
                                        </p:attrNameLst>
                                      </p:cBhvr>
                                      <p:to>
                                        <p:strVal val="visible"/>
                                      </p:to>
                                    </p:set>
                                    <p:animEffect transition="in" filter="wipe(left)">
                                      <p:cBhvr>
                                        <p:cTn id="12" dur="500"/>
                                        <p:tgtEl>
                                          <p:spTgt spid="36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40" name="Picture 8" descr="The picture shows several pairs of green spheres (3) and several pairs of yellow spheres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885158" y="4346931"/>
            <a:ext cx="3126655" cy="183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 name="Title 1"/>
          <p:cNvSpPr>
            <a:spLocks noGrp="1"/>
          </p:cNvSpPr>
          <p:nvPr>
            <p:ph type="title"/>
          </p:nvPr>
        </p:nvSpPr>
        <p:spPr/>
        <p:txBody>
          <a:bodyPr/>
          <a:lstStyle/>
          <a:p>
            <a:r>
              <a:rPr lang="en-US" altLang="en-US" b="1" dirty="0"/>
              <a:t>Sample Problem 3.18 - Problem</a:t>
            </a:r>
            <a:br>
              <a:rPr lang="en-US" altLang="en-US" b="1" dirty="0"/>
            </a:br>
            <a:endParaRPr lang="en-US" dirty="0"/>
          </a:p>
        </p:txBody>
      </p:sp>
      <p:sp>
        <p:nvSpPr>
          <p:cNvPr id="3" name="Content Placeholder 2"/>
          <p:cNvSpPr>
            <a:spLocks noGrp="1"/>
          </p:cNvSpPr>
          <p:nvPr>
            <p:ph idx="1"/>
          </p:nvPr>
        </p:nvSpPr>
        <p:spPr>
          <a:xfrm>
            <a:off x="457200" y="990599"/>
            <a:ext cx="6565771" cy="5664957"/>
          </a:xfrm>
        </p:spPr>
        <p:txBody>
          <a:bodyPr/>
          <a:lstStyle/>
          <a:p>
            <a:pPr marL="0" indent="0" algn="ctr">
              <a:buNone/>
            </a:pPr>
            <a:r>
              <a:rPr lang="en-US" altLang="en-US" b="1" dirty="0"/>
              <a:t>Using Molecular Depictions in a Limiting-Reactant Problem</a:t>
            </a:r>
            <a:endParaRPr lang="en-US" altLang="en-US" b="1" dirty="0">
              <a:latin typeface="Times New Roman" pitchFamily="18" charset="0"/>
            </a:endParaRPr>
          </a:p>
          <a:p>
            <a:r>
              <a:rPr lang="en-US" altLang="en-US" b="1" dirty="0"/>
              <a:t>PROBLEM: </a:t>
            </a:r>
            <a:r>
              <a:rPr lang="en-US" altLang="en-US" dirty="0"/>
              <a:t>Chlorine trifluoride, an extremely reactive substance, is formed as a gas by the reaction of elemental chlorine and fluorine. The molecular scene shows a representative portion of the reaction mixture before the reaction starts. (Chlorine is green, and fluorine is yellow.)</a:t>
            </a:r>
            <a:endParaRPr lang="en-US" altLang="en-US" b="1" dirty="0">
              <a:latin typeface="Times New Roman" pitchFamily="18" charset="0"/>
            </a:endParaRPr>
          </a:p>
          <a:p>
            <a:pPr>
              <a:spcBef>
                <a:spcPct val="0"/>
              </a:spcBef>
              <a:buFontTx/>
              <a:buAutoNum type="alphaLcParenBoth"/>
            </a:pPr>
            <a:r>
              <a:rPr lang="en-US" altLang="en-US" dirty="0"/>
              <a:t>Find the limiting reactant.</a:t>
            </a:r>
          </a:p>
          <a:p>
            <a:pPr>
              <a:spcBef>
                <a:spcPct val="0"/>
              </a:spcBef>
              <a:buFontTx/>
              <a:buAutoNum type="alphaLcParenBoth"/>
            </a:pPr>
            <a:r>
              <a:rPr lang="en-US" altLang="en-US" dirty="0"/>
              <a:t>Write a reaction table for the process.</a:t>
            </a:r>
          </a:p>
          <a:p>
            <a:pPr>
              <a:spcBef>
                <a:spcPct val="0"/>
              </a:spcBef>
              <a:buFontTx/>
              <a:buAutoNum type="alphaLcParenBoth"/>
            </a:pPr>
            <a:r>
              <a:rPr lang="en-US" altLang="en-US" dirty="0"/>
              <a:t>Draw a representative portion of the mixture after the reaction is complete. (Hint: The ClF</a:t>
            </a:r>
            <a:r>
              <a:rPr lang="en-US" altLang="en-US" baseline="-25000" dirty="0"/>
              <a:t>3</a:t>
            </a:r>
            <a:r>
              <a:rPr lang="en-US" altLang="en-US" dirty="0"/>
              <a:t> molecule has 1 Cl atom bonded to 3 individual F atoms).</a:t>
            </a:r>
          </a:p>
          <a:p>
            <a:endParaRPr lang="en-US" altLang="en-US" b="1" dirty="0">
              <a:latin typeface="Times New Roman" pitchFamily="18"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3.18 – Plan and Solution (a)</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a:xfrm>
                <a:off x="419100" y="899956"/>
                <a:ext cx="8229600" cy="5562600"/>
              </a:xfrm>
            </p:spPr>
            <p:txBody>
              <a:bodyPr/>
              <a:lstStyle/>
              <a:p>
                <a:r>
                  <a:rPr lang="en-US" altLang="en-US" b="1" dirty="0"/>
                  <a:t>PLAN: </a:t>
                </a:r>
                <a:r>
                  <a:rPr lang="en-US" altLang="en-US" dirty="0"/>
                  <a:t>Write a balanced chemical equation.  To determine the limiting reactant, find the number of molecules of product that would form from the given numbers of molecules of each reactant. Use these numbers to write a reaction table and use the reaction table to draw the final reaction scene.</a:t>
                </a:r>
              </a:p>
              <a:p>
                <a:r>
                  <a:rPr lang="en-US" altLang="en-US" b="1" dirty="0"/>
                  <a:t>SOLUTION: </a:t>
                </a:r>
                <a:r>
                  <a:rPr lang="en-US" altLang="en-US" sz="2000" dirty="0"/>
                  <a:t>a) The balanced equation is Cl</a:t>
                </a:r>
                <a:r>
                  <a:rPr lang="en-US" altLang="en-US" sz="2000" baseline="-25000" dirty="0"/>
                  <a:t>2</a:t>
                </a:r>
                <a:r>
                  <a:rPr lang="en-US" altLang="en-US" sz="2000" dirty="0"/>
                  <a:t> (</a:t>
                </a:r>
                <a:r>
                  <a:rPr lang="en-US" altLang="en-US" sz="2000" i="1" dirty="0"/>
                  <a:t>g</a:t>
                </a:r>
                <a:r>
                  <a:rPr lang="en-US" altLang="en-US" sz="2000" dirty="0"/>
                  <a:t>) + 3F</a:t>
                </a:r>
                <a:r>
                  <a:rPr lang="en-US" altLang="en-US" sz="2000" baseline="-25000" dirty="0"/>
                  <a:t>2</a:t>
                </a:r>
                <a:r>
                  <a:rPr lang="en-US" altLang="en-US" sz="2000" dirty="0"/>
                  <a:t> (</a:t>
                </a:r>
                <a:r>
                  <a:rPr lang="en-US" altLang="en-US" sz="2000" i="1" dirty="0"/>
                  <a:t>g</a:t>
                </a:r>
                <a:r>
                  <a:rPr lang="en-US" altLang="en-US" sz="2000" dirty="0"/>
                  <a:t>) </a:t>
                </a:r>
                <a:r>
                  <a:rPr lang="en-US" altLang="en-US" sz="2000" dirty="0">
                    <a:cs typeface="Arial" pitchFamily="34" charset="0"/>
                  </a:rPr>
                  <a:t>→ 2ClF</a:t>
                </a:r>
                <a:r>
                  <a:rPr lang="en-US" altLang="en-US" sz="2000" baseline="-25000" dirty="0">
                    <a:cs typeface="Arial" pitchFamily="34" charset="0"/>
                  </a:rPr>
                  <a:t>3</a:t>
                </a:r>
                <a:r>
                  <a:rPr lang="en-US" altLang="en-US" sz="2000" dirty="0">
                    <a:cs typeface="Arial" pitchFamily="34" charset="0"/>
                  </a:rPr>
                  <a:t> (</a:t>
                </a:r>
                <a:r>
                  <a:rPr lang="en-US" altLang="en-US" sz="2000" i="1" dirty="0">
                    <a:cs typeface="Arial" pitchFamily="34" charset="0"/>
                  </a:rPr>
                  <a:t>g</a:t>
                </a:r>
                <a:r>
                  <a:rPr lang="en-US" altLang="en-US" sz="2000" dirty="0">
                    <a:cs typeface="Arial" pitchFamily="34" charset="0"/>
                  </a:rPr>
                  <a:t>)</a:t>
                </a:r>
              </a:p>
              <a:p>
                <a:pPr marL="0" indent="0">
                  <a:buNone/>
                </a:pPr>
                <a:r>
                  <a:rPr lang="en-US" altLang="en-US" sz="2000" dirty="0"/>
                  <a:t> There are 3 molecules of Cl</a:t>
                </a:r>
                <a:r>
                  <a:rPr lang="en-US" altLang="en-US" sz="2000" baseline="-25000" dirty="0"/>
                  <a:t>2</a:t>
                </a:r>
                <a:r>
                  <a:rPr lang="en-US" altLang="en-US" sz="2000" dirty="0"/>
                  <a:t> and 6 molecules of F</a:t>
                </a:r>
                <a:r>
                  <a:rPr lang="en-US" altLang="en-US" sz="2000" baseline="-25000" dirty="0"/>
                  <a:t>2</a:t>
                </a:r>
                <a:r>
                  <a:rPr lang="en-US" altLang="en-US" sz="2000" dirty="0"/>
                  <a:t> depicted:</a:t>
                </a:r>
              </a:p>
              <a:p>
                <a:pPr marL="0" indent="0">
                  <a:buNone/>
                </a:pPr>
                <a14:m>
                  <m:oMathPara xmlns:m="http://schemas.openxmlformats.org/officeDocument/2006/math">
                    <m:oMathParaPr>
                      <m:jc m:val="centerGroup"/>
                    </m:oMathParaPr>
                    <m:oMath xmlns:m="http://schemas.openxmlformats.org/officeDocument/2006/math">
                      <m:r>
                        <m:rPr>
                          <m:nor/>
                        </m:rPr>
                        <a:rPr lang="en-US" altLang="en-US" sz="2000" dirty="0"/>
                        <m:t>3 </m:t>
                      </m:r>
                      <m:r>
                        <m:rPr>
                          <m:nor/>
                        </m:rPr>
                        <a:rPr lang="en-US" altLang="en-US" sz="2000" dirty="0"/>
                        <m:t>molecules</m:t>
                      </m:r>
                      <m:r>
                        <m:rPr>
                          <m:nor/>
                        </m:rPr>
                        <a:rPr lang="en-US" altLang="en-US" sz="2000" dirty="0"/>
                        <m:t> </m:t>
                      </m:r>
                      <m:r>
                        <m:rPr>
                          <m:nor/>
                        </m:rPr>
                        <a:rPr lang="en-US" altLang="en-US" sz="2000" dirty="0"/>
                        <m:t>Cl</m:t>
                      </m:r>
                      <m:r>
                        <m:rPr>
                          <m:nor/>
                        </m:rPr>
                        <a:rPr lang="en-US" altLang="en-US" sz="2000" baseline="-25000" dirty="0"/>
                        <m:t>2</m:t>
                      </m:r>
                      <m:r>
                        <m:rPr>
                          <m:nor/>
                        </m:rPr>
                        <a:rPr lang="en-US" altLang="en-US" sz="2000" dirty="0"/>
                        <m:t> </m:t>
                      </m:r>
                      <m:r>
                        <m:rPr>
                          <m:nor/>
                        </m:rPr>
                        <a:rPr lang="en-US" altLang="en-US" sz="2000" dirty="0"/>
                        <m:t>x</m:t>
                      </m:r>
                      <m:f>
                        <m:fPr>
                          <m:ctrlPr>
                            <a:rPr lang="en-US" altLang="en-US" sz="2000" i="1" dirty="0" smtClean="0">
                              <a:latin typeface="Cambria Math" panose="02040503050406030204" pitchFamily="18" charset="0"/>
                            </a:rPr>
                          </m:ctrlPr>
                        </m:fPr>
                        <m:num>
                          <m:r>
                            <m:rPr>
                              <m:nor/>
                            </m:rPr>
                            <a:rPr lang="en-US" altLang="en-US" sz="2000" dirty="0"/>
                            <m:t>2 </m:t>
                          </m:r>
                          <m:r>
                            <m:rPr>
                              <m:nor/>
                            </m:rPr>
                            <a:rPr lang="en-US" altLang="en-US" sz="2000" dirty="0"/>
                            <m:t>molecules</m:t>
                          </m:r>
                          <m:r>
                            <m:rPr>
                              <m:nor/>
                            </m:rPr>
                            <a:rPr lang="en-US" altLang="en-US" sz="2000" dirty="0"/>
                            <m:t> </m:t>
                          </m:r>
                          <m:r>
                            <m:rPr>
                              <m:nor/>
                            </m:rPr>
                            <a:rPr lang="en-US" altLang="en-US" sz="2000" dirty="0"/>
                            <m:t>ClF</m:t>
                          </m:r>
                          <m:r>
                            <m:rPr>
                              <m:nor/>
                            </m:rPr>
                            <a:rPr lang="en-US" altLang="en-US" sz="2000" baseline="-25000" dirty="0"/>
                            <m:t>3</m:t>
                          </m:r>
                          <m:r>
                            <m:rPr>
                              <m:nor/>
                            </m:rPr>
                            <a:rPr lang="en-US" altLang="en-US" sz="2000" dirty="0"/>
                            <m:t> </m:t>
                          </m:r>
                        </m:num>
                        <m:den>
                          <m:r>
                            <m:rPr>
                              <m:nor/>
                            </m:rPr>
                            <a:rPr lang="en-US" altLang="en-US" sz="2000" dirty="0"/>
                            <m:t>1 </m:t>
                          </m:r>
                          <m:r>
                            <m:rPr>
                              <m:nor/>
                            </m:rPr>
                            <a:rPr lang="en-US" altLang="en-US" sz="2000" dirty="0"/>
                            <m:t>molecule</m:t>
                          </m:r>
                          <m:r>
                            <m:rPr>
                              <m:nor/>
                            </m:rPr>
                            <a:rPr lang="en-US" altLang="en-US" sz="2000" dirty="0"/>
                            <m:t> </m:t>
                          </m:r>
                          <m:r>
                            <m:rPr>
                              <m:nor/>
                            </m:rPr>
                            <a:rPr lang="en-US" altLang="en-US" sz="2000" dirty="0"/>
                            <m:t>Cl</m:t>
                          </m:r>
                          <m:r>
                            <m:rPr>
                              <m:nor/>
                            </m:rPr>
                            <a:rPr lang="en-US" altLang="en-US" sz="2000" baseline="-25000" dirty="0"/>
                            <m:t>2</m:t>
                          </m:r>
                          <m:r>
                            <m:rPr>
                              <m:nor/>
                            </m:rPr>
                            <a:rPr lang="en-US" altLang="en-US" sz="2000" dirty="0"/>
                            <m:t> </m:t>
                          </m:r>
                        </m:den>
                      </m:f>
                      <m:r>
                        <a:rPr lang="en-US" altLang="en-US" sz="2000" b="0" i="1" dirty="0" smtClean="0">
                          <a:latin typeface="Cambria Math"/>
                        </a:rPr>
                        <m:t>=6 </m:t>
                      </m:r>
                      <m:r>
                        <m:rPr>
                          <m:sty m:val="p"/>
                        </m:rPr>
                        <a:rPr lang="en-US" altLang="en-US" sz="2000" b="0" i="0" dirty="0" smtClean="0">
                          <a:latin typeface="Cambria Math"/>
                        </a:rPr>
                        <m:t>molecules</m:t>
                      </m:r>
                      <m:r>
                        <a:rPr lang="en-US" altLang="en-US" sz="2000" b="0" i="0" dirty="0" smtClean="0">
                          <a:latin typeface="Cambria Math"/>
                        </a:rPr>
                        <m:t> </m:t>
                      </m:r>
                      <m:r>
                        <m:rPr>
                          <m:sty m:val="p"/>
                        </m:rPr>
                        <a:rPr lang="en-US" altLang="en-US" sz="2000" b="0" i="0" dirty="0" smtClean="0">
                          <a:latin typeface="Cambria Math"/>
                        </a:rPr>
                        <m:t>ClF</m:t>
                      </m:r>
                      <m:r>
                        <a:rPr lang="en-US" altLang="en-US" sz="2000" b="0" i="1" baseline="-25000" dirty="0" smtClean="0">
                          <a:latin typeface="Cambria Math"/>
                        </a:rPr>
                        <m:t>3</m:t>
                      </m:r>
                    </m:oMath>
                  </m:oMathPara>
                </a14:m>
                <a:endParaRPr lang="en-US" altLang="en-US" sz="2000" baseline="-25000" dirty="0"/>
              </a:p>
              <a:p>
                <a:pPr marL="0" indent="0">
                  <a:buNone/>
                </a:pPr>
                <a14:m>
                  <m:oMathPara xmlns:m="http://schemas.openxmlformats.org/officeDocument/2006/math">
                    <m:oMathParaPr>
                      <m:jc m:val="centerGroup"/>
                    </m:oMathParaPr>
                    <m:oMath xmlns:m="http://schemas.openxmlformats.org/officeDocument/2006/math">
                      <m:r>
                        <m:rPr>
                          <m:nor/>
                        </m:rPr>
                        <a:rPr lang="en-US" altLang="en-US" sz="2000" dirty="0"/>
                        <m:t>6 </m:t>
                      </m:r>
                      <m:r>
                        <m:rPr>
                          <m:nor/>
                        </m:rPr>
                        <a:rPr lang="en-US" altLang="en-US" sz="2000" dirty="0"/>
                        <m:t>molecules</m:t>
                      </m:r>
                      <m:r>
                        <m:rPr>
                          <m:nor/>
                        </m:rPr>
                        <a:rPr lang="en-US" altLang="en-US" sz="2000" dirty="0"/>
                        <m:t> </m:t>
                      </m:r>
                      <m:r>
                        <m:rPr>
                          <m:nor/>
                        </m:rPr>
                        <a:rPr lang="en-US" altLang="en-US" sz="2000" dirty="0"/>
                        <m:t>F</m:t>
                      </m:r>
                      <m:r>
                        <m:rPr>
                          <m:nor/>
                        </m:rPr>
                        <a:rPr lang="en-US" altLang="en-US" sz="2000" baseline="-25000" dirty="0"/>
                        <m:t>2</m:t>
                      </m:r>
                      <m:r>
                        <m:rPr>
                          <m:nor/>
                        </m:rPr>
                        <a:rPr lang="en-US" altLang="en-US" sz="2000" dirty="0"/>
                        <m:t> </m:t>
                      </m:r>
                      <m:r>
                        <m:rPr>
                          <m:nor/>
                        </m:rPr>
                        <a:rPr lang="en-US" altLang="en-US" sz="2000" dirty="0"/>
                        <m:t>x</m:t>
                      </m:r>
                      <m:f>
                        <m:fPr>
                          <m:ctrlPr>
                            <a:rPr lang="en-US" altLang="en-US" sz="2000" i="1" dirty="0" smtClean="0">
                              <a:latin typeface="Cambria Math" panose="02040503050406030204" pitchFamily="18" charset="0"/>
                            </a:rPr>
                          </m:ctrlPr>
                        </m:fPr>
                        <m:num>
                          <m:r>
                            <m:rPr>
                              <m:nor/>
                            </m:rPr>
                            <a:rPr lang="en-US" altLang="en-US" sz="2000" dirty="0"/>
                            <m:t>2 </m:t>
                          </m:r>
                          <m:r>
                            <m:rPr>
                              <m:nor/>
                            </m:rPr>
                            <a:rPr lang="en-US" altLang="en-US" sz="2000" dirty="0"/>
                            <m:t>molecules</m:t>
                          </m:r>
                          <m:r>
                            <m:rPr>
                              <m:nor/>
                            </m:rPr>
                            <a:rPr lang="en-US" altLang="en-US" sz="2000" dirty="0"/>
                            <m:t> </m:t>
                          </m:r>
                          <m:r>
                            <m:rPr>
                              <m:nor/>
                            </m:rPr>
                            <a:rPr lang="en-US" altLang="en-US" sz="2000" dirty="0"/>
                            <m:t>ClF</m:t>
                          </m:r>
                          <m:r>
                            <m:rPr>
                              <m:nor/>
                            </m:rPr>
                            <a:rPr lang="en-US" altLang="en-US" sz="2000" baseline="-25000" dirty="0"/>
                            <m:t>3</m:t>
                          </m:r>
                          <m:r>
                            <m:rPr>
                              <m:nor/>
                            </m:rPr>
                            <a:rPr lang="en-US" altLang="en-US" sz="2000" dirty="0"/>
                            <m:t> </m:t>
                          </m:r>
                        </m:num>
                        <m:den>
                          <m:r>
                            <m:rPr>
                              <m:nor/>
                            </m:rPr>
                            <a:rPr lang="en-US" altLang="en-US" sz="2000" dirty="0"/>
                            <m:t>3 </m:t>
                          </m:r>
                          <m:r>
                            <m:rPr>
                              <m:nor/>
                            </m:rPr>
                            <a:rPr lang="en-US" altLang="en-US" sz="2000" dirty="0"/>
                            <m:t>molecule</m:t>
                          </m:r>
                          <m:r>
                            <m:rPr>
                              <m:nor/>
                            </m:rPr>
                            <a:rPr lang="en-US" altLang="en-US" sz="2000" dirty="0"/>
                            <m:t> </m:t>
                          </m:r>
                          <m:r>
                            <m:rPr>
                              <m:nor/>
                            </m:rPr>
                            <a:rPr lang="en-US" altLang="en-US" sz="2000" dirty="0"/>
                            <m:t>F</m:t>
                          </m:r>
                          <m:r>
                            <m:rPr>
                              <m:nor/>
                            </m:rPr>
                            <a:rPr lang="en-US" altLang="en-US" sz="2000" baseline="-25000" dirty="0"/>
                            <m:t>2</m:t>
                          </m:r>
                          <m:r>
                            <m:rPr>
                              <m:nor/>
                            </m:rPr>
                            <a:rPr lang="en-US" altLang="en-US" sz="2000" dirty="0"/>
                            <m:t> </m:t>
                          </m:r>
                        </m:den>
                      </m:f>
                      <m:r>
                        <a:rPr lang="en-US" altLang="en-US" sz="2000" b="0" i="1" dirty="0" smtClean="0">
                          <a:latin typeface="Cambria Math"/>
                        </a:rPr>
                        <m:t>=4 </m:t>
                      </m:r>
                      <m:r>
                        <m:rPr>
                          <m:sty m:val="p"/>
                        </m:rPr>
                        <a:rPr lang="en-US" altLang="en-US" sz="2000" b="0" i="0" dirty="0" smtClean="0">
                          <a:latin typeface="Cambria Math"/>
                        </a:rPr>
                        <m:t>molecules</m:t>
                      </m:r>
                      <m:r>
                        <a:rPr lang="en-US" altLang="en-US" sz="2000" b="0" i="0" dirty="0" smtClean="0">
                          <a:latin typeface="Cambria Math"/>
                        </a:rPr>
                        <m:t> </m:t>
                      </m:r>
                      <m:r>
                        <m:rPr>
                          <m:sty m:val="p"/>
                        </m:rPr>
                        <a:rPr lang="en-US" altLang="en-US" sz="2000" b="0" i="0" dirty="0" smtClean="0">
                          <a:latin typeface="Cambria Math"/>
                        </a:rPr>
                        <m:t>ClF</m:t>
                      </m:r>
                      <m:r>
                        <a:rPr lang="en-US" altLang="en-US" sz="2000" b="0" i="1" baseline="-25000" dirty="0" smtClean="0">
                          <a:latin typeface="Cambria Math"/>
                        </a:rPr>
                        <m:t>3</m:t>
                      </m:r>
                    </m:oMath>
                  </m:oMathPara>
                </a14:m>
                <a:endParaRPr lang="en-US" altLang="en-US" sz="2000" baseline="-25000" dirty="0"/>
              </a:p>
              <a:p>
                <a:pPr marL="0" indent="0">
                  <a:buNone/>
                </a:pPr>
                <a:r>
                  <a:rPr lang="en-US" altLang="en-US" b="1" dirty="0"/>
                  <a:t>Since the given amount of F</a:t>
                </a:r>
                <a:r>
                  <a:rPr lang="en-US" altLang="en-US" b="1" baseline="-25000" dirty="0"/>
                  <a:t>2</a:t>
                </a:r>
                <a:r>
                  <a:rPr lang="en-US" altLang="en-US" b="1" dirty="0"/>
                  <a:t> can form less product, it is the limiting reactant.</a:t>
                </a:r>
                <a:endParaRPr lang="en-US" altLang="en-US" b="1" dirty="0">
                  <a:cs typeface="Arial" pitchFamily="34" charset="0"/>
                </a:endParaRPr>
              </a:p>
              <a:p>
                <a:pPr marL="0" indent="0">
                  <a:buNone/>
                </a:pPr>
                <a:endParaRPr lang="en-US" altLang="en-US" sz="2000" dirty="0">
                  <a:cs typeface="Arial" pitchFamily="34" charset="0"/>
                </a:endParaRPr>
              </a:p>
              <a:p>
                <a:endParaRPr lang="en-US" altLang="en-US" dirty="0">
                  <a:cs typeface="Arial" pitchFamily="34" charset="0"/>
                </a:endParaRPr>
              </a:p>
              <a:p>
                <a:endParaRPr lang="en-US" altLang="en-US" b="1" dirty="0">
                  <a:latin typeface="Times New Roman" pitchFamily="18" charset="0"/>
                </a:endParaRPr>
              </a:p>
              <a:p>
                <a:endParaRPr lang="en-US" altLang="en-US" b="1" dirty="0">
                  <a:latin typeface="Times New Roman" pitchFamily="18" charset="0"/>
                </a:endParaRPr>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xfrm>
                <a:off x="419100" y="899956"/>
                <a:ext cx="8229600" cy="5562600"/>
              </a:xfrm>
              <a:blipFill rotWithShape="1">
                <a:blip r:embed="rId3"/>
                <a:stretch>
                  <a:fillRect l="-1185" t="-877" r="-1556"/>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3.18 – Solution (b) and (c)</a:t>
            </a:r>
            <a:br>
              <a:rPr lang="en-US" altLang="en-US" b="1" dirty="0"/>
            </a:br>
            <a:endParaRPr lang="en-US" dirty="0"/>
          </a:p>
        </p:txBody>
      </p:sp>
      <p:sp>
        <p:nvSpPr>
          <p:cNvPr id="3" name="Content Placeholder 2"/>
          <p:cNvSpPr>
            <a:spLocks noGrp="1"/>
          </p:cNvSpPr>
          <p:nvPr>
            <p:ph idx="1"/>
          </p:nvPr>
        </p:nvSpPr>
        <p:spPr>
          <a:xfrm>
            <a:off x="457200" y="990600"/>
            <a:ext cx="8229600" cy="5562600"/>
          </a:xfrm>
        </p:spPr>
        <p:txBody>
          <a:bodyPr/>
          <a:lstStyle/>
          <a:p>
            <a:r>
              <a:rPr lang="en-US" altLang="en-US" dirty="0"/>
              <a:t>(b) We use the amount of F</a:t>
            </a:r>
            <a:r>
              <a:rPr lang="en-US" altLang="en-US" baseline="-25000" dirty="0"/>
              <a:t>2</a:t>
            </a:r>
            <a:r>
              <a:rPr lang="en-US" altLang="en-US" dirty="0"/>
              <a:t> to determine the </a:t>
            </a:r>
            <a:r>
              <a:rPr lang="ja-JP" altLang="en-US" dirty="0"/>
              <a:t>“</a:t>
            </a:r>
            <a:r>
              <a:rPr lang="en-US" altLang="ja-JP" dirty="0"/>
              <a:t>change</a:t>
            </a:r>
            <a:r>
              <a:rPr lang="ja-JP" altLang="en-US" dirty="0"/>
              <a:t>”</a:t>
            </a:r>
            <a:r>
              <a:rPr lang="en-US" altLang="ja-JP" dirty="0"/>
              <a:t> in the reaction table, since F</a:t>
            </a:r>
            <a:r>
              <a:rPr lang="en-US" altLang="ja-JP" baseline="-25000" dirty="0"/>
              <a:t>2</a:t>
            </a:r>
            <a:r>
              <a:rPr lang="en-US" altLang="ja-JP" dirty="0"/>
              <a:t> is the limiting reactant:</a:t>
            </a:r>
            <a:endParaRPr lang="en-US" altLang="en-US" b="1" dirty="0">
              <a:latin typeface="Times New Roman" pitchFamily="18" charset="0"/>
            </a:endParaRPr>
          </a:p>
          <a:p>
            <a:endParaRPr lang="en-US" dirty="0"/>
          </a:p>
          <a:p>
            <a:endParaRPr lang="en-US" dirty="0"/>
          </a:p>
          <a:p>
            <a:endParaRPr lang="en-US" dirty="0"/>
          </a:p>
          <a:p>
            <a:r>
              <a:rPr lang="en-US" altLang="en-US" dirty="0"/>
              <a:t>(c) The final reaction scene shows that all the F</a:t>
            </a:r>
            <a:r>
              <a:rPr lang="en-US" altLang="en-US" baseline="-25000" dirty="0"/>
              <a:t>2</a:t>
            </a:r>
            <a:r>
              <a:rPr lang="en-US" altLang="en-US" dirty="0"/>
              <a:t> has reacted and that there is Cl</a:t>
            </a:r>
            <a:r>
              <a:rPr lang="en-US" altLang="en-US" baseline="-25000" dirty="0"/>
              <a:t>2</a:t>
            </a:r>
            <a:r>
              <a:rPr lang="en-US" altLang="en-US" dirty="0"/>
              <a:t> left over. 4 molecules of ClF</a:t>
            </a:r>
            <a:r>
              <a:rPr lang="en-US" altLang="en-US" baseline="-25000" dirty="0"/>
              <a:t>3</a:t>
            </a:r>
            <a:r>
              <a:rPr lang="en-US" altLang="en-US" dirty="0"/>
              <a:t> have formed:</a:t>
            </a:r>
            <a:endParaRPr lang="en-US" altLang="en-US" b="1" dirty="0">
              <a:latin typeface="Times New Roman" pitchFamily="18" charset="0"/>
            </a:endParaRPr>
          </a:p>
          <a:p>
            <a:endParaRPr lang="en-US" dirty="0"/>
          </a:p>
        </p:txBody>
      </p:sp>
      <p:graphicFrame>
        <p:nvGraphicFramePr>
          <p:cNvPr id="194664" name="Group 104"/>
          <p:cNvGraphicFramePr>
            <a:graphicFrameLocks noGrp="1"/>
          </p:cNvGraphicFramePr>
          <p:nvPr>
            <p:extLst>
              <p:ext uri="{D42A27DB-BD31-4B8C-83A1-F6EECF244321}">
                <p14:modId xmlns:p14="http://schemas.microsoft.com/office/powerpoint/2010/main" val="3352422899"/>
              </p:ext>
            </p:extLst>
          </p:nvPr>
        </p:nvGraphicFramePr>
        <p:xfrm>
          <a:off x="1066800" y="1981200"/>
          <a:ext cx="5791200" cy="1652588"/>
        </p:xfrm>
        <a:graphic>
          <a:graphicData uri="http://schemas.openxmlformats.org/drawingml/2006/table">
            <a:tbl>
              <a:tblPr firstRow="1"/>
              <a:tblGrid>
                <a:gridCol w="1447800">
                  <a:extLst>
                    <a:ext uri="{9D8B030D-6E8A-4147-A177-3AD203B41FA5}">
                      <a16:colId xmlns="" xmlns:a16="http://schemas.microsoft.com/office/drawing/2014/main" val="20000"/>
                    </a:ext>
                  </a:extLst>
                </a:gridCol>
                <a:gridCol w="1447800">
                  <a:extLst>
                    <a:ext uri="{9D8B030D-6E8A-4147-A177-3AD203B41FA5}">
                      <a16:colId xmlns="" xmlns:a16="http://schemas.microsoft.com/office/drawing/2014/main" val="20001"/>
                    </a:ext>
                  </a:extLst>
                </a:gridCol>
                <a:gridCol w="1447800">
                  <a:extLst>
                    <a:ext uri="{9D8B030D-6E8A-4147-A177-3AD203B41FA5}">
                      <a16:colId xmlns="" xmlns:a16="http://schemas.microsoft.com/office/drawing/2014/main" val="20002"/>
                    </a:ext>
                  </a:extLst>
                </a:gridCol>
                <a:gridCol w="1447800">
                  <a:extLst>
                    <a:ext uri="{9D8B030D-6E8A-4147-A177-3AD203B41FA5}">
                      <a16:colId xmlns="" xmlns:a16="http://schemas.microsoft.com/office/drawing/2014/main" val="20003"/>
                    </a:ext>
                  </a:extLst>
                </a:gridCol>
              </a:tblGrid>
              <a:tr h="396875">
                <a:tc>
                  <a:txBody>
                    <a:bodyPr/>
                    <a:lstStyle>
                      <a:lvl1pPr>
                        <a:spcBef>
                          <a:spcPct val="20000"/>
                        </a:spcBef>
                        <a:defRPr sz="2800">
                          <a:solidFill>
                            <a:schemeClr val="tx1"/>
                          </a:solidFill>
                          <a:latin typeface="Times" pitchFamily="18" charset="0"/>
                          <a:ea typeface="MS PGothic" pitchFamily="34" charset="-128"/>
                        </a:defRPr>
                      </a:lvl1pPr>
                      <a:lvl2pPr marL="742950" indent="-285750">
                        <a:spcBef>
                          <a:spcPct val="20000"/>
                        </a:spcBef>
                        <a:defRPr sz="2400">
                          <a:solidFill>
                            <a:schemeClr val="tx1"/>
                          </a:solidFill>
                          <a:latin typeface="Times" pitchFamily="18" charset="0"/>
                          <a:ea typeface="MS PGothic" pitchFamily="34" charset="-128"/>
                        </a:defRPr>
                      </a:lvl2pPr>
                      <a:lvl3pPr marL="1143000" indent="-228600">
                        <a:spcBef>
                          <a:spcPct val="20000"/>
                        </a:spcBef>
                        <a:defRPr sz="2000">
                          <a:solidFill>
                            <a:schemeClr val="tx1"/>
                          </a:solidFill>
                          <a:latin typeface="Times" pitchFamily="18" charset="0"/>
                          <a:ea typeface="MS PGothic" pitchFamily="34" charset="-128"/>
                        </a:defRPr>
                      </a:lvl3pPr>
                      <a:lvl4pPr marL="1600200" indent="-228600">
                        <a:spcBef>
                          <a:spcPct val="20000"/>
                        </a:spcBef>
                        <a:defRPr>
                          <a:solidFill>
                            <a:schemeClr val="tx1"/>
                          </a:solidFill>
                          <a:latin typeface="Times" pitchFamily="18" charset="0"/>
                          <a:ea typeface="MS PGothic" pitchFamily="34" charset="-128"/>
                        </a:defRPr>
                      </a:lvl4pPr>
                      <a:lvl5pPr marL="2057400" indent="-228600">
                        <a:spcBef>
                          <a:spcPct val="20000"/>
                        </a:spcBef>
                        <a:defRPr>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pitchFamily="18" charset="0"/>
                          <a:ea typeface="MS PGothic"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itchFamily="34" charset="0"/>
                          <a:ea typeface="MS PGothic" pitchFamily="34" charset="-128"/>
                        </a:rPr>
                        <a:t>Molecules</a:t>
                      </a:r>
                    </a:p>
                  </a:txBody>
                  <a:tcPr marT="45738" marB="45738" horzOverflow="overflow">
                    <a:lnL>
                      <a:noFill/>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itchFamily="18" charset="0"/>
                          <a:ea typeface="MS PGothic" pitchFamily="34" charset="-128"/>
                        </a:defRPr>
                      </a:lvl1pPr>
                      <a:lvl2pPr marL="742950" indent="-285750">
                        <a:spcBef>
                          <a:spcPct val="20000"/>
                        </a:spcBef>
                        <a:defRPr sz="2400">
                          <a:solidFill>
                            <a:schemeClr val="tx1"/>
                          </a:solidFill>
                          <a:latin typeface="Times" pitchFamily="18" charset="0"/>
                          <a:ea typeface="MS PGothic" pitchFamily="34" charset="-128"/>
                        </a:defRPr>
                      </a:lvl2pPr>
                      <a:lvl3pPr marL="1143000" indent="-228600">
                        <a:spcBef>
                          <a:spcPct val="20000"/>
                        </a:spcBef>
                        <a:defRPr sz="2000">
                          <a:solidFill>
                            <a:schemeClr val="tx1"/>
                          </a:solidFill>
                          <a:latin typeface="Times" pitchFamily="18" charset="0"/>
                          <a:ea typeface="MS PGothic" pitchFamily="34" charset="-128"/>
                        </a:defRPr>
                      </a:lvl3pPr>
                      <a:lvl4pPr marL="1600200" indent="-228600">
                        <a:spcBef>
                          <a:spcPct val="20000"/>
                        </a:spcBef>
                        <a:defRPr>
                          <a:solidFill>
                            <a:schemeClr val="tx1"/>
                          </a:solidFill>
                          <a:latin typeface="Times" pitchFamily="18" charset="0"/>
                          <a:ea typeface="MS PGothic" pitchFamily="34" charset="-128"/>
                        </a:defRPr>
                      </a:lvl4pPr>
                      <a:lvl5pPr marL="2057400" indent="-228600">
                        <a:spcBef>
                          <a:spcPct val="20000"/>
                        </a:spcBef>
                        <a:defRPr>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pitchFamily="18" charset="0"/>
                          <a:ea typeface="MS PGothic"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itchFamily="34" charset="0"/>
                          <a:ea typeface="MS PGothic" pitchFamily="34" charset="-128"/>
                        </a:rPr>
                        <a:t>Cl</a:t>
                      </a:r>
                      <a:r>
                        <a:rPr kumimoji="0" lang="en-US" altLang="en-US" sz="2000" b="1" i="0" u="none" strike="noStrike" cap="none" normalizeH="0" baseline="-25000" dirty="0">
                          <a:ln>
                            <a:noFill/>
                          </a:ln>
                          <a:solidFill>
                            <a:schemeClr val="tx1"/>
                          </a:solidFill>
                          <a:effectLst/>
                          <a:latin typeface="Arial" pitchFamily="34" charset="0"/>
                          <a:ea typeface="MS PGothic" pitchFamily="34" charset="-128"/>
                        </a:rPr>
                        <a:t>2</a:t>
                      </a:r>
                      <a:r>
                        <a:rPr kumimoji="0" lang="en-US" altLang="en-US" sz="2000" b="1" i="0" u="none" strike="noStrike" cap="none" normalizeH="0" baseline="0" dirty="0">
                          <a:ln>
                            <a:noFill/>
                          </a:ln>
                          <a:solidFill>
                            <a:schemeClr val="tx1"/>
                          </a:solidFill>
                          <a:effectLst/>
                          <a:latin typeface="Arial" pitchFamily="34" charset="0"/>
                          <a:ea typeface="MS PGothic" pitchFamily="34" charset="-128"/>
                        </a:rPr>
                        <a:t> (</a:t>
                      </a:r>
                      <a:r>
                        <a:rPr kumimoji="0" lang="en-US" altLang="en-US" sz="2000" b="1" i="1" u="none" strike="noStrike" cap="none" normalizeH="0" baseline="0" dirty="0">
                          <a:ln>
                            <a:noFill/>
                          </a:ln>
                          <a:solidFill>
                            <a:schemeClr val="tx1"/>
                          </a:solidFill>
                          <a:effectLst/>
                          <a:latin typeface="Arial" pitchFamily="34" charset="0"/>
                          <a:ea typeface="MS PGothic" pitchFamily="34" charset="-128"/>
                        </a:rPr>
                        <a:t>g</a:t>
                      </a:r>
                      <a:r>
                        <a:rPr kumimoji="0" lang="en-US" altLang="en-US" sz="2000" b="1" i="0" u="none" strike="noStrike" cap="none" normalizeH="0" baseline="0" dirty="0">
                          <a:ln>
                            <a:noFill/>
                          </a:ln>
                          <a:solidFill>
                            <a:schemeClr val="tx1"/>
                          </a:solidFill>
                          <a:effectLst/>
                          <a:latin typeface="Arial" pitchFamily="34" charset="0"/>
                          <a:ea typeface="MS PGothic" pitchFamily="34" charset="-128"/>
                        </a:rPr>
                        <a:t>)    +</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itchFamily="18" charset="0"/>
                          <a:ea typeface="MS PGothic" pitchFamily="34" charset="-128"/>
                        </a:defRPr>
                      </a:lvl1pPr>
                      <a:lvl2pPr marL="742950" indent="-285750">
                        <a:spcBef>
                          <a:spcPct val="20000"/>
                        </a:spcBef>
                        <a:defRPr sz="2400">
                          <a:solidFill>
                            <a:schemeClr val="tx1"/>
                          </a:solidFill>
                          <a:latin typeface="Times" pitchFamily="18" charset="0"/>
                          <a:ea typeface="MS PGothic" pitchFamily="34" charset="-128"/>
                        </a:defRPr>
                      </a:lvl2pPr>
                      <a:lvl3pPr marL="1143000" indent="-228600">
                        <a:spcBef>
                          <a:spcPct val="20000"/>
                        </a:spcBef>
                        <a:defRPr sz="2000">
                          <a:solidFill>
                            <a:schemeClr val="tx1"/>
                          </a:solidFill>
                          <a:latin typeface="Times" pitchFamily="18" charset="0"/>
                          <a:ea typeface="MS PGothic" pitchFamily="34" charset="-128"/>
                        </a:defRPr>
                      </a:lvl3pPr>
                      <a:lvl4pPr marL="1600200" indent="-228600">
                        <a:spcBef>
                          <a:spcPct val="20000"/>
                        </a:spcBef>
                        <a:defRPr>
                          <a:solidFill>
                            <a:schemeClr val="tx1"/>
                          </a:solidFill>
                          <a:latin typeface="Times" pitchFamily="18" charset="0"/>
                          <a:ea typeface="MS PGothic" pitchFamily="34" charset="-128"/>
                        </a:defRPr>
                      </a:lvl4pPr>
                      <a:lvl5pPr marL="2057400" indent="-228600">
                        <a:spcBef>
                          <a:spcPct val="20000"/>
                        </a:spcBef>
                        <a:defRPr>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pitchFamily="18" charset="0"/>
                          <a:ea typeface="MS PGothic"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itchFamily="34" charset="0"/>
                          <a:ea typeface="MS PGothic" pitchFamily="34" charset="-128"/>
                        </a:rPr>
                        <a:t>3F</a:t>
                      </a:r>
                      <a:r>
                        <a:rPr kumimoji="0" lang="en-US" altLang="en-US" sz="2000" b="1" i="0" u="none" strike="noStrike" cap="none" normalizeH="0" baseline="-25000" dirty="0">
                          <a:ln>
                            <a:noFill/>
                          </a:ln>
                          <a:solidFill>
                            <a:schemeClr val="tx1"/>
                          </a:solidFill>
                          <a:effectLst/>
                          <a:latin typeface="Arial" pitchFamily="34" charset="0"/>
                          <a:ea typeface="MS PGothic" pitchFamily="34" charset="-128"/>
                        </a:rPr>
                        <a:t>2</a:t>
                      </a:r>
                      <a:r>
                        <a:rPr kumimoji="0" lang="en-US" altLang="en-US" sz="2000" b="1" i="0" u="none" strike="noStrike" cap="none" normalizeH="0" baseline="0" dirty="0">
                          <a:ln>
                            <a:noFill/>
                          </a:ln>
                          <a:solidFill>
                            <a:schemeClr val="tx1"/>
                          </a:solidFill>
                          <a:effectLst/>
                          <a:latin typeface="Arial" pitchFamily="34" charset="0"/>
                          <a:ea typeface="MS PGothic" pitchFamily="34" charset="-128"/>
                        </a:rPr>
                        <a:t> (</a:t>
                      </a:r>
                      <a:r>
                        <a:rPr kumimoji="0" lang="en-US" altLang="en-US" sz="2000" b="1" i="1" u="none" strike="noStrike" cap="none" normalizeH="0" baseline="0" dirty="0">
                          <a:ln>
                            <a:noFill/>
                          </a:ln>
                          <a:solidFill>
                            <a:schemeClr val="tx1"/>
                          </a:solidFill>
                          <a:effectLst/>
                          <a:latin typeface="Arial" pitchFamily="34" charset="0"/>
                          <a:ea typeface="MS PGothic" pitchFamily="34" charset="-128"/>
                        </a:rPr>
                        <a:t>g</a:t>
                      </a:r>
                      <a:r>
                        <a:rPr kumimoji="0" lang="en-US" altLang="en-US" sz="2000" b="1" i="0" u="none" strike="noStrike" cap="none" normalizeH="0" baseline="0" dirty="0">
                          <a:ln>
                            <a:noFill/>
                          </a:ln>
                          <a:solidFill>
                            <a:schemeClr val="tx1"/>
                          </a:solidFill>
                          <a:effectLst/>
                          <a:latin typeface="Arial" pitchFamily="34" charset="0"/>
                          <a:ea typeface="MS PGothic" pitchFamily="34" charset="-128"/>
                        </a:rPr>
                        <a:t>)   </a:t>
                      </a:r>
                      <a:r>
                        <a:rPr kumimoji="0" lang="en-US" altLang="en-US" sz="2000" b="1" i="0" u="none" strike="noStrike" cap="none" normalizeH="0" baseline="0" dirty="0">
                          <a:ln>
                            <a:noFill/>
                          </a:ln>
                          <a:solidFill>
                            <a:schemeClr val="tx1"/>
                          </a:solidFill>
                          <a:effectLst/>
                          <a:latin typeface="Arial" pitchFamily="34" charset="0"/>
                          <a:ea typeface="MS PGothic" pitchFamily="34" charset="-128"/>
                          <a:cs typeface="Arial" pitchFamily="34" charset="0"/>
                        </a:rPr>
                        <a:t>→</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itchFamily="18" charset="0"/>
                          <a:ea typeface="MS PGothic" pitchFamily="34" charset="-128"/>
                        </a:defRPr>
                      </a:lvl1pPr>
                      <a:lvl2pPr marL="742950" indent="-285750">
                        <a:spcBef>
                          <a:spcPct val="20000"/>
                        </a:spcBef>
                        <a:defRPr sz="2400">
                          <a:solidFill>
                            <a:schemeClr val="tx1"/>
                          </a:solidFill>
                          <a:latin typeface="Times" pitchFamily="18" charset="0"/>
                          <a:ea typeface="MS PGothic" pitchFamily="34" charset="-128"/>
                        </a:defRPr>
                      </a:lvl2pPr>
                      <a:lvl3pPr marL="1143000" indent="-228600">
                        <a:spcBef>
                          <a:spcPct val="20000"/>
                        </a:spcBef>
                        <a:defRPr sz="2000">
                          <a:solidFill>
                            <a:schemeClr val="tx1"/>
                          </a:solidFill>
                          <a:latin typeface="Times" pitchFamily="18" charset="0"/>
                          <a:ea typeface="MS PGothic" pitchFamily="34" charset="-128"/>
                        </a:defRPr>
                      </a:lvl3pPr>
                      <a:lvl4pPr marL="1600200" indent="-228600">
                        <a:spcBef>
                          <a:spcPct val="20000"/>
                        </a:spcBef>
                        <a:defRPr>
                          <a:solidFill>
                            <a:schemeClr val="tx1"/>
                          </a:solidFill>
                          <a:latin typeface="Times" pitchFamily="18" charset="0"/>
                          <a:ea typeface="MS PGothic" pitchFamily="34" charset="-128"/>
                        </a:defRPr>
                      </a:lvl4pPr>
                      <a:lvl5pPr marL="2057400" indent="-228600">
                        <a:spcBef>
                          <a:spcPct val="20000"/>
                        </a:spcBef>
                        <a:defRPr>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pitchFamily="18" charset="0"/>
                          <a:ea typeface="MS PGothic"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itchFamily="34" charset="0"/>
                          <a:ea typeface="MS PGothic" pitchFamily="34" charset="-128"/>
                        </a:rPr>
                        <a:t>2ClF</a:t>
                      </a:r>
                      <a:r>
                        <a:rPr kumimoji="0" lang="en-US" altLang="en-US" sz="2000" b="1" i="0" u="none" strike="noStrike" cap="none" normalizeH="0" baseline="-25000" dirty="0">
                          <a:ln>
                            <a:noFill/>
                          </a:ln>
                          <a:solidFill>
                            <a:schemeClr val="tx1"/>
                          </a:solidFill>
                          <a:effectLst/>
                          <a:latin typeface="Arial" pitchFamily="34" charset="0"/>
                          <a:ea typeface="MS PGothic" pitchFamily="34" charset="-128"/>
                        </a:rPr>
                        <a:t>3</a:t>
                      </a:r>
                      <a:r>
                        <a:rPr kumimoji="0" lang="en-US" altLang="en-US" sz="2000" b="1" i="0" u="none" strike="noStrike" cap="none" normalizeH="0" baseline="0" dirty="0">
                          <a:ln>
                            <a:noFill/>
                          </a:ln>
                          <a:solidFill>
                            <a:schemeClr val="tx1"/>
                          </a:solidFill>
                          <a:effectLst/>
                          <a:latin typeface="Arial" pitchFamily="34" charset="0"/>
                          <a:ea typeface="MS PGothic" pitchFamily="34" charset="-128"/>
                        </a:rPr>
                        <a:t> (</a:t>
                      </a:r>
                      <a:r>
                        <a:rPr kumimoji="0" lang="en-US" altLang="en-US" sz="2000" b="1" i="1" u="none" strike="noStrike" cap="none" normalizeH="0" baseline="0" dirty="0">
                          <a:ln>
                            <a:noFill/>
                          </a:ln>
                          <a:solidFill>
                            <a:schemeClr val="tx1"/>
                          </a:solidFill>
                          <a:effectLst/>
                          <a:latin typeface="Arial" pitchFamily="34" charset="0"/>
                          <a:ea typeface="MS PGothic" pitchFamily="34" charset="-128"/>
                        </a:rPr>
                        <a:t>g</a:t>
                      </a:r>
                      <a:r>
                        <a:rPr kumimoji="0" lang="en-US" altLang="en-US" sz="2000" b="1" i="0" u="none" strike="noStrike" cap="none" normalizeH="0" baseline="0" dirty="0">
                          <a:ln>
                            <a:noFill/>
                          </a:ln>
                          <a:solidFill>
                            <a:schemeClr val="tx1"/>
                          </a:solidFill>
                          <a:effectLst/>
                          <a:latin typeface="Arial" pitchFamily="34" charset="0"/>
                          <a:ea typeface="MS PGothic" pitchFamily="34" charset="-128"/>
                        </a:rPr>
                        <a:t>)</a:t>
                      </a:r>
                    </a:p>
                  </a:txBody>
                  <a:tcPr marT="45738" marB="45738"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798513">
                <a:tc>
                  <a:txBody>
                    <a:bodyPr/>
                    <a:lstStyle>
                      <a:lvl1pPr>
                        <a:spcBef>
                          <a:spcPct val="20000"/>
                        </a:spcBef>
                        <a:defRPr sz="2800">
                          <a:solidFill>
                            <a:schemeClr val="tx1"/>
                          </a:solidFill>
                          <a:latin typeface="Times" pitchFamily="18" charset="0"/>
                          <a:ea typeface="MS PGothic" pitchFamily="34" charset="-128"/>
                        </a:defRPr>
                      </a:lvl1pPr>
                      <a:lvl2pPr marL="742950" indent="-285750">
                        <a:spcBef>
                          <a:spcPct val="20000"/>
                        </a:spcBef>
                        <a:defRPr sz="2400">
                          <a:solidFill>
                            <a:schemeClr val="tx1"/>
                          </a:solidFill>
                          <a:latin typeface="Times" pitchFamily="18" charset="0"/>
                          <a:ea typeface="MS PGothic" pitchFamily="34" charset="-128"/>
                        </a:defRPr>
                      </a:lvl2pPr>
                      <a:lvl3pPr marL="1143000" indent="-228600">
                        <a:spcBef>
                          <a:spcPct val="20000"/>
                        </a:spcBef>
                        <a:defRPr sz="2000">
                          <a:solidFill>
                            <a:schemeClr val="tx1"/>
                          </a:solidFill>
                          <a:latin typeface="Times" pitchFamily="18" charset="0"/>
                          <a:ea typeface="MS PGothic" pitchFamily="34" charset="-128"/>
                        </a:defRPr>
                      </a:lvl3pPr>
                      <a:lvl4pPr marL="1600200" indent="-228600">
                        <a:spcBef>
                          <a:spcPct val="20000"/>
                        </a:spcBef>
                        <a:defRPr>
                          <a:solidFill>
                            <a:schemeClr val="tx1"/>
                          </a:solidFill>
                          <a:latin typeface="Times" pitchFamily="18" charset="0"/>
                          <a:ea typeface="MS PGothic" pitchFamily="34" charset="-128"/>
                        </a:defRPr>
                      </a:lvl4pPr>
                      <a:lvl5pPr marL="2057400" indent="-228600">
                        <a:spcBef>
                          <a:spcPct val="20000"/>
                        </a:spcBef>
                        <a:defRPr>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pitchFamily="18" charset="0"/>
                          <a:ea typeface="MS PGothic"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itchFamily="34" charset="0"/>
                          <a:ea typeface="MS PGothic" pitchFamily="34" charset="-128"/>
                        </a:rPr>
                        <a:t>Initial</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itchFamily="34" charset="0"/>
                          <a:ea typeface="MS PGothic" pitchFamily="34" charset="-128"/>
                        </a:rPr>
                        <a:t>Change</a:t>
                      </a:r>
                    </a:p>
                  </a:txBody>
                  <a:tcPr marT="45738" marB="45738"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itchFamily="18" charset="0"/>
                          <a:ea typeface="MS PGothic" pitchFamily="34" charset="-128"/>
                        </a:defRPr>
                      </a:lvl1pPr>
                      <a:lvl2pPr marL="742950" indent="-285750">
                        <a:spcBef>
                          <a:spcPct val="20000"/>
                        </a:spcBef>
                        <a:defRPr sz="2400">
                          <a:solidFill>
                            <a:schemeClr val="tx1"/>
                          </a:solidFill>
                          <a:latin typeface="Times" pitchFamily="18" charset="0"/>
                          <a:ea typeface="MS PGothic" pitchFamily="34" charset="-128"/>
                        </a:defRPr>
                      </a:lvl2pPr>
                      <a:lvl3pPr marL="1143000" indent="-228600">
                        <a:spcBef>
                          <a:spcPct val="20000"/>
                        </a:spcBef>
                        <a:defRPr sz="2000">
                          <a:solidFill>
                            <a:schemeClr val="tx1"/>
                          </a:solidFill>
                          <a:latin typeface="Times" pitchFamily="18" charset="0"/>
                          <a:ea typeface="MS PGothic" pitchFamily="34" charset="-128"/>
                        </a:defRPr>
                      </a:lvl3pPr>
                      <a:lvl4pPr marL="1600200" indent="-228600">
                        <a:spcBef>
                          <a:spcPct val="20000"/>
                        </a:spcBef>
                        <a:defRPr>
                          <a:solidFill>
                            <a:schemeClr val="tx1"/>
                          </a:solidFill>
                          <a:latin typeface="Times" pitchFamily="18" charset="0"/>
                          <a:ea typeface="MS PGothic" pitchFamily="34" charset="-128"/>
                        </a:defRPr>
                      </a:lvl4pPr>
                      <a:lvl5pPr marL="2057400" indent="-228600">
                        <a:spcBef>
                          <a:spcPct val="20000"/>
                        </a:spcBef>
                        <a:defRPr>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pitchFamily="18" charset="0"/>
                          <a:ea typeface="MS PGothic"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itchFamily="34" charset="0"/>
                          <a:ea typeface="MS PGothic" pitchFamily="34" charset="-128"/>
                        </a:rPr>
                        <a:t> 3</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itchFamily="34" charset="0"/>
                          <a:ea typeface="MS PGothic" pitchFamily="34" charset="-128"/>
                        </a:rPr>
                        <a:t>-2</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itchFamily="18" charset="0"/>
                          <a:ea typeface="MS PGothic" pitchFamily="34" charset="-128"/>
                        </a:defRPr>
                      </a:lvl1pPr>
                      <a:lvl2pPr marL="742950" indent="-285750">
                        <a:spcBef>
                          <a:spcPct val="20000"/>
                        </a:spcBef>
                        <a:defRPr sz="2400">
                          <a:solidFill>
                            <a:schemeClr val="tx1"/>
                          </a:solidFill>
                          <a:latin typeface="Times" pitchFamily="18" charset="0"/>
                          <a:ea typeface="MS PGothic" pitchFamily="34" charset="-128"/>
                        </a:defRPr>
                      </a:lvl2pPr>
                      <a:lvl3pPr marL="1143000" indent="-228600">
                        <a:spcBef>
                          <a:spcPct val="20000"/>
                        </a:spcBef>
                        <a:defRPr sz="2000">
                          <a:solidFill>
                            <a:schemeClr val="tx1"/>
                          </a:solidFill>
                          <a:latin typeface="Times" pitchFamily="18" charset="0"/>
                          <a:ea typeface="MS PGothic" pitchFamily="34" charset="-128"/>
                        </a:defRPr>
                      </a:lvl3pPr>
                      <a:lvl4pPr marL="1600200" indent="-228600">
                        <a:spcBef>
                          <a:spcPct val="20000"/>
                        </a:spcBef>
                        <a:defRPr>
                          <a:solidFill>
                            <a:schemeClr val="tx1"/>
                          </a:solidFill>
                          <a:latin typeface="Times" pitchFamily="18" charset="0"/>
                          <a:ea typeface="MS PGothic" pitchFamily="34" charset="-128"/>
                        </a:defRPr>
                      </a:lvl4pPr>
                      <a:lvl5pPr marL="2057400" indent="-228600">
                        <a:spcBef>
                          <a:spcPct val="20000"/>
                        </a:spcBef>
                        <a:defRPr>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pitchFamily="18" charset="0"/>
                          <a:ea typeface="MS PGothic"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itchFamily="34" charset="0"/>
                          <a:ea typeface="MS PGothic" pitchFamily="34" charset="-128"/>
                        </a:rPr>
                        <a:t> 6</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1" i="0" u="none" strike="noStrike" cap="none" normalizeH="0" baseline="0" dirty="0">
                          <a:ln>
                            <a:noFill/>
                          </a:ln>
                          <a:solidFill>
                            <a:schemeClr val="tx1"/>
                          </a:solidFill>
                          <a:effectLst/>
                          <a:latin typeface="Arial" pitchFamily="34" charset="0"/>
                          <a:ea typeface="MS PGothic" pitchFamily="34" charset="-128"/>
                        </a:rPr>
                        <a:t>-6</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Times" pitchFamily="18" charset="0"/>
                          <a:ea typeface="MS PGothic" pitchFamily="34" charset="-128"/>
                        </a:defRPr>
                      </a:lvl1pPr>
                      <a:lvl2pPr marL="742950" indent="-285750">
                        <a:spcBef>
                          <a:spcPct val="20000"/>
                        </a:spcBef>
                        <a:defRPr sz="2400">
                          <a:solidFill>
                            <a:schemeClr val="tx1"/>
                          </a:solidFill>
                          <a:latin typeface="Times" pitchFamily="18" charset="0"/>
                          <a:ea typeface="MS PGothic" pitchFamily="34" charset="-128"/>
                        </a:defRPr>
                      </a:lvl2pPr>
                      <a:lvl3pPr marL="1143000" indent="-228600">
                        <a:spcBef>
                          <a:spcPct val="20000"/>
                        </a:spcBef>
                        <a:defRPr sz="2000">
                          <a:solidFill>
                            <a:schemeClr val="tx1"/>
                          </a:solidFill>
                          <a:latin typeface="Times" pitchFamily="18" charset="0"/>
                          <a:ea typeface="MS PGothic" pitchFamily="34" charset="-128"/>
                        </a:defRPr>
                      </a:lvl3pPr>
                      <a:lvl4pPr marL="1600200" indent="-228600">
                        <a:spcBef>
                          <a:spcPct val="20000"/>
                        </a:spcBef>
                        <a:defRPr>
                          <a:solidFill>
                            <a:schemeClr val="tx1"/>
                          </a:solidFill>
                          <a:latin typeface="Times" pitchFamily="18" charset="0"/>
                          <a:ea typeface="MS PGothic" pitchFamily="34" charset="-128"/>
                        </a:defRPr>
                      </a:lvl4pPr>
                      <a:lvl5pPr marL="2057400" indent="-228600">
                        <a:spcBef>
                          <a:spcPct val="20000"/>
                        </a:spcBef>
                        <a:defRPr>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pitchFamily="18" charset="0"/>
                          <a:ea typeface="MS PGothic"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itchFamily="34" charset="0"/>
                          <a:ea typeface="MS PGothic" pitchFamily="34" charset="-128"/>
                        </a:rPr>
                        <a:t> 0</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itchFamily="34" charset="0"/>
                          <a:ea typeface="MS PGothic" pitchFamily="34" charset="-128"/>
                        </a:rPr>
                        <a:t>+4</a:t>
                      </a:r>
                    </a:p>
                  </a:txBody>
                  <a:tcPr marT="45738" marB="45738"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457200">
                <a:tc>
                  <a:txBody>
                    <a:bodyPr/>
                    <a:lstStyle>
                      <a:lvl1pPr>
                        <a:spcBef>
                          <a:spcPct val="20000"/>
                        </a:spcBef>
                        <a:defRPr sz="2800">
                          <a:solidFill>
                            <a:schemeClr val="tx1"/>
                          </a:solidFill>
                          <a:latin typeface="Times" pitchFamily="18" charset="0"/>
                          <a:ea typeface="MS PGothic" pitchFamily="34" charset="-128"/>
                        </a:defRPr>
                      </a:lvl1pPr>
                      <a:lvl2pPr marL="742950" indent="-285750">
                        <a:spcBef>
                          <a:spcPct val="20000"/>
                        </a:spcBef>
                        <a:defRPr sz="2400">
                          <a:solidFill>
                            <a:schemeClr val="tx1"/>
                          </a:solidFill>
                          <a:latin typeface="Times" pitchFamily="18" charset="0"/>
                          <a:ea typeface="MS PGothic" pitchFamily="34" charset="-128"/>
                        </a:defRPr>
                      </a:lvl2pPr>
                      <a:lvl3pPr marL="1143000" indent="-228600">
                        <a:spcBef>
                          <a:spcPct val="20000"/>
                        </a:spcBef>
                        <a:defRPr sz="2000">
                          <a:solidFill>
                            <a:schemeClr val="tx1"/>
                          </a:solidFill>
                          <a:latin typeface="Times" pitchFamily="18" charset="0"/>
                          <a:ea typeface="MS PGothic" pitchFamily="34" charset="-128"/>
                        </a:defRPr>
                      </a:lvl3pPr>
                      <a:lvl4pPr marL="1600200" indent="-228600">
                        <a:spcBef>
                          <a:spcPct val="20000"/>
                        </a:spcBef>
                        <a:defRPr>
                          <a:solidFill>
                            <a:schemeClr val="tx1"/>
                          </a:solidFill>
                          <a:latin typeface="Times" pitchFamily="18" charset="0"/>
                          <a:ea typeface="MS PGothic" pitchFamily="34" charset="-128"/>
                        </a:defRPr>
                      </a:lvl4pPr>
                      <a:lvl5pPr marL="2057400" indent="-228600">
                        <a:spcBef>
                          <a:spcPct val="20000"/>
                        </a:spcBef>
                        <a:defRPr>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pitchFamily="18" charset="0"/>
                          <a:ea typeface="MS PGothic"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itchFamily="34" charset="0"/>
                          <a:ea typeface="MS PGothic" pitchFamily="34" charset="-128"/>
                        </a:rPr>
                        <a:t>Final</a:t>
                      </a:r>
                    </a:p>
                  </a:txBody>
                  <a:tcPr marT="45738" marB="45738" horzOverflow="overflow">
                    <a:lnL>
                      <a:noFill/>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pitchFamily="18" charset="0"/>
                          <a:ea typeface="MS PGothic" pitchFamily="34" charset="-128"/>
                        </a:defRPr>
                      </a:lvl1pPr>
                      <a:lvl2pPr marL="742950" indent="-285750">
                        <a:spcBef>
                          <a:spcPct val="20000"/>
                        </a:spcBef>
                        <a:defRPr sz="2400">
                          <a:solidFill>
                            <a:schemeClr val="tx1"/>
                          </a:solidFill>
                          <a:latin typeface="Times" pitchFamily="18" charset="0"/>
                          <a:ea typeface="MS PGothic" pitchFamily="34" charset="-128"/>
                        </a:defRPr>
                      </a:lvl2pPr>
                      <a:lvl3pPr marL="1143000" indent="-228600">
                        <a:spcBef>
                          <a:spcPct val="20000"/>
                        </a:spcBef>
                        <a:defRPr sz="2000">
                          <a:solidFill>
                            <a:schemeClr val="tx1"/>
                          </a:solidFill>
                          <a:latin typeface="Times" pitchFamily="18" charset="0"/>
                          <a:ea typeface="MS PGothic" pitchFamily="34" charset="-128"/>
                        </a:defRPr>
                      </a:lvl3pPr>
                      <a:lvl4pPr marL="1600200" indent="-228600">
                        <a:spcBef>
                          <a:spcPct val="20000"/>
                        </a:spcBef>
                        <a:defRPr>
                          <a:solidFill>
                            <a:schemeClr val="tx1"/>
                          </a:solidFill>
                          <a:latin typeface="Times" pitchFamily="18" charset="0"/>
                          <a:ea typeface="MS PGothic" pitchFamily="34" charset="-128"/>
                        </a:defRPr>
                      </a:lvl4pPr>
                      <a:lvl5pPr marL="2057400" indent="-228600">
                        <a:spcBef>
                          <a:spcPct val="20000"/>
                        </a:spcBef>
                        <a:defRPr>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pitchFamily="18" charset="0"/>
                          <a:ea typeface="MS PGothic"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itchFamily="34" charset="0"/>
                          <a:ea typeface="MS PGothic" pitchFamily="34" charset="-128"/>
                        </a:rPr>
                        <a:t> 1</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pitchFamily="18" charset="0"/>
                          <a:ea typeface="MS PGothic" pitchFamily="34" charset="-128"/>
                        </a:defRPr>
                      </a:lvl1pPr>
                      <a:lvl2pPr marL="742950" indent="-285750">
                        <a:spcBef>
                          <a:spcPct val="20000"/>
                        </a:spcBef>
                        <a:defRPr sz="2400">
                          <a:solidFill>
                            <a:schemeClr val="tx1"/>
                          </a:solidFill>
                          <a:latin typeface="Times" pitchFamily="18" charset="0"/>
                          <a:ea typeface="MS PGothic" pitchFamily="34" charset="-128"/>
                        </a:defRPr>
                      </a:lvl2pPr>
                      <a:lvl3pPr marL="1143000" indent="-228600">
                        <a:spcBef>
                          <a:spcPct val="20000"/>
                        </a:spcBef>
                        <a:defRPr sz="2000">
                          <a:solidFill>
                            <a:schemeClr val="tx1"/>
                          </a:solidFill>
                          <a:latin typeface="Times" pitchFamily="18" charset="0"/>
                          <a:ea typeface="MS PGothic" pitchFamily="34" charset="-128"/>
                        </a:defRPr>
                      </a:lvl3pPr>
                      <a:lvl4pPr marL="1600200" indent="-228600">
                        <a:spcBef>
                          <a:spcPct val="20000"/>
                        </a:spcBef>
                        <a:defRPr>
                          <a:solidFill>
                            <a:schemeClr val="tx1"/>
                          </a:solidFill>
                          <a:latin typeface="Times" pitchFamily="18" charset="0"/>
                          <a:ea typeface="MS PGothic" pitchFamily="34" charset="-128"/>
                        </a:defRPr>
                      </a:lvl4pPr>
                      <a:lvl5pPr marL="2057400" indent="-228600">
                        <a:spcBef>
                          <a:spcPct val="20000"/>
                        </a:spcBef>
                        <a:defRPr>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pitchFamily="18" charset="0"/>
                          <a:ea typeface="MS PGothic"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itchFamily="34" charset="0"/>
                          <a:ea typeface="MS PGothic" pitchFamily="34" charset="-128"/>
                        </a:rPr>
                        <a:t> 0</a:t>
                      </a:r>
                    </a:p>
                  </a:txBody>
                  <a:tcPr marT="45738" marB="4573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sz="2800">
                          <a:solidFill>
                            <a:schemeClr val="tx1"/>
                          </a:solidFill>
                          <a:latin typeface="Times" pitchFamily="18" charset="0"/>
                          <a:ea typeface="MS PGothic" pitchFamily="34" charset="-128"/>
                        </a:defRPr>
                      </a:lvl1pPr>
                      <a:lvl2pPr marL="742950" indent="-285750">
                        <a:spcBef>
                          <a:spcPct val="20000"/>
                        </a:spcBef>
                        <a:defRPr sz="2400">
                          <a:solidFill>
                            <a:schemeClr val="tx1"/>
                          </a:solidFill>
                          <a:latin typeface="Times" pitchFamily="18" charset="0"/>
                          <a:ea typeface="MS PGothic" pitchFamily="34" charset="-128"/>
                        </a:defRPr>
                      </a:lvl2pPr>
                      <a:lvl3pPr marL="1143000" indent="-228600">
                        <a:spcBef>
                          <a:spcPct val="20000"/>
                        </a:spcBef>
                        <a:defRPr sz="2000">
                          <a:solidFill>
                            <a:schemeClr val="tx1"/>
                          </a:solidFill>
                          <a:latin typeface="Times" pitchFamily="18" charset="0"/>
                          <a:ea typeface="MS PGothic" pitchFamily="34" charset="-128"/>
                        </a:defRPr>
                      </a:lvl3pPr>
                      <a:lvl4pPr marL="1600200" indent="-228600">
                        <a:spcBef>
                          <a:spcPct val="20000"/>
                        </a:spcBef>
                        <a:defRPr>
                          <a:solidFill>
                            <a:schemeClr val="tx1"/>
                          </a:solidFill>
                          <a:latin typeface="Times" pitchFamily="18" charset="0"/>
                          <a:ea typeface="MS PGothic" pitchFamily="34" charset="-128"/>
                        </a:defRPr>
                      </a:lvl4pPr>
                      <a:lvl5pPr marL="2057400" indent="-228600">
                        <a:spcBef>
                          <a:spcPct val="20000"/>
                        </a:spcBef>
                        <a:defRPr>
                          <a:solidFill>
                            <a:schemeClr val="tx1"/>
                          </a:solidFill>
                          <a:latin typeface="Times" pitchFamily="18" charset="0"/>
                          <a:ea typeface="MS PGothic" pitchFamily="34" charset="-128"/>
                        </a:defRPr>
                      </a:lvl5pPr>
                      <a:lvl6pPr marL="2514600" indent="-228600" eaLnBrk="0" fontAlgn="base" hangingPunct="0">
                        <a:spcBef>
                          <a:spcPct val="20000"/>
                        </a:spcBef>
                        <a:spcAft>
                          <a:spcPct val="0"/>
                        </a:spcAft>
                        <a:defRPr>
                          <a:solidFill>
                            <a:schemeClr val="tx1"/>
                          </a:solidFill>
                          <a:latin typeface="Times" pitchFamily="18" charset="0"/>
                          <a:ea typeface="MS PGothic" pitchFamily="34" charset="-128"/>
                        </a:defRPr>
                      </a:lvl6pPr>
                      <a:lvl7pPr marL="2971800" indent="-228600" eaLnBrk="0" fontAlgn="base" hangingPunct="0">
                        <a:spcBef>
                          <a:spcPct val="20000"/>
                        </a:spcBef>
                        <a:spcAft>
                          <a:spcPct val="0"/>
                        </a:spcAft>
                        <a:defRPr>
                          <a:solidFill>
                            <a:schemeClr val="tx1"/>
                          </a:solidFill>
                          <a:latin typeface="Times" pitchFamily="18" charset="0"/>
                          <a:ea typeface="MS PGothic" pitchFamily="34" charset="-128"/>
                        </a:defRPr>
                      </a:lvl7pPr>
                      <a:lvl8pPr marL="3429000" indent="-228600" eaLnBrk="0" fontAlgn="base" hangingPunct="0">
                        <a:spcBef>
                          <a:spcPct val="20000"/>
                        </a:spcBef>
                        <a:spcAft>
                          <a:spcPct val="0"/>
                        </a:spcAft>
                        <a:defRPr>
                          <a:solidFill>
                            <a:schemeClr val="tx1"/>
                          </a:solidFill>
                          <a:latin typeface="Times" pitchFamily="18" charset="0"/>
                          <a:ea typeface="MS PGothic" pitchFamily="34" charset="-128"/>
                        </a:defRPr>
                      </a:lvl8pPr>
                      <a:lvl9pPr marL="3886200" indent="-228600" eaLnBrk="0" fontAlgn="base" hangingPunct="0">
                        <a:spcBef>
                          <a:spcPct val="20000"/>
                        </a:spcBef>
                        <a:spcAft>
                          <a:spcPct val="0"/>
                        </a:spcAft>
                        <a:defRPr>
                          <a:solidFill>
                            <a:schemeClr val="tx1"/>
                          </a:solidFill>
                          <a:latin typeface="Times" pitchFamily="18" charset="0"/>
                          <a:ea typeface="MS PGothic" pitchFamily="34" charset="-128"/>
                        </a:defRPr>
                      </a:lvl9p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altLang="en-US" sz="2000" b="0" i="0" u="none" strike="noStrike" cap="none" normalizeH="0" baseline="0" dirty="0">
                          <a:ln>
                            <a:noFill/>
                          </a:ln>
                          <a:solidFill>
                            <a:schemeClr val="tx1"/>
                          </a:solidFill>
                          <a:effectLst/>
                          <a:latin typeface="Arial" pitchFamily="34" charset="0"/>
                          <a:ea typeface="MS PGothic" pitchFamily="34" charset="-128"/>
                        </a:rPr>
                        <a:t> 4</a:t>
                      </a:r>
                    </a:p>
                  </a:txBody>
                  <a:tcPr marT="45738" marB="45738" horzOverflow="overflow">
                    <a:lnL w="12700" cap="flat" cmpd="sng" algn="ctr">
                      <a:solidFill>
                        <a:schemeClr val="tx1"/>
                      </a:solidFill>
                      <a:prstDash val="solid"/>
                      <a:round/>
                      <a:headEnd type="none" w="med" len="med"/>
                      <a:tailEnd type="none" w="med" len="med"/>
                    </a:lnL>
                    <a:lnR>
                      <a:noFill/>
                    </a:lnR>
                    <a:lnT w="1905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2"/>
                  </a:ext>
                </a:extLst>
              </a:tr>
            </a:tbl>
          </a:graphicData>
        </a:graphic>
      </p:graphicFrame>
      <p:pic>
        <p:nvPicPr>
          <p:cNvPr id="194564" name="Picture 21" descr="The picture shows one pair of green spheres and 3 molecules of one central green sphere bonded to three yellow spheres.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2770277" y="4503009"/>
            <a:ext cx="3603447" cy="2241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946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5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t>Sample Problem 3.19 – Problem and Plan</a:t>
            </a:r>
            <a:endParaRPr lang="en-US" dirty="0"/>
          </a:p>
        </p:txBody>
      </p:sp>
      <p:sp>
        <p:nvSpPr>
          <p:cNvPr id="7" name="Content Placeholder 6"/>
          <p:cNvSpPr>
            <a:spLocks noGrp="1"/>
          </p:cNvSpPr>
          <p:nvPr>
            <p:ph idx="1"/>
          </p:nvPr>
        </p:nvSpPr>
        <p:spPr>
          <a:xfrm>
            <a:off x="126124" y="1296921"/>
            <a:ext cx="8891752" cy="4993520"/>
          </a:xfrm>
        </p:spPr>
        <p:txBody>
          <a:bodyPr/>
          <a:lstStyle/>
          <a:p>
            <a:pPr marL="0" indent="0" algn="ctr">
              <a:buNone/>
            </a:pPr>
            <a:r>
              <a:rPr lang="en-US" altLang="en-US" b="1" dirty="0"/>
              <a:t>Calculating Quantities in a Limiting-Reactant Problem: Amount to Amount</a:t>
            </a:r>
          </a:p>
          <a:p>
            <a:pPr>
              <a:spcBef>
                <a:spcPct val="0"/>
              </a:spcBef>
            </a:pPr>
            <a:r>
              <a:rPr lang="en-US" altLang="en-US" b="1" dirty="0"/>
              <a:t>PROBLEM: </a:t>
            </a:r>
            <a:r>
              <a:rPr lang="en-US" altLang="en-US" dirty="0"/>
              <a:t>In another preparation of ClF</a:t>
            </a:r>
            <a:r>
              <a:rPr lang="en-US" altLang="en-US" baseline="-25000" dirty="0"/>
              <a:t>3</a:t>
            </a:r>
            <a:r>
              <a:rPr lang="en-US" altLang="en-US" dirty="0"/>
              <a:t>, 0.750 mol of Cl</a:t>
            </a:r>
            <a:r>
              <a:rPr lang="en-US" altLang="en-US" baseline="-25000" dirty="0"/>
              <a:t>2</a:t>
            </a:r>
            <a:r>
              <a:rPr lang="en-US" altLang="en-US" dirty="0"/>
              <a:t> reacts with 3.00 mol of F</a:t>
            </a:r>
            <a:r>
              <a:rPr lang="en-US" altLang="en-US" baseline="-25000" dirty="0"/>
              <a:t>2</a:t>
            </a:r>
            <a:r>
              <a:rPr lang="en-US" altLang="en-US" dirty="0"/>
              <a:t>. </a:t>
            </a:r>
          </a:p>
          <a:p>
            <a:pPr marL="914400" lvl="1" indent="-457200">
              <a:spcBef>
                <a:spcPct val="0"/>
              </a:spcBef>
              <a:buAutoNum type="alphaLcParenBoth"/>
            </a:pPr>
            <a:r>
              <a:rPr lang="en-US" altLang="en-US" dirty="0"/>
              <a:t>Find the limiting reactant.</a:t>
            </a:r>
          </a:p>
          <a:p>
            <a:pPr marL="914400" lvl="1" indent="-457200">
              <a:spcBef>
                <a:spcPct val="0"/>
              </a:spcBef>
              <a:buAutoNum type="alphaLcParenBoth"/>
            </a:pPr>
            <a:r>
              <a:rPr lang="en-US" altLang="en-US" dirty="0"/>
              <a:t>Write a reaction table.</a:t>
            </a:r>
          </a:p>
          <a:p>
            <a:pPr>
              <a:spcBef>
                <a:spcPct val="0"/>
              </a:spcBef>
            </a:pPr>
            <a:r>
              <a:rPr lang="en-US" altLang="en-US" b="1" dirty="0"/>
              <a:t>PLAN: </a:t>
            </a:r>
            <a:r>
              <a:rPr lang="en-US" altLang="en-US" dirty="0"/>
              <a:t>Find the limiting reactant by calculating the amount (mol) of ClF</a:t>
            </a:r>
            <a:r>
              <a:rPr lang="en-US" altLang="en-US" baseline="-25000" dirty="0"/>
              <a:t>3</a:t>
            </a:r>
            <a:r>
              <a:rPr lang="en-US" altLang="en-US" dirty="0"/>
              <a:t> that can be formed from each given amount of reactant. Use this information to construct a reaction table.</a:t>
            </a:r>
          </a:p>
          <a:p>
            <a:pPr marL="0" indent="0">
              <a:spcBef>
                <a:spcPct val="0"/>
              </a:spcBef>
              <a:buNone/>
            </a:pPr>
            <a:endParaRPr lang="en-US" altLang="en-US" dirty="0"/>
          </a:p>
          <a:p>
            <a:pPr>
              <a:spcBef>
                <a:spcPct val="0"/>
              </a:spcBef>
            </a:pPr>
            <a:endParaRPr lang="en-US" altLang="en-US" b="1" dirty="0">
              <a:latin typeface="Times New Roman" pitchFamily="18" charset="0"/>
            </a:endParaRPr>
          </a:p>
          <a:p>
            <a:endParaRPr lang="en-US" altLang="en-US" b="1" dirty="0">
              <a:latin typeface="Times New Roman" pitchFamily="18"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b="1" dirty="0"/>
              <a:t>Sample Problem 3.19 –Solution (a) and (b)</a:t>
            </a:r>
            <a:endParaRPr lang="en-US" dirty="0"/>
          </a:p>
        </p:txBody>
      </p:sp>
      <mc:AlternateContent xmlns:mc="http://schemas.openxmlformats.org/markup-compatibility/2006" xmlns:a14="http://schemas.microsoft.com/office/drawing/2010/main">
        <mc:Choice Requires="a14">
          <p:sp>
            <p:nvSpPr>
              <p:cNvPr id="7" name="Content Placeholder 6"/>
              <p:cNvSpPr>
                <a:spLocks noGrp="1"/>
              </p:cNvSpPr>
              <p:nvPr>
                <p:ph idx="1"/>
              </p:nvPr>
            </p:nvSpPr>
            <p:spPr>
              <a:xfrm>
                <a:off x="126124" y="855487"/>
                <a:ext cx="8891752" cy="5970988"/>
              </a:xfrm>
            </p:spPr>
            <p:txBody>
              <a:bodyPr/>
              <a:lstStyle/>
              <a:p>
                <a:pPr>
                  <a:spcBef>
                    <a:spcPct val="0"/>
                  </a:spcBef>
                </a:pPr>
                <a:r>
                  <a:rPr lang="en-US" altLang="en-US" b="1" dirty="0"/>
                  <a:t>SOLUTION: </a:t>
                </a:r>
                <a:r>
                  <a:rPr lang="en-US" altLang="en-US" dirty="0"/>
                  <a:t>(a) The balanced equation is Cl</a:t>
                </a:r>
                <a:r>
                  <a:rPr lang="en-US" altLang="en-US" baseline="-25000" dirty="0"/>
                  <a:t>2</a:t>
                </a:r>
                <a:r>
                  <a:rPr lang="en-US" altLang="en-US" dirty="0"/>
                  <a:t> (</a:t>
                </a:r>
                <a:r>
                  <a:rPr lang="en-US" altLang="en-US" i="1" dirty="0"/>
                  <a:t>g</a:t>
                </a:r>
                <a:r>
                  <a:rPr lang="en-US" altLang="en-US" dirty="0"/>
                  <a:t>) + 3F</a:t>
                </a:r>
                <a:r>
                  <a:rPr lang="en-US" altLang="en-US" baseline="-25000" dirty="0"/>
                  <a:t>2</a:t>
                </a:r>
                <a:r>
                  <a:rPr lang="en-US" altLang="en-US" dirty="0"/>
                  <a:t> (</a:t>
                </a:r>
                <a:r>
                  <a:rPr lang="en-US" altLang="en-US" i="1" dirty="0"/>
                  <a:t>g</a:t>
                </a:r>
                <a:r>
                  <a:rPr lang="en-US" altLang="en-US" dirty="0"/>
                  <a:t>) </a:t>
                </a:r>
                <a:r>
                  <a:rPr lang="en-US" altLang="en-US" dirty="0">
                    <a:cs typeface="Arial" pitchFamily="34" charset="0"/>
                  </a:rPr>
                  <a:t>→ 2ClF</a:t>
                </a:r>
                <a:r>
                  <a:rPr lang="en-US" altLang="en-US" baseline="-25000" dirty="0">
                    <a:cs typeface="Arial" pitchFamily="34" charset="0"/>
                  </a:rPr>
                  <a:t>3</a:t>
                </a:r>
                <a:r>
                  <a:rPr lang="en-US" altLang="en-US" dirty="0">
                    <a:cs typeface="Arial" pitchFamily="34" charset="0"/>
                  </a:rPr>
                  <a:t> (</a:t>
                </a:r>
                <a:r>
                  <a:rPr lang="en-US" altLang="en-US" i="1" dirty="0">
                    <a:cs typeface="Arial" pitchFamily="34" charset="0"/>
                  </a:rPr>
                  <a:t>g</a:t>
                </a:r>
                <a:r>
                  <a:rPr lang="en-US" altLang="en-US" dirty="0">
                    <a:cs typeface="Arial" pitchFamily="34" charset="0"/>
                  </a:rPr>
                  <a:t>)</a:t>
                </a:r>
              </a:p>
              <a:p>
                <a:pPr marL="0" indent="0">
                  <a:spcBef>
                    <a:spcPct val="0"/>
                  </a:spcBef>
                  <a:buNone/>
                </a:pPr>
                <a14:m>
                  <m:oMathPara xmlns:m="http://schemas.openxmlformats.org/officeDocument/2006/math">
                    <m:oMathParaPr>
                      <m:jc m:val="centerGroup"/>
                    </m:oMathParaPr>
                    <m:oMath xmlns:m="http://schemas.openxmlformats.org/officeDocument/2006/math">
                      <m:r>
                        <m:rPr>
                          <m:nor/>
                        </m:rPr>
                        <a:rPr lang="en-US" altLang="en-US" dirty="0"/>
                        <m:t>0.750 </m:t>
                      </m:r>
                      <m:r>
                        <m:rPr>
                          <m:nor/>
                        </m:rPr>
                        <a:rPr lang="en-US" altLang="en-US" dirty="0"/>
                        <m:t>mol</m:t>
                      </m:r>
                      <m:r>
                        <m:rPr>
                          <m:nor/>
                        </m:rPr>
                        <a:rPr lang="en-US" altLang="en-US" dirty="0"/>
                        <m:t> </m:t>
                      </m:r>
                      <m:r>
                        <m:rPr>
                          <m:nor/>
                        </m:rPr>
                        <a:rPr lang="en-US" altLang="en-US" dirty="0"/>
                        <m:t>Cl</m:t>
                      </m:r>
                      <m:r>
                        <m:rPr>
                          <m:nor/>
                        </m:rPr>
                        <a:rPr lang="en-US" altLang="en-US" baseline="-25000" dirty="0"/>
                        <m:t>2</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2 </m:t>
                          </m:r>
                          <m:r>
                            <m:rPr>
                              <m:nor/>
                            </m:rPr>
                            <a:rPr lang="en-US" altLang="en-US" dirty="0"/>
                            <m:t>mol</m:t>
                          </m:r>
                          <m:r>
                            <m:rPr>
                              <m:nor/>
                            </m:rPr>
                            <a:rPr lang="en-US" altLang="en-US" dirty="0"/>
                            <m:t> </m:t>
                          </m:r>
                          <m:r>
                            <m:rPr>
                              <m:nor/>
                            </m:rPr>
                            <a:rPr lang="en-US" altLang="en-US" dirty="0"/>
                            <m:t>ClF</m:t>
                          </m:r>
                          <m:r>
                            <m:rPr>
                              <m:nor/>
                            </m:rPr>
                            <a:rPr lang="en-US" altLang="en-US" baseline="-25000" dirty="0"/>
                            <m:t>3</m:t>
                          </m:r>
                          <m:r>
                            <m:rPr>
                              <m:nor/>
                            </m:rPr>
                            <a:rPr lang="en-US" altLang="en-US" dirty="0"/>
                            <m:t> </m:t>
                          </m:r>
                        </m:num>
                        <m:den>
                          <m:r>
                            <m:rPr>
                              <m:nor/>
                            </m:rPr>
                            <a:rPr lang="en-US" altLang="en-US" dirty="0"/>
                            <m:t>1 </m:t>
                          </m:r>
                          <m:r>
                            <m:rPr>
                              <m:nor/>
                            </m:rPr>
                            <a:rPr lang="en-US" altLang="en-US" dirty="0"/>
                            <m:t>mol</m:t>
                          </m:r>
                          <m:r>
                            <m:rPr>
                              <m:nor/>
                            </m:rPr>
                            <a:rPr lang="en-US" altLang="en-US" dirty="0"/>
                            <m:t> </m:t>
                          </m:r>
                          <m:r>
                            <m:rPr>
                              <m:nor/>
                            </m:rPr>
                            <a:rPr lang="en-US" altLang="en-US" dirty="0"/>
                            <m:t>Cl</m:t>
                          </m:r>
                          <m:r>
                            <m:rPr>
                              <m:nor/>
                            </m:rPr>
                            <a:rPr lang="en-US" altLang="en-US" baseline="-25000" dirty="0"/>
                            <m:t>2</m:t>
                          </m:r>
                          <m:r>
                            <m:rPr>
                              <m:nor/>
                            </m:rPr>
                            <a:rPr lang="en-US" altLang="en-US" dirty="0"/>
                            <m:t> </m:t>
                          </m:r>
                        </m:den>
                      </m:f>
                      <m:r>
                        <a:rPr lang="en-US" altLang="en-US" b="0" i="1" dirty="0" smtClean="0">
                          <a:latin typeface="Cambria Math"/>
                        </a:rPr>
                        <m:t>=</m:t>
                      </m:r>
                      <m:r>
                        <a:rPr lang="en-US" altLang="en-US" b="0" i="0" dirty="0" smtClean="0">
                          <a:latin typeface="Cambria Math"/>
                        </a:rPr>
                        <m:t>1.50 </m:t>
                      </m:r>
                      <m:r>
                        <m:rPr>
                          <m:sty m:val="p"/>
                        </m:rPr>
                        <a:rPr lang="en-US" altLang="en-US" b="0" i="0" dirty="0" smtClean="0">
                          <a:latin typeface="Cambria Math"/>
                        </a:rPr>
                        <m:t>mol</m:t>
                      </m:r>
                      <m:r>
                        <a:rPr lang="en-US" altLang="en-US" b="0" i="0" dirty="0" smtClean="0">
                          <a:latin typeface="Cambria Math"/>
                        </a:rPr>
                        <m:t> </m:t>
                      </m:r>
                      <m:r>
                        <m:rPr>
                          <m:sty m:val="p"/>
                        </m:rPr>
                        <a:rPr lang="en-US" altLang="en-US" b="0" i="0" dirty="0" smtClean="0">
                          <a:latin typeface="Cambria Math"/>
                        </a:rPr>
                        <m:t>ClF</m:t>
                      </m:r>
                      <m:r>
                        <a:rPr lang="en-US" altLang="en-US" b="0" i="0" baseline="-25000" dirty="0" smtClean="0">
                          <a:latin typeface="Cambria Math"/>
                        </a:rPr>
                        <m:t>3</m:t>
                      </m:r>
                    </m:oMath>
                  </m:oMathPara>
                </a14:m>
                <a:endParaRPr lang="en-US" altLang="en-US" baseline="-25000" dirty="0"/>
              </a:p>
              <a:p>
                <a:pPr marL="0" indent="0">
                  <a:spcBef>
                    <a:spcPct val="0"/>
                  </a:spcBef>
                  <a:buNone/>
                </a:pPr>
                <a14:m>
                  <m:oMathPara xmlns:m="http://schemas.openxmlformats.org/officeDocument/2006/math">
                    <m:oMathParaPr>
                      <m:jc m:val="centerGroup"/>
                    </m:oMathParaPr>
                    <m:oMath xmlns:m="http://schemas.openxmlformats.org/officeDocument/2006/math">
                      <m:r>
                        <m:rPr>
                          <m:nor/>
                        </m:rPr>
                        <a:rPr lang="en-US" altLang="en-US" dirty="0"/>
                        <m:t>3.00 </m:t>
                      </m:r>
                      <m:r>
                        <m:rPr>
                          <m:nor/>
                        </m:rPr>
                        <a:rPr lang="en-US" altLang="en-US" dirty="0"/>
                        <m:t>mol</m:t>
                      </m:r>
                      <m:r>
                        <m:rPr>
                          <m:nor/>
                        </m:rPr>
                        <a:rPr lang="en-US" altLang="en-US" dirty="0"/>
                        <m:t> </m:t>
                      </m:r>
                      <m:r>
                        <m:rPr>
                          <m:nor/>
                        </m:rPr>
                        <a:rPr lang="en-US" altLang="en-US" dirty="0"/>
                        <m:t>F</m:t>
                      </m:r>
                      <m:r>
                        <m:rPr>
                          <m:nor/>
                        </m:rPr>
                        <a:rPr lang="en-US" altLang="en-US" baseline="-25000" dirty="0"/>
                        <m:t>2</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2 </m:t>
                          </m:r>
                          <m:r>
                            <m:rPr>
                              <m:nor/>
                            </m:rPr>
                            <a:rPr lang="en-US" altLang="en-US" dirty="0"/>
                            <m:t>mol</m:t>
                          </m:r>
                          <m:r>
                            <m:rPr>
                              <m:nor/>
                            </m:rPr>
                            <a:rPr lang="en-US" altLang="en-US" dirty="0"/>
                            <m:t> </m:t>
                          </m:r>
                          <m:r>
                            <m:rPr>
                              <m:nor/>
                            </m:rPr>
                            <a:rPr lang="en-US" altLang="en-US" dirty="0"/>
                            <m:t>ClF</m:t>
                          </m:r>
                          <m:r>
                            <m:rPr>
                              <m:nor/>
                            </m:rPr>
                            <a:rPr lang="en-US" altLang="en-US" baseline="-25000" dirty="0"/>
                            <m:t>3</m:t>
                          </m:r>
                          <m:r>
                            <m:rPr>
                              <m:nor/>
                            </m:rPr>
                            <a:rPr lang="en-US" altLang="en-US" dirty="0"/>
                            <m:t> </m:t>
                          </m:r>
                        </m:num>
                        <m:den>
                          <m:r>
                            <m:rPr>
                              <m:nor/>
                            </m:rPr>
                            <a:rPr lang="en-US" altLang="en-US" dirty="0"/>
                            <m:t>3 </m:t>
                          </m:r>
                          <m:r>
                            <m:rPr>
                              <m:nor/>
                            </m:rPr>
                            <a:rPr lang="en-US" altLang="en-US" dirty="0"/>
                            <m:t>mol</m:t>
                          </m:r>
                          <m:r>
                            <m:rPr>
                              <m:nor/>
                            </m:rPr>
                            <a:rPr lang="en-US" altLang="en-US" dirty="0"/>
                            <m:t> </m:t>
                          </m:r>
                          <m:r>
                            <m:rPr>
                              <m:nor/>
                            </m:rPr>
                            <a:rPr lang="en-US" altLang="en-US" dirty="0"/>
                            <m:t>F</m:t>
                          </m:r>
                          <m:r>
                            <m:rPr>
                              <m:nor/>
                            </m:rPr>
                            <a:rPr lang="en-US" altLang="en-US" baseline="-25000" dirty="0"/>
                            <m:t>2</m:t>
                          </m:r>
                          <m:r>
                            <m:rPr>
                              <m:nor/>
                            </m:rPr>
                            <a:rPr lang="en-US" altLang="en-US" dirty="0"/>
                            <m:t> </m:t>
                          </m:r>
                        </m:den>
                      </m:f>
                      <m:r>
                        <a:rPr lang="en-US" altLang="en-US" b="0" i="1" dirty="0" smtClean="0">
                          <a:latin typeface="Cambria Math"/>
                        </a:rPr>
                        <m:t>=2.00</m:t>
                      </m:r>
                      <m:r>
                        <a:rPr lang="en-US" altLang="en-US" b="0" i="0" dirty="0" smtClean="0">
                          <a:latin typeface="Cambria Math"/>
                        </a:rPr>
                        <m:t> </m:t>
                      </m:r>
                      <m:r>
                        <m:rPr>
                          <m:sty m:val="p"/>
                        </m:rPr>
                        <a:rPr lang="en-US" altLang="en-US" b="0" i="0" dirty="0" smtClean="0">
                          <a:latin typeface="Cambria Math"/>
                        </a:rPr>
                        <m:t>mol</m:t>
                      </m:r>
                      <m:r>
                        <a:rPr lang="en-US" altLang="en-US" b="0" i="0" dirty="0" smtClean="0">
                          <a:latin typeface="Cambria Math"/>
                        </a:rPr>
                        <m:t> </m:t>
                      </m:r>
                      <m:r>
                        <m:rPr>
                          <m:sty m:val="p"/>
                        </m:rPr>
                        <a:rPr lang="en-US" altLang="en-US" b="0" i="0" dirty="0" smtClean="0">
                          <a:latin typeface="Cambria Math"/>
                        </a:rPr>
                        <m:t>ClF</m:t>
                      </m:r>
                      <m:r>
                        <a:rPr lang="en-US" altLang="en-US" b="0" i="0" baseline="-25000" dirty="0" smtClean="0">
                          <a:latin typeface="Cambria Math"/>
                        </a:rPr>
                        <m:t>3</m:t>
                      </m:r>
                    </m:oMath>
                  </m:oMathPara>
                </a14:m>
                <a:endParaRPr lang="en-US" altLang="en-US" baseline="-25000" dirty="0"/>
              </a:p>
              <a:p>
                <a:pPr marL="0" indent="0">
                  <a:spcBef>
                    <a:spcPct val="0"/>
                  </a:spcBef>
                  <a:buNone/>
                </a:pPr>
                <a:r>
                  <a:rPr lang="en-US" altLang="en-US" b="1" dirty="0"/>
                  <a:t>Cl</a:t>
                </a:r>
                <a:r>
                  <a:rPr lang="en-US" altLang="en-US" b="1" baseline="-25000" dirty="0"/>
                  <a:t>2</a:t>
                </a:r>
                <a:r>
                  <a:rPr lang="en-US" altLang="en-US" b="1" dirty="0"/>
                  <a:t> is limiting, because the given amount yields less ClF</a:t>
                </a:r>
                <a:r>
                  <a:rPr lang="en-US" altLang="en-US" b="1" baseline="-25000" dirty="0"/>
                  <a:t>3</a:t>
                </a:r>
                <a:r>
                  <a:rPr lang="en-US" altLang="en-US" b="1" dirty="0"/>
                  <a:t>.</a:t>
                </a:r>
                <a:endParaRPr lang="en-US" altLang="en-US" b="1" dirty="0">
                  <a:cs typeface="Arial" pitchFamily="34" charset="0"/>
                </a:endParaRPr>
              </a:p>
              <a:p>
                <a:pPr marL="0" indent="0">
                  <a:spcBef>
                    <a:spcPct val="0"/>
                  </a:spcBef>
                  <a:buNone/>
                </a:pPr>
                <a:r>
                  <a:rPr lang="en-US" altLang="en-US" dirty="0">
                    <a:latin typeface="Times New Roman" pitchFamily="18" charset="0"/>
                  </a:rPr>
                  <a:t>(b) </a:t>
                </a:r>
                <a:r>
                  <a:rPr lang="en-US" altLang="en-US" dirty="0"/>
                  <a:t>All the Cl</a:t>
                </a:r>
                <a:r>
                  <a:rPr lang="en-US" altLang="en-US" baseline="-25000" dirty="0"/>
                  <a:t>2</a:t>
                </a:r>
                <a:r>
                  <a:rPr lang="en-US" altLang="en-US" dirty="0"/>
                  <a:t> reacts since this is the limiting reactant. For every 1 Cl</a:t>
                </a:r>
                <a:r>
                  <a:rPr lang="en-US" altLang="en-US" baseline="-25000" dirty="0"/>
                  <a:t>2</a:t>
                </a:r>
                <a:r>
                  <a:rPr lang="en-US" altLang="en-US" dirty="0"/>
                  <a:t> that reacts, 3 F</a:t>
                </a:r>
                <a:r>
                  <a:rPr lang="en-US" altLang="en-US" baseline="-25000" dirty="0"/>
                  <a:t>2</a:t>
                </a:r>
                <a:r>
                  <a:rPr lang="en-US" altLang="en-US" dirty="0"/>
                  <a:t> will react, so 3(0.750) or 2.25 moles of F</a:t>
                </a:r>
                <a:r>
                  <a:rPr lang="en-US" altLang="en-US" baseline="-25000" dirty="0"/>
                  <a:t>2</a:t>
                </a:r>
                <a:r>
                  <a:rPr lang="en-US" altLang="en-US" dirty="0"/>
                  <a:t> reacts.</a:t>
                </a:r>
                <a:endParaRPr lang="en-US" altLang="en-US" b="1" dirty="0">
                  <a:latin typeface="Times New Roman" pitchFamily="18" charset="0"/>
                </a:endParaRPr>
              </a:p>
              <a:p>
                <a:pPr marL="0" indent="0">
                  <a:spcBef>
                    <a:spcPct val="0"/>
                  </a:spcBef>
                  <a:buNone/>
                </a:pPr>
                <a:endParaRPr lang="en-US" altLang="en-US" dirty="0"/>
              </a:p>
              <a:p>
                <a:pPr marL="0" indent="0">
                  <a:spcBef>
                    <a:spcPct val="0"/>
                  </a:spcBef>
                  <a:buNone/>
                </a:pPr>
                <a:endParaRPr lang="en-US" altLang="en-US" b="1" dirty="0">
                  <a:latin typeface="Times New Roman" pitchFamily="18" charset="0"/>
                </a:endParaRPr>
              </a:p>
              <a:p>
                <a:endParaRPr lang="en-US" altLang="en-US" b="1" dirty="0">
                  <a:latin typeface="Times New Roman" pitchFamily="18" charset="0"/>
                </a:endParaRPr>
              </a:p>
              <a:p>
                <a:endParaRPr lang="en-US" dirty="0"/>
              </a:p>
            </p:txBody>
          </p:sp>
        </mc:Choice>
        <mc:Fallback xmlns="">
          <p:sp>
            <p:nvSpPr>
              <p:cNvPr id="7" name="Content Placeholder 6"/>
              <p:cNvSpPr>
                <a:spLocks noGrp="1" noRot="1" noChangeAspect="1" noMove="1" noResize="1" noEditPoints="1" noAdjustHandles="1" noChangeArrowheads="1" noChangeShapeType="1" noTextEdit="1"/>
              </p:cNvSpPr>
              <p:nvPr>
                <p:ph idx="1"/>
              </p:nvPr>
            </p:nvSpPr>
            <p:spPr>
              <a:xfrm>
                <a:off x="126124" y="855487"/>
                <a:ext cx="8891752" cy="5970988"/>
              </a:xfrm>
              <a:blipFill rotWithShape="1">
                <a:blip r:embed="rId3"/>
                <a:stretch>
                  <a:fillRect l="-1097" t="-816" r="-412"/>
                </a:stretch>
              </a:blipFill>
            </p:spPr>
            <p:txBody>
              <a:bodyPr/>
              <a:lstStyle/>
              <a:p>
                <a:r>
                  <a:rPr lang="en-US">
                    <a:noFill/>
                  </a:rPr>
                  <a:t> </a:t>
                </a:r>
              </a:p>
            </p:txBody>
          </p:sp>
        </mc:Fallback>
      </mc:AlternateContent>
      <p:graphicFrame>
        <p:nvGraphicFramePr>
          <p:cNvPr id="2" name="Table 1"/>
          <p:cNvGraphicFramePr>
            <a:graphicFrameLocks noGrp="1"/>
          </p:cNvGraphicFramePr>
          <p:nvPr>
            <p:extLst>
              <p:ext uri="{D42A27DB-BD31-4B8C-83A1-F6EECF244321}">
                <p14:modId xmlns:p14="http://schemas.microsoft.com/office/powerpoint/2010/main" val="1076982269"/>
              </p:ext>
            </p:extLst>
          </p:nvPr>
        </p:nvGraphicFramePr>
        <p:xfrm>
          <a:off x="346841" y="4476459"/>
          <a:ext cx="8229600" cy="1737360"/>
        </p:xfrm>
        <a:graphic>
          <a:graphicData uri="http://schemas.openxmlformats.org/drawingml/2006/table">
            <a:tbl>
              <a:tblPr firstRow="1">
                <a:tableStyleId>{5940675A-B579-460E-94D1-54222C63F5DA}</a:tableStyleId>
              </a:tblPr>
              <a:tblGrid>
                <a:gridCol w="1371600">
                  <a:extLst>
                    <a:ext uri="{9D8B030D-6E8A-4147-A177-3AD203B41FA5}">
                      <a16:colId xmlns="" xmlns:a16="http://schemas.microsoft.com/office/drawing/2014/main" val="20000"/>
                    </a:ext>
                  </a:extLst>
                </a:gridCol>
                <a:gridCol w="1371600">
                  <a:extLst>
                    <a:ext uri="{9D8B030D-6E8A-4147-A177-3AD203B41FA5}">
                      <a16:colId xmlns="" xmlns:a16="http://schemas.microsoft.com/office/drawing/2014/main" val="20001"/>
                    </a:ext>
                  </a:extLst>
                </a:gridCol>
                <a:gridCol w="1371600">
                  <a:extLst>
                    <a:ext uri="{9D8B030D-6E8A-4147-A177-3AD203B41FA5}">
                      <a16:colId xmlns="" xmlns:a16="http://schemas.microsoft.com/office/drawing/2014/main" val="20002"/>
                    </a:ext>
                  </a:extLst>
                </a:gridCol>
                <a:gridCol w="1371600">
                  <a:extLst>
                    <a:ext uri="{9D8B030D-6E8A-4147-A177-3AD203B41FA5}">
                      <a16:colId xmlns="" xmlns:a16="http://schemas.microsoft.com/office/drawing/2014/main" val="20003"/>
                    </a:ext>
                  </a:extLst>
                </a:gridCol>
                <a:gridCol w="1371600">
                  <a:extLst>
                    <a:ext uri="{9D8B030D-6E8A-4147-A177-3AD203B41FA5}">
                      <a16:colId xmlns="" xmlns:a16="http://schemas.microsoft.com/office/drawing/2014/main" val="20004"/>
                    </a:ext>
                  </a:extLst>
                </a:gridCol>
                <a:gridCol w="1371600">
                  <a:extLst>
                    <a:ext uri="{9D8B030D-6E8A-4147-A177-3AD203B41FA5}">
                      <a16:colId xmlns="" xmlns:a16="http://schemas.microsoft.com/office/drawing/2014/main" val="20005"/>
                    </a:ext>
                  </a:extLst>
                </a:gridCol>
              </a:tblGrid>
              <a:tr h="0">
                <a:tc>
                  <a:txBody>
                    <a:bodyPr/>
                    <a:lstStyle/>
                    <a:p>
                      <a:pPr algn="ctr"/>
                      <a:r>
                        <a:rPr lang="en-US" dirty="0"/>
                        <a:t>Amount (mol)</a:t>
                      </a:r>
                    </a:p>
                  </a:txBody>
                  <a:tcPr anchor="ctr"/>
                </a:tc>
                <a:tc>
                  <a:txBody>
                    <a:bodyPr/>
                    <a:lstStyle/>
                    <a:p>
                      <a:pPr algn="ctr"/>
                      <a:r>
                        <a:rPr lang="en-US" dirty="0"/>
                        <a:t>Cl</a:t>
                      </a:r>
                      <a:r>
                        <a:rPr lang="en-US" baseline="-25000" dirty="0"/>
                        <a:t>2</a:t>
                      </a:r>
                      <a:r>
                        <a:rPr lang="en-US" dirty="0"/>
                        <a:t>(g)</a:t>
                      </a:r>
                    </a:p>
                  </a:txBody>
                  <a:tcPr anchor="ctr"/>
                </a:tc>
                <a:tc>
                  <a:txBody>
                    <a:bodyPr/>
                    <a:lstStyle/>
                    <a:p>
                      <a:pPr algn="ctr"/>
                      <a:r>
                        <a:rPr lang="en-US" dirty="0"/>
                        <a:t>+</a:t>
                      </a:r>
                    </a:p>
                  </a:txBody>
                  <a:tcPr anchor="ctr"/>
                </a:tc>
                <a:tc>
                  <a:txBody>
                    <a:bodyPr/>
                    <a:lstStyle/>
                    <a:p>
                      <a:pPr algn="ctr"/>
                      <a:r>
                        <a:rPr lang="en-US" dirty="0"/>
                        <a:t>3F</a:t>
                      </a:r>
                      <a:r>
                        <a:rPr lang="en-US" baseline="-25000" dirty="0"/>
                        <a:t>2</a:t>
                      </a:r>
                      <a:r>
                        <a:rPr lang="en-US" dirty="0"/>
                        <a:t>(g)</a:t>
                      </a:r>
                    </a:p>
                  </a:txBody>
                  <a:tcPr anchor="ctr"/>
                </a:tc>
                <a:tc>
                  <a:txBody>
                    <a:bodyPr/>
                    <a:lstStyle/>
                    <a:p>
                      <a:pPr algn="ctr"/>
                      <a:r>
                        <a:rPr lang="en-US" dirty="0"/>
                        <a:t>→</a:t>
                      </a:r>
                    </a:p>
                  </a:txBody>
                  <a:tcPr anchor="ctr"/>
                </a:tc>
                <a:tc>
                  <a:txBody>
                    <a:bodyPr/>
                    <a:lstStyle/>
                    <a:p>
                      <a:pPr algn="ctr"/>
                      <a:r>
                        <a:rPr lang="en-US" dirty="0"/>
                        <a:t>2ClF</a:t>
                      </a:r>
                      <a:r>
                        <a:rPr lang="en-US" baseline="-25000" dirty="0"/>
                        <a:t>3</a:t>
                      </a:r>
                      <a:r>
                        <a:rPr lang="en-US" dirty="0"/>
                        <a:t>(g)</a:t>
                      </a:r>
                    </a:p>
                  </a:txBody>
                  <a:tcPr anchor="ctr"/>
                </a:tc>
                <a:extLst>
                  <a:ext uri="{0D108BD9-81ED-4DB2-BD59-A6C34878D82A}">
                    <a16:rowId xmlns="" xmlns:a16="http://schemas.microsoft.com/office/drawing/2014/main" val="10000"/>
                  </a:ext>
                </a:extLst>
              </a:tr>
              <a:tr h="0">
                <a:tc>
                  <a:txBody>
                    <a:bodyPr/>
                    <a:lstStyle/>
                    <a:p>
                      <a:pPr algn="ctr"/>
                      <a:r>
                        <a:rPr lang="en-US" dirty="0"/>
                        <a:t>Initial</a:t>
                      </a:r>
                    </a:p>
                  </a:txBody>
                  <a:tcPr anchor="ctr"/>
                </a:tc>
                <a:tc>
                  <a:txBody>
                    <a:bodyPr/>
                    <a:lstStyle/>
                    <a:p>
                      <a:pPr algn="ctr"/>
                      <a:r>
                        <a:rPr lang="en-US" dirty="0"/>
                        <a:t>  0.750</a:t>
                      </a:r>
                    </a:p>
                  </a:txBody>
                  <a:tcPr anchor="ctr"/>
                </a:tc>
                <a:tc>
                  <a:txBody>
                    <a:bodyPr/>
                    <a:lstStyle/>
                    <a:p>
                      <a:pPr algn="ctr"/>
                      <a:endParaRPr lang="en-US" dirty="0"/>
                    </a:p>
                  </a:txBody>
                  <a:tcPr anchor="ctr"/>
                </a:tc>
                <a:tc>
                  <a:txBody>
                    <a:bodyPr/>
                    <a:lstStyle/>
                    <a:p>
                      <a:pPr algn="ctr"/>
                      <a:r>
                        <a:rPr lang="en-US" dirty="0"/>
                        <a:t>  3.00</a:t>
                      </a:r>
                    </a:p>
                  </a:txBody>
                  <a:tcPr anchor="ctr"/>
                </a:tc>
                <a:tc>
                  <a:txBody>
                    <a:bodyPr/>
                    <a:lstStyle/>
                    <a:p>
                      <a:pPr algn="ctr"/>
                      <a:endParaRPr lang="en-US" dirty="0"/>
                    </a:p>
                  </a:txBody>
                  <a:tcPr anchor="ctr"/>
                </a:tc>
                <a:tc>
                  <a:txBody>
                    <a:bodyPr/>
                    <a:lstStyle/>
                    <a:p>
                      <a:pPr algn="ctr"/>
                      <a:r>
                        <a:rPr lang="en-US" dirty="0"/>
                        <a:t>  0</a:t>
                      </a:r>
                    </a:p>
                  </a:txBody>
                  <a:tcPr anchor="ctr"/>
                </a:tc>
                <a:extLst>
                  <a:ext uri="{0D108BD9-81ED-4DB2-BD59-A6C34878D82A}">
                    <a16:rowId xmlns="" xmlns:a16="http://schemas.microsoft.com/office/drawing/2014/main" val="10001"/>
                  </a:ext>
                </a:extLst>
              </a:tr>
              <a:tr h="0">
                <a:tc>
                  <a:txBody>
                    <a:bodyPr/>
                    <a:lstStyle/>
                    <a:p>
                      <a:pPr algn="ctr"/>
                      <a:r>
                        <a:rPr lang="en-US" dirty="0"/>
                        <a:t>Change</a:t>
                      </a:r>
                    </a:p>
                  </a:txBody>
                  <a:tcPr anchor="ctr"/>
                </a:tc>
                <a:tc>
                  <a:txBody>
                    <a:bodyPr/>
                    <a:lstStyle/>
                    <a:p>
                      <a:pPr algn="ctr"/>
                      <a:r>
                        <a:rPr lang="en-US" dirty="0"/>
                        <a:t>−0.750</a:t>
                      </a:r>
                    </a:p>
                  </a:txBody>
                  <a:tcPr anchor="ctr"/>
                </a:tc>
                <a:tc>
                  <a:txBody>
                    <a:bodyPr/>
                    <a:lstStyle/>
                    <a:p>
                      <a:pPr algn="ctr"/>
                      <a:endParaRPr lang="en-US" dirty="0"/>
                    </a:p>
                  </a:txBody>
                  <a:tcPr anchor="ctr"/>
                </a:tc>
                <a:tc>
                  <a:txBody>
                    <a:bodyPr/>
                    <a:lstStyle/>
                    <a:p>
                      <a:pPr algn="ctr"/>
                      <a:r>
                        <a:rPr lang="en-US" dirty="0"/>
                        <a:t>−2.25</a:t>
                      </a:r>
                    </a:p>
                  </a:txBody>
                  <a:tcPr anchor="ctr"/>
                </a:tc>
                <a:tc>
                  <a:txBody>
                    <a:bodyPr/>
                    <a:lstStyle/>
                    <a:p>
                      <a:pPr algn="ctr"/>
                      <a:endParaRPr lang="en-US" dirty="0"/>
                    </a:p>
                  </a:txBody>
                  <a:tcPr anchor="ctr"/>
                </a:tc>
                <a:tc>
                  <a:txBody>
                    <a:bodyPr/>
                    <a:lstStyle/>
                    <a:p>
                      <a:pPr algn="ctr"/>
                      <a:r>
                        <a:rPr lang="en-US" dirty="0"/>
                        <a:t>+1.50</a:t>
                      </a:r>
                    </a:p>
                  </a:txBody>
                  <a:tcPr anchor="ctr"/>
                </a:tc>
                <a:extLst>
                  <a:ext uri="{0D108BD9-81ED-4DB2-BD59-A6C34878D82A}">
                    <a16:rowId xmlns="" xmlns:a16="http://schemas.microsoft.com/office/drawing/2014/main" val="10002"/>
                  </a:ext>
                </a:extLst>
              </a:tr>
              <a:tr h="0">
                <a:tc>
                  <a:txBody>
                    <a:bodyPr/>
                    <a:lstStyle/>
                    <a:p>
                      <a:pPr algn="ctr"/>
                      <a:r>
                        <a:rPr lang="en-US" dirty="0"/>
                        <a:t>Final</a:t>
                      </a:r>
                    </a:p>
                  </a:txBody>
                  <a:tcPr anchor="ctr"/>
                </a:tc>
                <a:tc>
                  <a:txBody>
                    <a:bodyPr/>
                    <a:lstStyle/>
                    <a:p>
                      <a:pPr algn="ctr"/>
                      <a:r>
                        <a:rPr lang="en-US" dirty="0"/>
                        <a:t>      0</a:t>
                      </a:r>
                    </a:p>
                  </a:txBody>
                  <a:tcPr anchor="ctr"/>
                </a:tc>
                <a:tc>
                  <a:txBody>
                    <a:bodyPr/>
                    <a:lstStyle/>
                    <a:p>
                      <a:pPr algn="ctr"/>
                      <a:endParaRPr lang="en-US" dirty="0"/>
                    </a:p>
                  </a:txBody>
                  <a:tcPr anchor="ctr"/>
                </a:tc>
                <a:tc>
                  <a:txBody>
                    <a:bodyPr/>
                    <a:lstStyle/>
                    <a:p>
                      <a:pPr algn="ctr"/>
                      <a:r>
                        <a:rPr lang="en-US" dirty="0"/>
                        <a:t>  0.75</a:t>
                      </a:r>
                    </a:p>
                  </a:txBody>
                  <a:tcPr anchor="ctr"/>
                </a:tc>
                <a:tc>
                  <a:txBody>
                    <a:bodyPr/>
                    <a:lstStyle/>
                    <a:p>
                      <a:pPr algn="ctr"/>
                      <a:endParaRPr lang="en-US" dirty="0"/>
                    </a:p>
                  </a:txBody>
                  <a:tcPr anchor="ctr"/>
                </a:tc>
                <a:tc>
                  <a:txBody>
                    <a:bodyPr/>
                    <a:lstStyle/>
                    <a:p>
                      <a:pPr algn="ctr"/>
                      <a:r>
                        <a:rPr lang="en-US" dirty="0"/>
                        <a:t>  1.50</a:t>
                      </a:r>
                    </a:p>
                  </a:txBody>
                  <a:tcPr anchor="ct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3337946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Chemical Formula of Glucose C</a:t>
            </a:r>
            <a:r>
              <a:rPr lang="en-US" altLang="en-US" b="1" baseline="-25000" dirty="0"/>
              <a:t>6</a:t>
            </a:r>
            <a:r>
              <a:rPr lang="en-US" altLang="en-US" b="1" dirty="0"/>
              <a:t>H</a:t>
            </a:r>
            <a:r>
              <a:rPr lang="en-US" altLang="en-US" b="1" baseline="-25000" dirty="0"/>
              <a:t>12</a:t>
            </a:r>
            <a:r>
              <a:rPr lang="en-US" altLang="en-US" b="1" dirty="0"/>
              <a:t>O</a:t>
            </a:r>
            <a:r>
              <a:rPr lang="en-US" altLang="en-US" b="1" baseline="-25000" dirty="0"/>
              <a:t>6</a:t>
            </a:r>
            <a:endParaRPr lang="en-US" dirty="0"/>
          </a:p>
        </p:txBody>
      </p:sp>
      <p:graphicFrame>
        <p:nvGraphicFramePr>
          <p:cNvPr id="222442" name="Group 234"/>
          <p:cNvGraphicFramePr>
            <a:graphicFrameLocks noGrp="1"/>
          </p:cNvGraphicFramePr>
          <p:nvPr>
            <p:extLst>
              <p:ext uri="{D42A27DB-BD31-4B8C-83A1-F6EECF244321}">
                <p14:modId xmlns:p14="http://schemas.microsoft.com/office/powerpoint/2010/main" val="3925840093"/>
              </p:ext>
            </p:extLst>
          </p:nvPr>
        </p:nvGraphicFramePr>
        <p:xfrm>
          <a:off x="457200" y="1397000"/>
          <a:ext cx="8229600" cy="3894139"/>
        </p:xfrm>
        <a:graphic>
          <a:graphicData uri="http://schemas.openxmlformats.org/drawingml/2006/table">
            <a:tbl>
              <a:tblPr firstRow="1"/>
              <a:tblGrid>
                <a:gridCol w="2019300">
                  <a:extLst>
                    <a:ext uri="{9D8B030D-6E8A-4147-A177-3AD203B41FA5}">
                      <a16:colId xmlns="" xmlns:a16="http://schemas.microsoft.com/office/drawing/2014/main" val="20000"/>
                    </a:ext>
                  </a:extLst>
                </a:gridCol>
                <a:gridCol w="2020888">
                  <a:extLst>
                    <a:ext uri="{9D8B030D-6E8A-4147-A177-3AD203B41FA5}">
                      <a16:colId xmlns="" xmlns:a16="http://schemas.microsoft.com/office/drawing/2014/main" val="20001"/>
                    </a:ext>
                  </a:extLst>
                </a:gridCol>
                <a:gridCol w="2244725">
                  <a:extLst>
                    <a:ext uri="{9D8B030D-6E8A-4147-A177-3AD203B41FA5}">
                      <a16:colId xmlns="" xmlns:a16="http://schemas.microsoft.com/office/drawing/2014/main" val="20002"/>
                    </a:ext>
                  </a:extLst>
                </a:gridCol>
                <a:gridCol w="1944687">
                  <a:extLst>
                    <a:ext uri="{9D8B030D-6E8A-4147-A177-3AD203B41FA5}">
                      <a16:colId xmlns="" xmlns:a16="http://schemas.microsoft.com/office/drawing/2014/main" val="20003"/>
                    </a:ext>
                  </a:extLst>
                </a:gridCol>
              </a:tblGrid>
              <a:tr h="5080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tx1"/>
                        </a:solidFill>
                        <a:effectLst/>
                        <a:latin typeface="Arial" charset="0"/>
                        <a:cs typeface="Arial" charset="0"/>
                      </a:endParaRPr>
                    </a:p>
                  </a:txBody>
                  <a:tcPr marR="0"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Carbon (C)</a:t>
                      </a:r>
                    </a:p>
                  </a:txBody>
                  <a:tcPr marR="0"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Hydrogen (H)</a:t>
                      </a:r>
                    </a:p>
                  </a:txBody>
                  <a:tcPr marR="0" horzOverflow="overflow">
                    <a:lnL>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cs typeface="Arial" charset="0"/>
                        </a:rPr>
                        <a:t>Oxygen (O)</a:t>
                      </a:r>
                    </a:p>
                  </a:txBody>
                  <a:tcPr marR="0" horzOverflow="overflow">
                    <a:lnL>
                      <a:noFill/>
                    </a:lnL>
                    <a:lnR cap="flat">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676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Atoms/molecule of compound</a:t>
                      </a:r>
                    </a:p>
                  </a:txBody>
                  <a:tcPr marR="0"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6 atoms</a:t>
                      </a:r>
                    </a:p>
                  </a:txBody>
                  <a:tcPr marR="0"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12 atoms</a:t>
                      </a:r>
                    </a:p>
                  </a:txBody>
                  <a:tcPr marR="0"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6 atoms</a:t>
                      </a:r>
                    </a:p>
                  </a:txBody>
                  <a:tcPr marR="0"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 xmlns:a16="http://schemas.microsoft.com/office/drawing/2014/main" val="10001"/>
                  </a:ext>
                </a:extLst>
              </a:tr>
              <a:tr h="677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Moles of atoms/mole of compound</a:t>
                      </a:r>
                    </a:p>
                  </a:txBody>
                  <a:tcPr marR="0"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6 mol of atoms</a:t>
                      </a:r>
                    </a:p>
                  </a:txBody>
                  <a:tcPr marR="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12 mol of atoms</a:t>
                      </a:r>
                    </a:p>
                  </a:txBody>
                  <a:tcPr marR="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6 mol of atoms</a:t>
                      </a:r>
                    </a:p>
                  </a:txBody>
                  <a:tcPr marR="0"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2"/>
                  </a:ext>
                </a:extLst>
              </a:tr>
              <a:tr h="677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Atoms/mole of compound</a:t>
                      </a:r>
                    </a:p>
                  </a:txBody>
                  <a:tcPr marR="0"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6(6.022x10</a:t>
                      </a:r>
                      <a:r>
                        <a:rPr kumimoji="0" lang="en-US" sz="1600" b="0" i="0" u="none" strike="noStrike" cap="none" normalizeH="0" baseline="30000" dirty="0">
                          <a:ln>
                            <a:noFill/>
                          </a:ln>
                          <a:solidFill>
                            <a:schemeClr val="tx1"/>
                          </a:solidFill>
                          <a:effectLst/>
                          <a:latin typeface="Arial" charset="0"/>
                          <a:cs typeface="Arial" charset="0"/>
                        </a:rPr>
                        <a:t>23</a:t>
                      </a:r>
                      <a:r>
                        <a:rPr kumimoji="0" lang="en-US" sz="1600" b="0" i="0" u="none" strike="noStrike" cap="none" normalizeH="0" baseline="0" dirty="0">
                          <a:ln>
                            <a:noFill/>
                          </a:ln>
                          <a:solidFill>
                            <a:schemeClr val="tx1"/>
                          </a:solidFill>
                          <a:effectLst/>
                          <a:latin typeface="Arial" charset="0"/>
                          <a:cs typeface="Arial" charset="0"/>
                        </a:rPr>
                        <a:t>) atoms</a:t>
                      </a:r>
                    </a:p>
                  </a:txBody>
                  <a:tcPr marR="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12(6.022x10</a:t>
                      </a:r>
                      <a:r>
                        <a:rPr kumimoji="0" lang="en-US" sz="1600" b="0" i="0" u="none" strike="noStrike" cap="none" normalizeH="0" baseline="30000" dirty="0">
                          <a:ln>
                            <a:noFill/>
                          </a:ln>
                          <a:solidFill>
                            <a:schemeClr val="tx1"/>
                          </a:solidFill>
                          <a:effectLst/>
                          <a:latin typeface="Arial" charset="0"/>
                          <a:cs typeface="Arial" charset="0"/>
                        </a:rPr>
                        <a:t>23</a:t>
                      </a:r>
                      <a:r>
                        <a:rPr kumimoji="0" lang="en-US" sz="1600" b="0" i="0" u="none" strike="noStrike" cap="none" normalizeH="0" baseline="0" dirty="0">
                          <a:ln>
                            <a:noFill/>
                          </a:ln>
                          <a:solidFill>
                            <a:schemeClr val="tx1"/>
                          </a:solidFill>
                          <a:effectLst/>
                          <a:latin typeface="Arial" charset="0"/>
                          <a:cs typeface="Arial" charset="0"/>
                        </a:rPr>
                        <a:t>) atoms</a:t>
                      </a:r>
                    </a:p>
                  </a:txBody>
                  <a:tcPr marR="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6(6.022x10</a:t>
                      </a:r>
                      <a:r>
                        <a:rPr kumimoji="0" lang="en-US" sz="1600" b="0" i="0" u="none" strike="noStrike" cap="none" normalizeH="0" baseline="30000" dirty="0">
                          <a:ln>
                            <a:noFill/>
                          </a:ln>
                          <a:solidFill>
                            <a:schemeClr val="tx1"/>
                          </a:solidFill>
                          <a:effectLst/>
                          <a:latin typeface="Arial" charset="0"/>
                          <a:cs typeface="Arial" charset="0"/>
                        </a:rPr>
                        <a:t>23</a:t>
                      </a:r>
                      <a:r>
                        <a:rPr kumimoji="0" lang="en-US" sz="1600" b="0" i="0" u="none" strike="noStrike" cap="none" normalizeH="0" baseline="0" dirty="0">
                          <a:ln>
                            <a:noFill/>
                          </a:ln>
                          <a:solidFill>
                            <a:schemeClr val="tx1"/>
                          </a:solidFill>
                          <a:effectLst/>
                          <a:latin typeface="Arial" charset="0"/>
                          <a:cs typeface="Arial" charset="0"/>
                        </a:rPr>
                        <a:t>) atoms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cs typeface="Arial" charset="0"/>
                      </a:endParaRPr>
                    </a:p>
                  </a:txBody>
                  <a:tcPr marR="0"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3"/>
                  </a:ext>
                </a:extLst>
              </a:tr>
              <a:tr h="67627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Mass/molecule of compound</a:t>
                      </a:r>
                    </a:p>
                  </a:txBody>
                  <a:tcPr marR="0" horzOverflow="overflow">
                    <a:lnL cap="flat">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6(12.01 amu)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 72.06 amu</a:t>
                      </a:r>
                    </a:p>
                  </a:txBody>
                  <a:tcPr marR="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12(1.008 amu) </a:t>
                      </a: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 12.10 amu</a:t>
                      </a:r>
                    </a:p>
                  </a:txBody>
                  <a:tcPr marR="0"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6(16.00 amu) = 96.00 amu</a:t>
                      </a:r>
                    </a:p>
                  </a:txBody>
                  <a:tcPr marR="0" horzOverflow="overflow">
                    <a:lnL>
                      <a:noFill/>
                    </a:lnL>
                    <a:lnR cap="flat">
                      <a:noFill/>
                    </a:lnR>
                    <a:lnT>
                      <a:noFill/>
                    </a:lnT>
                    <a:lnB>
                      <a:noFill/>
                    </a:lnB>
                    <a:lnTlToBr>
                      <a:noFill/>
                    </a:lnTlToBr>
                    <a:lnBlToTr>
                      <a:noFill/>
                    </a:lnBlToTr>
                    <a:noFill/>
                  </a:tcPr>
                </a:tc>
                <a:extLst>
                  <a:ext uri="{0D108BD9-81ED-4DB2-BD59-A6C34878D82A}">
                    <a16:rowId xmlns="" xmlns:a16="http://schemas.microsoft.com/office/drawing/2014/main" val="10004"/>
                  </a:ext>
                </a:extLst>
              </a:tr>
              <a:tr h="677863">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Mass/mole of compound</a:t>
                      </a:r>
                    </a:p>
                  </a:txBody>
                  <a:tcPr marR="0"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72.06 g</a:t>
                      </a:r>
                    </a:p>
                  </a:txBody>
                  <a:tcPr marR="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12.10 g</a:t>
                      </a:r>
                    </a:p>
                  </a:txBody>
                  <a:tcPr marR="0"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cs typeface="Arial" charset="0"/>
                        </a:rPr>
                        <a:t>96.00 g</a:t>
                      </a:r>
                    </a:p>
                  </a:txBody>
                  <a:tcPr marR="0"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5"/>
                  </a:ext>
                </a:extLst>
              </a:tr>
            </a:tbl>
          </a:graphicData>
        </a:graphic>
      </p:graphicFrame>
      <p:sp>
        <p:nvSpPr>
          <p:cNvPr id="3" name="Content Placeholder 2"/>
          <p:cNvSpPr>
            <a:spLocks noGrp="1"/>
          </p:cNvSpPr>
          <p:nvPr>
            <p:ph idx="1"/>
          </p:nvPr>
        </p:nvSpPr>
        <p:spPr>
          <a:xfrm>
            <a:off x="457200" y="6022428"/>
            <a:ext cx="8229600" cy="530772"/>
          </a:xfrm>
        </p:spPr>
        <p:txBody>
          <a:bodyPr/>
          <a:lstStyle/>
          <a:p>
            <a:r>
              <a:rPr lang="en-US" dirty="0"/>
              <a:t>Table 3.1</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Sample Problem 3.20 – Problem and Plan</a:t>
            </a:r>
            <a:br>
              <a:rPr lang="en-US" altLang="en-US" b="1" dirty="0"/>
            </a:br>
            <a:endParaRPr lang="en-US" dirty="0"/>
          </a:p>
        </p:txBody>
      </p:sp>
      <p:sp>
        <p:nvSpPr>
          <p:cNvPr id="4" name="Content Placeholder 3"/>
          <p:cNvSpPr>
            <a:spLocks noGrp="1"/>
          </p:cNvSpPr>
          <p:nvPr>
            <p:ph idx="1"/>
          </p:nvPr>
        </p:nvSpPr>
        <p:spPr/>
        <p:txBody>
          <a:bodyPr/>
          <a:lstStyle/>
          <a:p>
            <a:pPr marL="0" indent="0" algn="ctr">
              <a:buNone/>
            </a:pPr>
            <a:r>
              <a:rPr lang="en-US" altLang="en-US" b="1" dirty="0"/>
              <a:t>Calculating Quantities in a Limiting-Reactant Problem: Mass to Mass</a:t>
            </a:r>
          </a:p>
          <a:p>
            <a:r>
              <a:rPr lang="en-US" altLang="en-US" b="1" dirty="0"/>
              <a:t>PROBLEM: </a:t>
            </a:r>
            <a:r>
              <a:rPr lang="en-US" altLang="en-US" dirty="0"/>
              <a:t>A fuel mixture used in the early days of rocketry consisted of two liquids, hydrazine (N</a:t>
            </a:r>
            <a:r>
              <a:rPr lang="en-US" altLang="en-US" baseline="-25000" dirty="0"/>
              <a:t>2</a:t>
            </a:r>
            <a:r>
              <a:rPr lang="en-US" altLang="en-US" dirty="0"/>
              <a:t>H</a:t>
            </a:r>
            <a:r>
              <a:rPr lang="en-US" altLang="en-US" baseline="-25000" dirty="0"/>
              <a:t>4</a:t>
            </a:r>
            <a:r>
              <a:rPr lang="en-US" altLang="en-US" dirty="0"/>
              <a:t>) and dinitrogen tetroxide (N</a:t>
            </a:r>
            <a:r>
              <a:rPr lang="en-US" altLang="en-US" baseline="-25000" dirty="0"/>
              <a:t>2</a:t>
            </a:r>
            <a:r>
              <a:rPr lang="en-US" altLang="en-US" dirty="0"/>
              <a:t>O</a:t>
            </a:r>
            <a:r>
              <a:rPr lang="en-US" altLang="en-US" baseline="-25000" dirty="0"/>
              <a:t>4</a:t>
            </a:r>
            <a:r>
              <a:rPr lang="en-US" altLang="en-US" dirty="0"/>
              <a:t>), which ignite on contact to form nitrogen gas and water vapor. </a:t>
            </a:r>
          </a:p>
          <a:p>
            <a:pPr marL="914400" lvl="1" indent="-457200">
              <a:buAutoNum type="alphaLcParenBoth"/>
            </a:pPr>
            <a:r>
              <a:rPr lang="en-US" altLang="en-US" dirty="0"/>
              <a:t>How many grams of nitrogen gas form when 1.00 x 10</a:t>
            </a:r>
            <a:r>
              <a:rPr lang="en-US" altLang="en-US" baseline="30000" dirty="0"/>
              <a:t>2</a:t>
            </a:r>
            <a:r>
              <a:rPr lang="en-US" altLang="en-US" dirty="0"/>
              <a:t> g of N</a:t>
            </a:r>
            <a:r>
              <a:rPr lang="en-US" altLang="en-US" baseline="-25000" dirty="0"/>
              <a:t>2</a:t>
            </a:r>
            <a:r>
              <a:rPr lang="en-US" altLang="en-US" dirty="0"/>
              <a:t>H</a:t>
            </a:r>
            <a:r>
              <a:rPr lang="en-US" altLang="en-US" baseline="-25000" dirty="0"/>
              <a:t>4</a:t>
            </a:r>
            <a:r>
              <a:rPr lang="en-US" altLang="en-US" dirty="0"/>
              <a:t> and 2.00 x 10</a:t>
            </a:r>
            <a:r>
              <a:rPr lang="en-US" altLang="en-US" baseline="30000" dirty="0"/>
              <a:t>2</a:t>
            </a:r>
            <a:r>
              <a:rPr lang="en-US" altLang="en-US" dirty="0"/>
              <a:t> g of N</a:t>
            </a:r>
            <a:r>
              <a:rPr lang="en-US" altLang="en-US" baseline="-25000" dirty="0"/>
              <a:t>2</a:t>
            </a:r>
            <a:r>
              <a:rPr lang="en-US" altLang="en-US" dirty="0"/>
              <a:t>O</a:t>
            </a:r>
            <a:r>
              <a:rPr lang="en-US" altLang="en-US" baseline="-25000" dirty="0"/>
              <a:t>4</a:t>
            </a:r>
            <a:r>
              <a:rPr lang="en-US" altLang="en-US" dirty="0"/>
              <a:t> are mixed? </a:t>
            </a:r>
          </a:p>
          <a:p>
            <a:pPr marL="914400" lvl="1" indent="-457200">
              <a:buAutoNum type="alphaLcParenBoth"/>
            </a:pPr>
            <a:r>
              <a:rPr lang="en-US" altLang="en-US" dirty="0"/>
              <a:t>Write a reaction table for this process.</a:t>
            </a:r>
            <a:endParaRPr lang="en-US" altLang="en-US" b="1" dirty="0"/>
          </a:p>
          <a:p>
            <a:r>
              <a:rPr lang="en-US" altLang="en-US" b="1" dirty="0"/>
              <a:t>PLAN: </a:t>
            </a:r>
            <a:r>
              <a:rPr lang="en-US" altLang="en-US" dirty="0"/>
              <a:t>Find the limiting reactant by calculating the amount (mol) of product that can be formed from each given mass of reactant. Make sure you calculate the mass of the SAME product for each given amount of reactant. Use this information to construct a reaction table.</a:t>
            </a:r>
          </a:p>
          <a:p>
            <a:endParaRPr lang="en-US" altLang="en-US" dirty="0"/>
          </a:p>
          <a:p>
            <a:endParaRPr lang="en-US" altLang="en-US" dirty="0"/>
          </a:p>
          <a:p>
            <a:endParaRPr lang="en-US" altLang="en-US" b="1" dirty="0">
              <a:latin typeface="Times New Roman" pitchFamily="18" charset="0"/>
            </a:endParaRP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b="1" dirty="0"/>
              <a:t>Sample Problem 3.20 – Plan, Cont’d</a:t>
            </a:r>
          </a:p>
        </p:txBody>
      </p:sp>
      <p:pic>
        <p:nvPicPr>
          <p:cNvPr id="3074" name="Picture 2" descr="Mass of N2H4 is converted to amount in mol by the molar mass. Moles N2H4 are converted to moles of N2 by the molar ratio and the lower number between the two scenarios is used to convert to mass N2 by molar mass. "/>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265457" y="1115518"/>
            <a:ext cx="4613087" cy="5573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Sample Problem 3.20 – Solution (a)</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altLang="en-US" b="1" dirty="0"/>
                  <a:t>SOLUTION: </a:t>
                </a:r>
                <a:r>
                  <a:rPr lang="en-US" altLang="en-US" dirty="0"/>
                  <a:t>(a)</a:t>
                </a:r>
                <a:r>
                  <a:rPr lang="en-US" altLang="en-US" b="1" dirty="0"/>
                  <a:t> </a:t>
                </a:r>
                <a:r>
                  <a:rPr lang="en-US" altLang="en-US" dirty="0"/>
                  <a:t>2N</a:t>
                </a:r>
                <a:r>
                  <a:rPr lang="en-US" altLang="en-US" baseline="-25000" dirty="0"/>
                  <a:t>2</a:t>
                </a:r>
                <a:r>
                  <a:rPr lang="en-US" altLang="en-US" dirty="0"/>
                  <a:t>H</a:t>
                </a:r>
                <a:r>
                  <a:rPr lang="en-US" altLang="en-US" baseline="-25000" dirty="0"/>
                  <a:t>4</a:t>
                </a:r>
                <a:r>
                  <a:rPr lang="en-US" altLang="en-US" dirty="0"/>
                  <a:t> (</a:t>
                </a:r>
                <a:r>
                  <a:rPr lang="en-US" altLang="en-US" i="1" dirty="0"/>
                  <a:t>l</a:t>
                </a:r>
                <a:r>
                  <a:rPr lang="en-US" altLang="en-US" dirty="0"/>
                  <a:t>) + N</a:t>
                </a:r>
                <a:r>
                  <a:rPr lang="en-US" altLang="en-US" baseline="-25000" dirty="0"/>
                  <a:t>2</a:t>
                </a:r>
                <a:r>
                  <a:rPr lang="en-US" altLang="en-US" dirty="0"/>
                  <a:t>O</a:t>
                </a:r>
                <a:r>
                  <a:rPr lang="en-US" altLang="en-US" baseline="-25000" dirty="0"/>
                  <a:t>4</a:t>
                </a:r>
                <a:r>
                  <a:rPr lang="en-US" altLang="en-US" dirty="0"/>
                  <a:t> (</a:t>
                </a:r>
                <a:r>
                  <a:rPr lang="en-US" altLang="en-US" i="1" dirty="0"/>
                  <a:t>l</a:t>
                </a:r>
                <a:r>
                  <a:rPr lang="en-US" altLang="en-US" dirty="0"/>
                  <a:t>) </a:t>
                </a:r>
                <a:r>
                  <a:rPr lang="en-US" altLang="en-US" dirty="0">
                    <a:cs typeface="Arial" pitchFamily="34" charset="0"/>
                  </a:rPr>
                  <a:t>→ 3N</a:t>
                </a:r>
                <a:r>
                  <a:rPr lang="en-US" altLang="en-US" baseline="-25000" dirty="0">
                    <a:cs typeface="Arial" pitchFamily="34" charset="0"/>
                  </a:rPr>
                  <a:t>2</a:t>
                </a:r>
                <a:r>
                  <a:rPr lang="en-US" altLang="en-US" dirty="0">
                    <a:cs typeface="Arial" pitchFamily="34" charset="0"/>
                  </a:rPr>
                  <a:t> (</a:t>
                </a:r>
                <a:r>
                  <a:rPr lang="en-US" altLang="en-US" i="1" dirty="0">
                    <a:cs typeface="Arial" pitchFamily="34" charset="0"/>
                  </a:rPr>
                  <a:t>g</a:t>
                </a:r>
                <a:r>
                  <a:rPr lang="en-US" altLang="en-US" dirty="0">
                    <a:cs typeface="Arial" pitchFamily="34" charset="0"/>
                  </a:rPr>
                  <a:t>) + 4H</a:t>
                </a:r>
                <a:r>
                  <a:rPr lang="en-US" altLang="en-US" baseline="-25000" dirty="0">
                    <a:cs typeface="Arial" pitchFamily="34" charset="0"/>
                  </a:rPr>
                  <a:t>2</a:t>
                </a:r>
                <a:r>
                  <a:rPr lang="en-US" altLang="en-US" dirty="0">
                    <a:cs typeface="Arial" pitchFamily="34" charset="0"/>
                  </a:rPr>
                  <a:t>O (</a:t>
                </a:r>
                <a:r>
                  <a:rPr lang="en-US" altLang="en-US" i="1" dirty="0">
                    <a:cs typeface="Arial" pitchFamily="34" charset="0"/>
                  </a:rPr>
                  <a:t>g</a:t>
                </a:r>
                <a:r>
                  <a:rPr lang="en-US" altLang="en-US" dirty="0">
                    <a:cs typeface="Arial" pitchFamily="34" charset="0"/>
                  </a:rPr>
                  <a:t>)</a:t>
                </a:r>
              </a:p>
              <a:p>
                <a:pPr marL="0" indent="0">
                  <a:buNone/>
                </a:pPr>
                <a:r>
                  <a:rPr lang="en-US" altLang="en-US" dirty="0"/>
                  <a:t>For N</a:t>
                </a:r>
                <a:r>
                  <a:rPr lang="en-US" altLang="en-US" baseline="-25000" dirty="0"/>
                  <a:t>2</a:t>
                </a:r>
                <a:r>
                  <a:rPr lang="en-US" altLang="en-US" dirty="0"/>
                  <a:t>H</a:t>
                </a:r>
                <a:r>
                  <a:rPr lang="en-US" altLang="en-US" baseline="-25000" dirty="0"/>
                  <a:t>4</a:t>
                </a:r>
                <a:r>
                  <a:rPr lang="en-US" altLang="en-US" dirty="0"/>
                  <a:t>: </a:t>
                </a:r>
                <a14:m>
                  <m:oMath xmlns:m="http://schemas.openxmlformats.org/officeDocument/2006/math">
                    <m:r>
                      <m:rPr>
                        <m:nor/>
                      </m:rPr>
                      <a:rPr lang="en-US" altLang="en-US" dirty="0"/>
                      <m:t>1.00</m:t>
                    </m:r>
                    <m:r>
                      <m:rPr>
                        <m:nor/>
                      </m:rPr>
                      <a:rPr lang="en-US" altLang="en-US" dirty="0"/>
                      <m:t>x</m:t>
                    </m:r>
                    <m:r>
                      <m:rPr>
                        <m:nor/>
                      </m:rPr>
                      <a:rPr lang="en-US" altLang="en-US" dirty="0"/>
                      <m:t> 102 </m:t>
                    </m:r>
                    <m:r>
                      <m:rPr>
                        <m:nor/>
                      </m:rPr>
                      <a:rPr lang="en-US" altLang="en-US" dirty="0"/>
                      <m:t>g</m:t>
                    </m:r>
                    <m:r>
                      <m:rPr>
                        <m:nor/>
                      </m:rPr>
                      <a:rPr lang="en-US" altLang="en-US" dirty="0"/>
                      <m:t> </m:t>
                    </m:r>
                    <m:r>
                      <m:rPr>
                        <m:nor/>
                      </m:rPr>
                      <a:rPr lang="en-US" altLang="en-US" dirty="0"/>
                      <m:t>N</m:t>
                    </m:r>
                    <m:r>
                      <m:rPr>
                        <m:nor/>
                      </m:rPr>
                      <a:rPr lang="en-US" altLang="en-US" baseline="-25000" dirty="0"/>
                      <m:t>2</m:t>
                    </m:r>
                    <m:r>
                      <m:rPr>
                        <m:nor/>
                      </m:rPr>
                      <a:rPr lang="en-US" altLang="en-US" dirty="0"/>
                      <m:t>H</m:t>
                    </m:r>
                    <m:r>
                      <m:rPr>
                        <m:nor/>
                      </m:rPr>
                      <a:rPr lang="en-US" altLang="en-US" baseline="-25000" dirty="0"/>
                      <m:t>4</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1 </m:t>
                        </m:r>
                        <m:r>
                          <m:rPr>
                            <m:nor/>
                          </m:rPr>
                          <a:rPr lang="en-US" altLang="en-US" dirty="0"/>
                          <m:t>mol</m:t>
                        </m:r>
                        <m:r>
                          <m:rPr>
                            <m:nor/>
                          </m:rPr>
                          <a:rPr lang="en-US" altLang="en-US" dirty="0"/>
                          <m:t> </m:t>
                        </m:r>
                        <m:r>
                          <m:rPr>
                            <m:nor/>
                          </m:rPr>
                          <a:rPr lang="en-US" altLang="en-US" dirty="0"/>
                          <m:t>N</m:t>
                        </m:r>
                        <m:r>
                          <m:rPr>
                            <m:nor/>
                          </m:rPr>
                          <a:rPr lang="en-US" altLang="en-US" baseline="-25000" dirty="0"/>
                          <m:t>2</m:t>
                        </m:r>
                        <m:r>
                          <m:rPr>
                            <m:nor/>
                          </m:rPr>
                          <a:rPr lang="en-US" altLang="en-US" dirty="0"/>
                          <m:t>H</m:t>
                        </m:r>
                        <m:r>
                          <m:rPr>
                            <m:nor/>
                          </m:rPr>
                          <a:rPr lang="en-US" altLang="en-US" baseline="-25000" dirty="0"/>
                          <m:t>4</m:t>
                        </m:r>
                        <m:r>
                          <m:rPr>
                            <m:nor/>
                          </m:rPr>
                          <a:rPr lang="en-US" altLang="en-US" dirty="0"/>
                          <m:t> </m:t>
                        </m:r>
                      </m:num>
                      <m:den>
                        <m:r>
                          <m:rPr>
                            <m:nor/>
                          </m:rPr>
                          <a:rPr lang="en-US" altLang="en-US" dirty="0"/>
                          <m:t>32.05 </m:t>
                        </m:r>
                        <m:r>
                          <m:rPr>
                            <m:nor/>
                          </m:rPr>
                          <a:rPr lang="en-US" altLang="en-US" dirty="0"/>
                          <m:t>g</m:t>
                        </m:r>
                        <m:r>
                          <m:rPr>
                            <m:nor/>
                          </m:rPr>
                          <a:rPr lang="en-US" altLang="en-US" dirty="0"/>
                          <m:t> </m:t>
                        </m:r>
                        <m:r>
                          <m:rPr>
                            <m:nor/>
                          </m:rPr>
                          <a:rPr lang="en-US" altLang="en-US" dirty="0"/>
                          <m:t>N</m:t>
                        </m:r>
                        <m:r>
                          <m:rPr>
                            <m:nor/>
                          </m:rPr>
                          <a:rPr lang="en-US" altLang="en-US" baseline="-25000" dirty="0"/>
                          <m:t>2</m:t>
                        </m:r>
                        <m:r>
                          <m:rPr>
                            <m:nor/>
                          </m:rPr>
                          <a:rPr lang="en-US" altLang="en-US" dirty="0"/>
                          <m:t>H</m:t>
                        </m:r>
                        <m:r>
                          <m:rPr>
                            <m:nor/>
                          </m:rPr>
                          <a:rPr lang="en-US" altLang="en-US" baseline="-25000" dirty="0"/>
                          <m:t>4</m:t>
                        </m:r>
                        <m:r>
                          <m:rPr>
                            <m:nor/>
                          </m:rPr>
                          <a:rPr lang="en-US" altLang="en-US" dirty="0"/>
                          <m:t> </m:t>
                        </m:r>
                      </m:den>
                    </m:f>
                    <m:r>
                      <m:rPr>
                        <m:nor/>
                      </m:rPr>
                      <a:rPr lang="en-US" altLang="en-US" dirty="0"/>
                      <m:t>= 3.12 </m:t>
                    </m:r>
                    <m:r>
                      <m:rPr>
                        <m:nor/>
                      </m:rPr>
                      <a:rPr lang="en-US" altLang="en-US" dirty="0"/>
                      <m:t>mol</m:t>
                    </m:r>
                    <m:r>
                      <m:rPr>
                        <m:nor/>
                      </m:rPr>
                      <a:rPr lang="en-US" altLang="en-US" dirty="0"/>
                      <m:t> </m:t>
                    </m:r>
                    <m:r>
                      <m:rPr>
                        <m:nor/>
                      </m:rPr>
                      <a:rPr lang="en-US" altLang="en-US" dirty="0"/>
                      <m:t>N</m:t>
                    </m:r>
                    <m:r>
                      <m:rPr>
                        <m:nor/>
                      </m:rPr>
                      <a:rPr lang="en-US" altLang="en-US" baseline="-25000" dirty="0"/>
                      <m:t>2</m:t>
                    </m:r>
                    <m:r>
                      <m:rPr>
                        <m:nor/>
                      </m:rPr>
                      <a:rPr lang="en-US" altLang="en-US" dirty="0"/>
                      <m:t>H</m:t>
                    </m:r>
                    <m:r>
                      <m:rPr>
                        <m:nor/>
                      </m:rPr>
                      <a:rPr lang="en-US" altLang="en-US" baseline="-25000" dirty="0"/>
                      <m:t>4</m:t>
                    </m:r>
                  </m:oMath>
                </a14:m>
                <a:endParaRPr lang="en-US" altLang="en-US" dirty="0"/>
              </a:p>
              <a:p>
                <a:pPr marL="0" indent="0">
                  <a:buNone/>
                </a:pPr>
                <a14:m>
                  <m:oMathPara xmlns:m="http://schemas.openxmlformats.org/officeDocument/2006/math">
                    <m:oMathParaPr>
                      <m:jc m:val="centerGroup"/>
                    </m:oMathParaPr>
                    <m:oMath xmlns:m="http://schemas.openxmlformats.org/officeDocument/2006/math">
                      <m:r>
                        <m:rPr>
                          <m:nor/>
                        </m:rPr>
                        <a:rPr lang="en-US" altLang="en-US" dirty="0"/>
                        <m:t>3.12 </m:t>
                      </m:r>
                      <m:r>
                        <m:rPr>
                          <m:nor/>
                        </m:rPr>
                        <a:rPr lang="en-US" altLang="en-US" dirty="0"/>
                        <m:t>mol</m:t>
                      </m:r>
                      <m:r>
                        <m:rPr>
                          <m:nor/>
                        </m:rPr>
                        <a:rPr lang="en-US" altLang="en-US" dirty="0"/>
                        <m:t> </m:t>
                      </m:r>
                      <m:r>
                        <m:rPr>
                          <m:nor/>
                        </m:rPr>
                        <a:rPr lang="en-US" altLang="en-US" dirty="0"/>
                        <m:t>N</m:t>
                      </m:r>
                      <m:r>
                        <m:rPr>
                          <m:nor/>
                        </m:rPr>
                        <a:rPr lang="en-US" altLang="en-US" baseline="-25000" dirty="0"/>
                        <m:t>2</m:t>
                      </m:r>
                      <m:r>
                        <m:rPr>
                          <m:nor/>
                        </m:rPr>
                        <a:rPr lang="en-US" altLang="en-US" dirty="0"/>
                        <m:t>H</m:t>
                      </m:r>
                      <m:r>
                        <m:rPr>
                          <m:nor/>
                        </m:rPr>
                        <a:rPr lang="en-US" altLang="en-US" baseline="-25000" dirty="0"/>
                        <m:t>4</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3 </m:t>
                          </m:r>
                          <m:r>
                            <m:rPr>
                              <m:nor/>
                            </m:rPr>
                            <a:rPr lang="en-US" altLang="en-US" dirty="0"/>
                            <m:t>mol</m:t>
                          </m:r>
                          <m:r>
                            <m:rPr>
                              <m:nor/>
                            </m:rPr>
                            <a:rPr lang="en-US" altLang="en-US" dirty="0"/>
                            <m:t> </m:t>
                          </m:r>
                          <m:r>
                            <m:rPr>
                              <m:nor/>
                            </m:rPr>
                            <a:rPr lang="en-US" altLang="en-US" dirty="0"/>
                            <m:t>N</m:t>
                          </m:r>
                          <m:r>
                            <m:rPr>
                              <m:nor/>
                            </m:rPr>
                            <a:rPr lang="en-US" altLang="en-US" baseline="-25000" dirty="0"/>
                            <m:t>2</m:t>
                          </m:r>
                          <m:r>
                            <m:rPr>
                              <m:nor/>
                            </m:rPr>
                            <a:rPr lang="en-US" altLang="en-US" dirty="0"/>
                            <m:t> </m:t>
                          </m:r>
                        </m:num>
                        <m:den>
                          <m:r>
                            <m:rPr>
                              <m:nor/>
                            </m:rPr>
                            <a:rPr lang="en-US" altLang="en-US" dirty="0"/>
                            <m:t>2 </m:t>
                          </m:r>
                          <m:r>
                            <m:rPr>
                              <m:nor/>
                            </m:rPr>
                            <a:rPr lang="en-US" altLang="en-US" dirty="0"/>
                            <m:t>mol</m:t>
                          </m:r>
                          <m:r>
                            <m:rPr>
                              <m:nor/>
                            </m:rPr>
                            <a:rPr lang="en-US" altLang="en-US" dirty="0"/>
                            <m:t> </m:t>
                          </m:r>
                          <m:r>
                            <m:rPr>
                              <m:nor/>
                            </m:rPr>
                            <a:rPr lang="en-US" altLang="en-US" dirty="0"/>
                            <m:t>N</m:t>
                          </m:r>
                          <m:r>
                            <m:rPr>
                              <m:nor/>
                            </m:rPr>
                            <a:rPr lang="en-US" altLang="en-US" baseline="-25000" dirty="0"/>
                            <m:t>2</m:t>
                          </m:r>
                          <m:r>
                            <m:rPr>
                              <m:nor/>
                            </m:rPr>
                            <a:rPr lang="en-US" altLang="en-US" dirty="0"/>
                            <m:t>H</m:t>
                          </m:r>
                          <m:r>
                            <m:rPr>
                              <m:nor/>
                            </m:rPr>
                            <a:rPr lang="en-US" altLang="en-US" baseline="-25000" dirty="0"/>
                            <m:t>4</m:t>
                          </m:r>
                          <m:r>
                            <m:rPr>
                              <m:nor/>
                            </m:rPr>
                            <a:rPr lang="en-US" altLang="en-US" dirty="0"/>
                            <m:t> </m:t>
                          </m:r>
                        </m:den>
                      </m:f>
                      <m:r>
                        <a:rPr lang="en-US" altLang="en-US" b="0" i="1" dirty="0" smtClean="0">
                          <a:latin typeface="Cambria Math"/>
                        </a:rPr>
                        <m:t>=4.68 </m:t>
                      </m:r>
                      <m:r>
                        <m:rPr>
                          <m:sty m:val="p"/>
                        </m:rPr>
                        <a:rPr lang="en-US" altLang="en-US" b="0" i="0" dirty="0" smtClean="0">
                          <a:latin typeface="Cambria Math"/>
                        </a:rPr>
                        <m:t>mol</m:t>
                      </m:r>
                      <m:r>
                        <a:rPr lang="en-US" altLang="en-US" b="0" i="0" dirty="0" smtClean="0">
                          <a:latin typeface="Cambria Math"/>
                        </a:rPr>
                        <m:t> </m:t>
                      </m:r>
                      <m:r>
                        <m:rPr>
                          <m:sty m:val="p"/>
                        </m:rPr>
                        <a:rPr lang="en-US" altLang="en-US" b="0" i="0" dirty="0" smtClean="0">
                          <a:latin typeface="Cambria Math"/>
                        </a:rPr>
                        <m:t>N</m:t>
                      </m:r>
                      <m:r>
                        <a:rPr lang="en-US" altLang="en-US" b="0" i="0" baseline="-25000" dirty="0" smtClean="0">
                          <a:latin typeface="Cambria Math"/>
                        </a:rPr>
                        <m:t>2</m:t>
                      </m:r>
                    </m:oMath>
                  </m:oMathPara>
                </a14:m>
                <a:endParaRPr lang="en-US" altLang="en-US" baseline="-25000" dirty="0"/>
              </a:p>
              <a:p>
                <a:pPr marL="0" indent="0">
                  <a:buNone/>
                </a:pPr>
                <a:r>
                  <a:rPr lang="en-US" altLang="en-US" dirty="0"/>
                  <a:t>For N</a:t>
                </a:r>
                <a:r>
                  <a:rPr lang="en-US" altLang="en-US" baseline="-25000" dirty="0"/>
                  <a:t>2</a:t>
                </a:r>
                <a:r>
                  <a:rPr lang="en-US" altLang="en-US" dirty="0"/>
                  <a:t>O</a:t>
                </a:r>
                <a:r>
                  <a:rPr lang="en-US" altLang="en-US" baseline="-25000" dirty="0"/>
                  <a:t>4</a:t>
                </a:r>
                <a:r>
                  <a:rPr lang="en-US" altLang="en-US" dirty="0"/>
                  <a:t>: </a:t>
                </a:r>
                <a14:m>
                  <m:oMath xmlns:m="http://schemas.openxmlformats.org/officeDocument/2006/math">
                    <m:r>
                      <m:rPr>
                        <m:nor/>
                      </m:rPr>
                      <a:rPr lang="en-US" altLang="en-US" dirty="0"/>
                      <m:t>2.00</m:t>
                    </m:r>
                    <m:r>
                      <m:rPr>
                        <m:nor/>
                      </m:rPr>
                      <a:rPr lang="en-US" altLang="en-US" dirty="0"/>
                      <m:t>x</m:t>
                    </m:r>
                    <m:r>
                      <m:rPr>
                        <m:nor/>
                      </m:rPr>
                      <a:rPr lang="en-US" altLang="en-US" dirty="0"/>
                      <m:t> 102 </m:t>
                    </m:r>
                    <m:r>
                      <m:rPr>
                        <m:nor/>
                      </m:rPr>
                      <a:rPr lang="en-US" altLang="en-US" dirty="0"/>
                      <m:t>g</m:t>
                    </m:r>
                    <m:r>
                      <m:rPr>
                        <m:nor/>
                      </m:rPr>
                      <a:rPr lang="en-US" altLang="en-US" dirty="0"/>
                      <m:t> </m:t>
                    </m:r>
                    <m:r>
                      <m:rPr>
                        <m:nor/>
                      </m:rPr>
                      <a:rPr lang="en-US" altLang="en-US" dirty="0"/>
                      <m:t>N</m:t>
                    </m:r>
                    <m:r>
                      <m:rPr>
                        <m:nor/>
                      </m:rPr>
                      <a:rPr lang="en-US" altLang="en-US" baseline="-25000" dirty="0"/>
                      <m:t>2</m:t>
                    </m:r>
                    <m:r>
                      <m:rPr>
                        <m:nor/>
                      </m:rPr>
                      <a:rPr lang="en-US" altLang="en-US" dirty="0"/>
                      <m:t>O</m:t>
                    </m:r>
                    <m:r>
                      <m:rPr>
                        <m:nor/>
                      </m:rPr>
                      <a:rPr lang="en-US" altLang="en-US" baseline="-25000" dirty="0"/>
                      <m:t>4</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1 </m:t>
                        </m:r>
                        <m:r>
                          <m:rPr>
                            <m:nor/>
                          </m:rPr>
                          <a:rPr lang="en-US" altLang="en-US" dirty="0"/>
                          <m:t>mol</m:t>
                        </m:r>
                        <m:r>
                          <m:rPr>
                            <m:nor/>
                          </m:rPr>
                          <a:rPr lang="en-US" altLang="en-US" dirty="0"/>
                          <m:t> </m:t>
                        </m:r>
                        <m:r>
                          <m:rPr>
                            <m:nor/>
                          </m:rPr>
                          <a:rPr lang="en-US" altLang="en-US" dirty="0"/>
                          <m:t>N</m:t>
                        </m:r>
                        <m:r>
                          <m:rPr>
                            <m:nor/>
                          </m:rPr>
                          <a:rPr lang="en-US" altLang="en-US" baseline="-25000" dirty="0"/>
                          <m:t>2</m:t>
                        </m:r>
                        <m:r>
                          <m:rPr>
                            <m:nor/>
                          </m:rPr>
                          <a:rPr lang="en-US" altLang="en-US" dirty="0"/>
                          <m:t>O</m:t>
                        </m:r>
                        <m:r>
                          <m:rPr>
                            <m:nor/>
                          </m:rPr>
                          <a:rPr lang="en-US" altLang="en-US" baseline="-25000" dirty="0"/>
                          <m:t>4</m:t>
                        </m:r>
                        <m:r>
                          <m:rPr>
                            <m:nor/>
                          </m:rPr>
                          <a:rPr lang="en-US" altLang="en-US" dirty="0"/>
                          <m:t> </m:t>
                        </m:r>
                      </m:num>
                      <m:den>
                        <m:r>
                          <m:rPr>
                            <m:nor/>
                          </m:rPr>
                          <a:rPr lang="en-US" altLang="en-US" dirty="0"/>
                          <m:t>92.02 </m:t>
                        </m:r>
                        <m:r>
                          <m:rPr>
                            <m:nor/>
                          </m:rPr>
                          <a:rPr lang="en-US" altLang="en-US" dirty="0"/>
                          <m:t>g</m:t>
                        </m:r>
                        <m:r>
                          <m:rPr>
                            <m:nor/>
                          </m:rPr>
                          <a:rPr lang="en-US" altLang="en-US" dirty="0"/>
                          <m:t> </m:t>
                        </m:r>
                        <m:r>
                          <m:rPr>
                            <m:nor/>
                          </m:rPr>
                          <a:rPr lang="en-US" altLang="en-US" dirty="0"/>
                          <m:t>N</m:t>
                        </m:r>
                        <m:r>
                          <m:rPr>
                            <m:nor/>
                          </m:rPr>
                          <a:rPr lang="en-US" altLang="en-US" baseline="-25000" dirty="0"/>
                          <m:t>2</m:t>
                        </m:r>
                        <m:r>
                          <m:rPr>
                            <m:nor/>
                          </m:rPr>
                          <a:rPr lang="en-US" altLang="en-US" dirty="0"/>
                          <m:t>O</m:t>
                        </m:r>
                        <m:r>
                          <m:rPr>
                            <m:nor/>
                          </m:rPr>
                          <a:rPr lang="en-US" altLang="en-US" baseline="-25000" dirty="0"/>
                          <m:t>4</m:t>
                        </m:r>
                        <m:r>
                          <m:rPr>
                            <m:nor/>
                          </m:rPr>
                          <a:rPr lang="en-US" altLang="en-US" dirty="0"/>
                          <m:t> </m:t>
                        </m:r>
                      </m:den>
                    </m:f>
                    <m:r>
                      <a:rPr lang="en-US" altLang="en-US" b="0" i="0" dirty="0" smtClean="0">
                        <a:latin typeface="Cambria Math"/>
                      </a:rPr>
                      <m:t>=2.17 </m:t>
                    </m:r>
                    <m:r>
                      <m:rPr>
                        <m:sty m:val="p"/>
                      </m:rPr>
                      <a:rPr lang="en-US" altLang="en-US" b="0" i="0" dirty="0" smtClean="0">
                        <a:latin typeface="Cambria Math"/>
                      </a:rPr>
                      <m:t>mol</m:t>
                    </m:r>
                    <m:r>
                      <a:rPr lang="en-US" altLang="en-US" b="0" i="0" dirty="0" smtClean="0">
                        <a:latin typeface="Cambria Math"/>
                      </a:rPr>
                      <m:t> </m:t>
                    </m:r>
                    <m:r>
                      <m:rPr>
                        <m:sty m:val="p"/>
                      </m:rPr>
                      <a:rPr lang="en-US" altLang="en-US" b="0" i="0" dirty="0" smtClean="0">
                        <a:latin typeface="Cambria Math"/>
                      </a:rPr>
                      <m:t>N</m:t>
                    </m:r>
                    <m:r>
                      <a:rPr lang="en-US" altLang="en-US" b="0" i="0" baseline="-25000" dirty="0" smtClean="0">
                        <a:latin typeface="Cambria Math"/>
                      </a:rPr>
                      <m:t>2</m:t>
                    </m:r>
                    <m:r>
                      <m:rPr>
                        <m:sty m:val="p"/>
                      </m:rPr>
                      <a:rPr lang="en-US" altLang="en-US" b="0" i="0" dirty="0" smtClean="0">
                        <a:latin typeface="Cambria Math"/>
                      </a:rPr>
                      <m:t>O</m:t>
                    </m:r>
                    <m:r>
                      <a:rPr lang="en-US" altLang="en-US" b="0" i="1" baseline="-25000" dirty="0" smtClean="0">
                        <a:latin typeface="Cambria Math"/>
                      </a:rPr>
                      <m:t>4</m:t>
                    </m:r>
                  </m:oMath>
                </a14:m>
                <a:endParaRPr lang="en-US" altLang="en-US" baseline="-25000" dirty="0"/>
              </a:p>
              <a:p>
                <a:pPr marL="0" indent="0">
                  <a:buNone/>
                </a:pPr>
                <a14:m>
                  <m:oMathPara xmlns:m="http://schemas.openxmlformats.org/officeDocument/2006/math">
                    <m:oMathParaPr>
                      <m:jc m:val="centerGroup"/>
                    </m:oMathParaPr>
                    <m:oMath xmlns:m="http://schemas.openxmlformats.org/officeDocument/2006/math">
                      <m:r>
                        <m:rPr>
                          <m:nor/>
                        </m:rPr>
                        <a:rPr lang="en-US" altLang="en-US" dirty="0"/>
                        <m:t>2.17 </m:t>
                      </m:r>
                      <m:r>
                        <m:rPr>
                          <m:nor/>
                        </m:rPr>
                        <a:rPr lang="en-US" altLang="en-US" dirty="0"/>
                        <m:t>mol</m:t>
                      </m:r>
                      <m:r>
                        <m:rPr>
                          <m:nor/>
                        </m:rPr>
                        <a:rPr lang="en-US" altLang="en-US" dirty="0"/>
                        <m:t> </m:t>
                      </m:r>
                      <m:r>
                        <m:rPr>
                          <m:nor/>
                        </m:rPr>
                        <a:rPr lang="en-US" altLang="en-US" dirty="0"/>
                        <m:t>N</m:t>
                      </m:r>
                      <m:r>
                        <m:rPr>
                          <m:nor/>
                        </m:rPr>
                        <a:rPr lang="en-US" altLang="en-US" baseline="-25000" dirty="0"/>
                        <m:t>2</m:t>
                      </m:r>
                      <m:r>
                        <m:rPr>
                          <m:nor/>
                        </m:rPr>
                        <a:rPr lang="en-US" altLang="en-US" dirty="0"/>
                        <m:t>O</m:t>
                      </m:r>
                      <m:r>
                        <m:rPr>
                          <m:nor/>
                        </m:rPr>
                        <a:rPr lang="en-US" altLang="en-US" baseline="-25000" dirty="0"/>
                        <m:t>4</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3 </m:t>
                          </m:r>
                          <m:r>
                            <m:rPr>
                              <m:nor/>
                            </m:rPr>
                            <a:rPr lang="en-US" altLang="en-US" dirty="0"/>
                            <m:t>mol</m:t>
                          </m:r>
                          <m:r>
                            <m:rPr>
                              <m:nor/>
                            </m:rPr>
                            <a:rPr lang="en-US" altLang="en-US" dirty="0"/>
                            <m:t> </m:t>
                          </m:r>
                          <m:r>
                            <m:rPr>
                              <m:nor/>
                            </m:rPr>
                            <a:rPr lang="en-US" altLang="en-US" dirty="0"/>
                            <m:t>N</m:t>
                          </m:r>
                          <m:r>
                            <m:rPr>
                              <m:nor/>
                            </m:rPr>
                            <a:rPr lang="en-US" altLang="en-US" baseline="-25000" dirty="0"/>
                            <m:t>2</m:t>
                          </m:r>
                          <m:r>
                            <m:rPr>
                              <m:nor/>
                            </m:rPr>
                            <a:rPr lang="en-US" altLang="en-US" dirty="0"/>
                            <m:t> </m:t>
                          </m:r>
                        </m:num>
                        <m:den>
                          <m:r>
                            <m:rPr>
                              <m:nor/>
                            </m:rPr>
                            <a:rPr lang="en-US" altLang="en-US" dirty="0"/>
                            <m:t>1 </m:t>
                          </m:r>
                          <m:r>
                            <m:rPr>
                              <m:nor/>
                            </m:rPr>
                            <a:rPr lang="en-US" altLang="en-US" dirty="0"/>
                            <m:t>mol</m:t>
                          </m:r>
                          <m:r>
                            <m:rPr>
                              <m:nor/>
                            </m:rPr>
                            <a:rPr lang="en-US" altLang="en-US" dirty="0"/>
                            <m:t> </m:t>
                          </m:r>
                          <m:r>
                            <m:rPr>
                              <m:nor/>
                            </m:rPr>
                            <a:rPr lang="en-US" altLang="en-US" dirty="0"/>
                            <m:t>N</m:t>
                          </m:r>
                          <m:r>
                            <m:rPr>
                              <m:nor/>
                            </m:rPr>
                            <a:rPr lang="en-US" altLang="en-US" baseline="-25000" dirty="0"/>
                            <m:t>2</m:t>
                          </m:r>
                          <m:r>
                            <m:rPr>
                              <m:nor/>
                            </m:rPr>
                            <a:rPr lang="en-US" altLang="en-US" dirty="0"/>
                            <m:t>O</m:t>
                          </m:r>
                          <m:r>
                            <m:rPr>
                              <m:nor/>
                            </m:rPr>
                            <a:rPr lang="en-US" altLang="en-US" baseline="-25000" dirty="0"/>
                            <m:t>4</m:t>
                          </m:r>
                          <m:r>
                            <m:rPr>
                              <m:nor/>
                            </m:rPr>
                            <a:rPr lang="en-US" altLang="en-US" dirty="0"/>
                            <m:t> </m:t>
                          </m:r>
                        </m:den>
                      </m:f>
                      <m:r>
                        <a:rPr lang="en-US" altLang="en-US" b="0" i="1" dirty="0" smtClean="0">
                          <a:latin typeface="Cambria Math"/>
                        </a:rPr>
                        <m:t>=</m:t>
                      </m:r>
                      <m:r>
                        <m:rPr>
                          <m:nor/>
                        </m:rPr>
                        <a:rPr lang="en-US" altLang="en-US" dirty="0"/>
                        <m:t>6.51 </m:t>
                      </m:r>
                      <m:r>
                        <m:rPr>
                          <m:nor/>
                        </m:rPr>
                        <a:rPr lang="en-US" altLang="en-US" dirty="0"/>
                        <m:t>mol</m:t>
                      </m:r>
                      <m:r>
                        <m:rPr>
                          <m:nor/>
                        </m:rPr>
                        <a:rPr lang="en-US" altLang="en-US" dirty="0"/>
                        <m:t> </m:t>
                      </m:r>
                      <m:r>
                        <m:rPr>
                          <m:nor/>
                        </m:rPr>
                        <a:rPr lang="en-US" altLang="en-US" dirty="0"/>
                        <m:t>N</m:t>
                      </m:r>
                      <m:r>
                        <m:rPr>
                          <m:nor/>
                        </m:rPr>
                        <a:rPr lang="en-US" altLang="en-US" baseline="-25000" dirty="0"/>
                        <m:t>2</m:t>
                      </m:r>
                    </m:oMath>
                  </m:oMathPara>
                </a14:m>
                <a:endParaRPr lang="en-US" altLang="en-US" dirty="0"/>
              </a:p>
              <a:p>
                <a:pPr marL="0" indent="0">
                  <a:buNone/>
                </a:pPr>
                <a:r>
                  <a:rPr lang="en-US" altLang="en-US" dirty="0"/>
                  <a:t>N</a:t>
                </a:r>
                <a:r>
                  <a:rPr lang="en-US" altLang="en-US" baseline="-25000" dirty="0"/>
                  <a:t>2</a:t>
                </a:r>
                <a:r>
                  <a:rPr lang="en-US" altLang="en-US" dirty="0"/>
                  <a:t>H</a:t>
                </a:r>
                <a:r>
                  <a:rPr lang="en-US" altLang="en-US" baseline="-25000" dirty="0"/>
                  <a:t>4</a:t>
                </a:r>
                <a:r>
                  <a:rPr lang="en-US" altLang="en-US" dirty="0"/>
                  <a:t> is limiting and only 4.68 mol of N</a:t>
                </a:r>
                <a:r>
                  <a:rPr lang="en-US" altLang="en-US" baseline="-25000" dirty="0"/>
                  <a:t>2</a:t>
                </a:r>
                <a:r>
                  <a:rPr lang="en-US" altLang="en-US" dirty="0"/>
                  <a:t> can be produced:</a:t>
                </a:r>
              </a:p>
              <a:p>
                <a:pPr marL="0" indent="0">
                  <a:buNone/>
                </a:pPr>
                <a14:m>
                  <m:oMathPara xmlns:m="http://schemas.openxmlformats.org/officeDocument/2006/math">
                    <m:oMathParaPr>
                      <m:jc m:val="centerGroup"/>
                    </m:oMathParaPr>
                    <m:oMath xmlns:m="http://schemas.openxmlformats.org/officeDocument/2006/math">
                      <m:r>
                        <m:rPr>
                          <m:nor/>
                        </m:rPr>
                        <a:rPr lang="en-US" altLang="en-US" dirty="0"/>
                        <m:t>4.68 </m:t>
                      </m:r>
                      <m:r>
                        <m:rPr>
                          <m:nor/>
                        </m:rPr>
                        <a:rPr lang="en-US" altLang="en-US" dirty="0"/>
                        <m:t>mol</m:t>
                      </m:r>
                      <m:r>
                        <m:rPr>
                          <m:nor/>
                        </m:rPr>
                        <a:rPr lang="en-US" altLang="en-US" dirty="0"/>
                        <m:t> </m:t>
                      </m:r>
                      <m:r>
                        <m:rPr>
                          <m:nor/>
                        </m:rPr>
                        <a:rPr lang="en-US" altLang="en-US" dirty="0"/>
                        <m:t>N</m:t>
                      </m:r>
                      <m:r>
                        <m:rPr>
                          <m:nor/>
                        </m:rPr>
                        <a:rPr lang="en-US" altLang="en-US" baseline="-25000" dirty="0"/>
                        <m:t>2</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28.02 </m:t>
                          </m:r>
                          <m:r>
                            <m:rPr>
                              <m:nor/>
                            </m:rPr>
                            <a:rPr lang="en-US" altLang="en-US" dirty="0"/>
                            <m:t>g</m:t>
                          </m:r>
                          <m:r>
                            <m:rPr>
                              <m:nor/>
                            </m:rPr>
                            <a:rPr lang="en-US" altLang="en-US" dirty="0"/>
                            <m:t> </m:t>
                          </m:r>
                          <m:r>
                            <m:rPr>
                              <m:nor/>
                            </m:rPr>
                            <a:rPr lang="en-US" altLang="en-US" dirty="0"/>
                            <m:t>N</m:t>
                          </m:r>
                          <m:r>
                            <m:rPr>
                              <m:nor/>
                            </m:rPr>
                            <a:rPr lang="en-US" altLang="en-US" baseline="-25000" dirty="0"/>
                            <m:t>2</m:t>
                          </m:r>
                          <m:r>
                            <m:rPr>
                              <m:nor/>
                            </m:rPr>
                            <a:rPr lang="en-US" altLang="en-US" dirty="0"/>
                            <m:t> </m:t>
                          </m:r>
                        </m:num>
                        <m:den>
                          <m:r>
                            <m:rPr>
                              <m:nor/>
                            </m:rPr>
                            <a:rPr lang="en-US" altLang="en-US" dirty="0"/>
                            <m:t>1 </m:t>
                          </m:r>
                          <m:r>
                            <m:rPr>
                              <m:nor/>
                            </m:rPr>
                            <a:rPr lang="en-US" altLang="en-US" dirty="0"/>
                            <m:t>mol</m:t>
                          </m:r>
                          <m:r>
                            <m:rPr>
                              <m:nor/>
                            </m:rPr>
                            <a:rPr lang="en-US" altLang="en-US" dirty="0"/>
                            <m:t> </m:t>
                          </m:r>
                          <m:r>
                            <m:rPr>
                              <m:nor/>
                            </m:rPr>
                            <a:rPr lang="en-US" altLang="en-US" dirty="0"/>
                            <m:t>N</m:t>
                          </m:r>
                          <m:r>
                            <m:rPr>
                              <m:nor/>
                            </m:rPr>
                            <a:rPr lang="en-US" altLang="en-US" baseline="-25000" dirty="0"/>
                            <m:t>2</m:t>
                          </m:r>
                          <m:r>
                            <m:rPr>
                              <m:nor/>
                            </m:rPr>
                            <a:rPr lang="en-US" altLang="en-US" dirty="0"/>
                            <m:t> </m:t>
                          </m:r>
                        </m:den>
                      </m:f>
                      <m:r>
                        <m:rPr>
                          <m:nor/>
                        </m:rPr>
                        <a:rPr lang="en-US" altLang="en-US" b="1" dirty="0"/>
                        <m:t>= 131 </m:t>
                      </m:r>
                      <m:r>
                        <m:rPr>
                          <m:nor/>
                        </m:rPr>
                        <a:rPr lang="en-US" altLang="en-US" b="1" dirty="0"/>
                        <m:t>g</m:t>
                      </m:r>
                      <m:r>
                        <m:rPr>
                          <m:nor/>
                        </m:rPr>
                        <a:rPr lang="en-US" altLang="en-US" b="1" dirty="0"/>
                        <m:t> </m:t>
                      </m:r>
                      <m:r>
                        <m:rPr>
                          <m:nor/>
                        </m:rPr>
                        <a:rPr lang="en-US" altLang="en-US" b="1" dirty="0"/>
                        <m:t>N</m:t>
                      </m:r>
                      <m:r>
                        <m:rPr>
                          <m:nor/>
                        </m:rPr>
                        <a:rPr lang="en-US" altLang="en-US" b="1" baseline="-25000" dirty="0"/>
                        <m:t>2</m:t>
                      </m:r>
                    </m:oMath>
                  </m:oMathPara>
                </a14:m>
                <a:endParaRPr lang="en-US" altLang="en-US" b="1"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pPr marL="0" indent="0">
                  <a:buNone/>
                </a:pPr>
                <a:endParaRPr lang="en-US" altLang="en-US" dirty="0"/>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3"/>
                <a:stretch>
                  <a:fillRect l="-1111"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Sample Problem 3.20 – Solution (b)</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dirty="0"/>
                  <a:t>(b) </a:t>
                </a:r>
                <a:r>
                  <a:rPr lang="en-US" altLang="en-US" dirty="0"/>
                  <a:t>All the N</a:t>
                </a:r>
                <a:r>
                  <a:rPr lang="en-US" altLang="en-US" baseline="-25000" dirty="0"/>
                  <a:t>2</a:t>
                </a:r>
                <a:r>
                  <a:rPr lang="en-US" altLang="en-US" dirty="0"/>
                  <a:t>H</a:t>
                </a:r>
                <a:r>
                  <a:rPr lang="en-US" altLang="en-US" baseline="-25000" dirty="0"/>
                  <a:t>4</a:t>
                </a:r>
                <a:r>
                  <a:rPr lang="en-US" altLang="en-US" dirty="0"/>
                  <a:t> reacts since it is the limiting reactant. For every 2 moles of N</a:t>
                </a:r>
                <a:r>
                  <a:rPr lang="en-US" altLang="en-US" baseline="-25000" dirty="0"/>
                  <a:t>2</a:t>
                </a:r>
                <a:r>
                  <a:rPr lang="en-US" altLang="en-US" dirty="0"/>
                  <a:t>H</a:t>
                </a:r>
                <a:r>
                  <a:rPr lang="en-US" altLang="en-US" baseline="-25000" dirty="0"/>
                  <a:t>4</a:t>
                </a:r>
                <a:r>
                  <a:rPr lang="en-US" altLang="en-US" dirty="0"/>
                  <a:t> that react 1 mol of N</a:t>
                </a:r>
                <a:r>
                  <a:rPr lang="en-US" altLang="en-US" baseline="-25000" dirty="0"/>
                  <a:t>2</a:t>
                </a:r>
                <a:r>
                  <a:rPr lang="en-US" altLang="en-US" dirty="0"/>
                  <a:t>O</a:t>
                </a:r>
                <a:r>
                  <a:rPr lang="en-US" altLang="en-US" baseline="-25000" dirty="0"/>
                  <a:t>4</a:t>
                </a:r>
                <a:r>
                  <a:rPr lang="en-US" altLang="en-US" dirty="0"/>
                  <a:t> reacts and 3 mol of N</a:t>
                </a:r>
                <a:r>
                  <a:rPr lang="en-US" altLang="en-US" baseline="-25000" dirty="0"/>
                  <a:t>2</a:t>
                </a:r>
                <a:r>
                  <a:rPr lang="en-US" altLang="en-US" dirty="0"/>
                  <a:t> form:</a:t>
                </a:r>
                <a:endParaRPr lang="en-US" altLang="en-US" b="1" dirty="0">
                  <a:latin typeface="Times New Roman" pitchFamily="18" charset="0"/>
                </a:endParaRPr>
              </a:p>
              <a:p>
                <a:pPr marL="0" indent="0">
                  <a:buNone/>
                </a:pPr>
                <a14:m>
                  <m:oMathPara xmlns:m="http://schemas.openxmlformats.org/officeDocument/2006/math">
                    <m:oMathParaPr>
                      <m:jc m:val="centerGroup"/>
                    </m:oMathParaPr>
                    <m:oMath xmlns:m="http://schemas.openxmlformats.org/officeDocument/2006/math">
                      <m:r>
                        <m:rPr>
                          <m:nor/>
                        </m:rPr>
                        <a:rPr lang="en-US" altLang="en-US" dirty="0"/>
                        <m:t>3.12 </m:t>
                      </m:r>
                      <m:r>
                        <m:rPr>
                          <m:nor/>
                        </m:rPr>
                        <a:rPr lang="en-US" altLang="en-US" dirty="0"/>
                        <m:t>mol</m:t>
                      </m:r>
                      <m:r>
                        <m:rPr>
                          <m:nor/>
                        </m:rPr>
                        <a:rPr lang="en-US" altLang="en-US" dirty="0"/>
                        <m:t> </m:t>
                      </m:r>
                      <m:r>
                        <m:rPr>
                          <m:nor/>
                        </m:rPr>
                        <a:rPr lang="en-US" altLang="en-US" dirty="0"/>
                        <m:t>N</m:t>
                      </m:r>
                      <m:r>
                        <m:rPr>
                          <m:nor/>
                        </m:rPr>
                        <a:rPr lang="en-US" altLang="en-US" baseline="-25000" dirty="0"/>
                        <m:t>2</m:t>
                      </m:r>
                      <m:r>
                        <m:rPr>
                          <m:nor/>
                        </m:rPr>
                        <a:rPr lang="en-US" altLang="en-US" dirty="0"/>
                        <m:t>H</m:t>
                      </m:r>
                      <m:r>
                        <m:rPr>
                          <m:nor/>
                        </m:rPr>
                        <a:rPr lang="en-US" altLang="en-US" baseline="-25000" dirty="0"/>
                        <m:t>4</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1 </m:t>
                          </m:r>
                          <m:r>
                            <m:rPr>
                              <m:nor/>
                            </m:rPr>
                            <a:rPr lang="en-US" altLang="en-US" dirty="0"/>
                            <m:t>mol</m:t>
                          </m:r>
                          <m:r>
                            <m:rPr>
                              <m:nor/>
                            </m:rPr>
                            <a:rPr lang="en-US" altLang="en-US" dirty="0"/>
                            <m:t> </m:t>
                          </m:r>
                          <m:r>
                            <m:rPr>
                              <m:nor/>
                            </m:rPr>
                            <a:rPr lang="en-US" altLang="en-US" dirty="0"/>
                            <m:t>N</m:t>
                          </m:r>
                          <m:r>
                            <m:rPr>
                              <m:nor/>
                            </m:rPr>
                            <a:rPr lang="en-US" altLang="en-US" baseline="-25000" dirty="0"/>
                            <m:t>2</m:t>
                          </m:r>
                          <m:r>
                            <m:rPr>
                              <m:nor/>
                            </m:rPr>
                            <a:rPr lang="en-US" altLang="en-US" dirty="0"/>
                            <m:t>O</m:t>
                          </m:r>
                          <m:r>
                            <m:rPr>
                              <m:nor/>
                            </m:rPr>
                            <a:rPr lang="en-US" altLang="en-US" baseline="-25000" dirty="0"/>
                            <m:t>4</m:t>
                          </m:r>
                          <m:r>
                            <m:rPr>
                              <m:nor/>
                            </m:rPr>
                            <a:rPr lang="en-US" altLang="en-US" dirty="0"/>
                            <m:t> </m:t>
                          </m:r>
                        </m:num>
                        <m:den>
                          <m:r>
                            <m:rPr>
                              <m:nor/>
                            </m:rPr>
                            <a:rPr lang="en-US" altLang="en-US" dirty="0"/>
                            <m:t>2 </m:t>
                          </m:r>
                          <m:r>
                            <m:rPr>
                              <m:nor/>
                            </m:rPr>
                            <a:rPr lang="en-US" altLang="en-US" dirty="0"/>
                            <m:t>mol</m:t>
                          </m:r>
                          <m:r>
                            <m:rPr>
                              <m:nor/>
                            </m:rPr>
                            <a:rPr lang="en-US" altLang="en-US" dirty="0"/>
                            <m:t> </m:t>
                          </m:r>
                          <m:r>
                            <m:rPr>
                              <m:nor/>
                            </m:rPr>
                            <a:rPr lang="en-US" altLang="en-US" dirty="0"/>
                            <m:t>N</m:t>
                          </m:r>
                          <m:r>
                            <m:rPr>
                              <m:nor/>
                            </m:rPr>
                            <a:rPr lang="en-US" altLang="en-US" baseline="-25000" dirty="0"/>
                            <m:t>2</m:t>
                          </m:r>
                          <m:r>
                            <m:rPr>
                              <m:nor/>
                            </m:rPr>
                            <a:rPr lang="en-US" altLang="en-US" dirty="0"/>
                            <m:t>H</m:t>
                          </m:r>
                          <m:r>
                            <m:rPr>
                              <m:nor/>
                            </m:rPr>
                            <a:rPr lang="en-US" altLang="en-US" baseline="-25000" dirty="0"/>
                            <m:t>4</m:t>
                          </m:r>
                          <m:r>
                            <m:rPr>
                              <m:nor/>
                            </m:rPr>
                            <a:rPr lang="en-US" altLang="en-US" dirty="0"/>
                            <m:t> </m:t>
                          </m:r>
                        </m:den>
                      </m:f>
                      <m:r>
                        <m:rPr>
                          <m:nor/>
                        </m:rPr>
                        <a:rPr lang="en-US" altLang="en-US" dirty="0"/>
                        <m:t>= 1.56 </m:t>
                      </m:r>
                      <m:r>
                        <m:rPr>
                          <m:nor/>
                        </m:rPr>
                        <a:rPr lang="en-US" altLang="en-US" dirty="0"/>
                        <m:t>mol</m:t>
                      </m:r>
                      <m:r>
                        <m:rPr>
                          <m:nor/>
                        </m:rPr>
                        <a:rPr lang="en-US" altLang="en-US" dirty="0"/>
                        <m:t> </m:t>
                      </m:r>
                      <m:r>
                        <m:rPr>
                          <m:nor/>
                        </m:rPr>
                        <a:rPr lang="en-US" altLang="en-US" dirty="0"/>
                        <m:t>N</m:t>
                      </m:r>
                      <m:r>
                        <m:rPr>
                          <m:nor/>
                        </m:rPr>
                        <a:rPr lang="en-US" altLang="en-US" baseline="-25000" dirty="0"/>
                        <m:t>2</m:t>
                      </m:r>
                      <m:r>
                        <m:rPr>
                          <m:nor/>
                        </m:rPr>
                        <a:rPr lang="en-US" altLang="en-US" dirty="0"/>
                        <m:t>O</m:t>
                      </m:r>
                      <m:r>
                        <m:rPr>
                          <m:nor/>
                        </m:rPr>
                        <a:rPr lang="en-US" altLang="en-US" baseline="-25000" dirty="0"/>
                        <m:t>4</m:t>
                      </m:r>
                      <m:r>
                        <m:rPr>
                          <m:nor/>
                        </m:rPr>
                        <a:rPr lang="en-US" altLang="en-US" dirty="0"/>
                        <m:t> </m:t>
                      </m:r>
                      <m:r>
                        <m:rPr>
                          <m:nor/>
                        </m:rPr>
                        <a:rPr lang="en-US" altLang="en-US" dirty="0"/>
                        <m:t>reacts</m:t>
                      </m:r>
                    </m:oMath>
                  </m:oMathPara>
                </a14:m>
                <a:endParaRPr lang="en-US" altLang="en-US" dirty="0"/>
              </a:p>
              <a:p>
                <a:pPr marL="0" indent="0">
                  <a:buNone/>
                </a:pPr>
                <a:endParaRPr lang="en-US" altLang="en-US" dirty="0"/>
              </a:p>
              <a:p>
                <a:pPr marL="0" indent="0">
                  <a:buNone/>
                </a:pPr>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3"/>
                <a:stretch>
                  <a:fillRect l="-963" t="-877"/>
                </a:stretch>
              </a:blipFill>
            </p:spPr>
            <p:txBody>
              <a:bodyPr/>
              <a:lstStyle/>
              <a:p>
                <a:r>
                  <a:rPr lang="en-US">
                    <a:noFill/>
                  </a:rPr>
                  <a:t> </a:t>
                </a:r>
              </a:p>
            </p:txBody>
          </p:sp>
        </mc:Fallback>
      </mc:AlternateContent>
      <p:graphicFrame>
        <p:nvGraphicFramePr>
          <p:cNvPr id="8" name="Table 7"/>
          <p:cNvGraphicFramePr>
            <a:graphicFrameLocks noGrp="1"/>
          </p:cNvGraphicFramePr>
          <p:nvPr>
            <p:extLst>
              <p:ext uri="{D42A27DB-BD31-4B8C-83A1-F6EECF244321}">
                <p14:modId xmlns:p14="http://schemas.microsoft.com/office/powerpoint/2010/main" val="2026436766"/>
              </p:ext>
            </p:extLst>
          </p:nvPr>
        </p:nvGraphicFramePr>
        <p:xfrm>
          <a:off x="457200" y="3741787"/>
          <a:ext cx="8261130" cy="1463040"/>
        </p:xfrm>
        <a:graphic>
          <a:graphicData uri="http://schemas.openxmlformats.org/drawingml/2006/table">
            <a:tbl>
              <a:tblPr firstRow="1">
                <a:tableStyleId>{5940675A-B579-460E-94D1-54222C63F5DA}</a:tableStyleId>
              </a:tblPr>
              <a:tblGrid>
                <a:gridCol w="1652226">
                  <a:extLst>
                    <a:ext uri="{9D8B030D-6E8A-4147-A177-3AD203B41FA5}">
                      <a16:colId xmlns="" xmlns:a16="http://schemas.microsoft.com/office/drawing/2014/main" val="20000"/>
                    </a:ext>
                  </a:extLst>
                </a:gridCol>
                <a:gridCol w="1652226">
                  <a:extLst>
                    <a:ext uri="{9D8B030D-6E8A-4147-A177-3AD203B41FA5}">
                      <a16:colId xmlns="" xmlns:a16="http://schemas.microsoft.com/office/drawing/2014/main" val="20001"/>
                    </a:ext>
                  </a:extLst>
                </a:gridCol>
                <a:gridCol w="1652226">
                  <a:extLst>
                    <a:ext uri="{9D8B030D-6E8A-4147-A177-3AD203B41FA5}">
                      <a16:colId xmlns="" xmlns:a16="http://schemas.microsoft.com/office/drawing/2014/main" val="20002"/>
                    </a:ext>
                  </a:extLst>
                </a:gridCol>
                <a:gridCol w="1652226">
                  <a:extLst>
                    <a:ext uri="{9D8B030D-6E8A-4147-A177-3AD203B41FA5}">
                      <a16:colId xmlns="" xmlns:a16="http://schemas.microsoft.com/office/drawing/2014/main" val="20003"/>
                    </a:ext>
                  </a:extLst>
                </a:gridCol>
                <a:gridCol w="1652226">
                  <a:extLst>
                    <a:ext uri="{9D8B030D-6E8A-4147-A177-3AD203B41FA5}">
                      <a16:colId xmlns="" xmlns:a16="http://schemas.microsoft.com/office/drawing/2014/main" val="20004"/>
                    </a:ext>
                  </a:extLst>
                </a:gridCol>
              </a:tblGrid>
              <a:tr h="0">
                <a:tc>
                  <a:txBody>
                    <a:bodyPr/>
                    <a:lstStyle/>
                    <a:p>
                      <a:pPr algn="ctr"/>
                      <a:r>
                        <a:rPr lang="en-US" dirty="0"/>
                        <a:t>Amount (mol)</a:t>
                      </a:r>
                    </a:p>
                  </a:txBody>
                  <a:tcPr anchor="ctr"/>
                </a:tc>
                <a:tc>
                  <a:txBody>
                    <a:bodyPr/>
                    <a:lstStyle/>
                    <a:p>
                      <a:pPr algn="ctr"/>
                      <a:r>
                        <a:rPr lang="en-US" dirty="0"/>
                        <a:t>2N</a:t>
                      </a:r>
                      <a:r>
                        <a:rPr lang="en-US" baseline="-25000" dirty="0"/>
                        <a:t>2</a:t>
                      </a:r>
                      <a:r>
                        <a:rPr lang="en-US" dirty="0"/>
                        <a:t>H</a:t>
                      </a:r>
                      <a:r>
                        <a:rPr lang="en-US" baseline="-25000" dirty="0"/>
                        <a:t>4</a:t>
                      </a:r>
                      <a:r>
                        <a:rPr lang="en-US" dirty="0"/>
                        <a:t>(l) +</a:t>
                      </a:r>
                    </a:p>
                  </a:txBody>
                  <a:tcPr anchor="ctr"/>
                </a:tc>
                <a:tc>
                  <a:txBody>
                    <a:bodyPr/>
                    <a:lstStyle/>
                    <a:p>
                      <a:pPr algn="ctr"/>
                      <a:r>
                        <a:rPr lang="en-US" dirty="0"/>
                        <a:t>N</a:t>
                      </a:r>
                      <a:r>
                        <a:rPr lang="en-US" baseline="-25000" dirty="0"/>
                        <a:t>2</a:t>
                      </a:r>
                      <a:r>
                        <a:rPr lang="en-US" dirty="0"/>
                        <a:t>O</a:t>
                      </a:r>
                      <a:r>
                        <a:rPr lang="en-US" baseline="-25000" dirty="0"/>
                        <a:t>4</a:t>
                      </a:r>
                      <a:r>
                        <a:rPr lang="en-US" dirty="0"/>
                        <a:t>(l) </a:t>
                      </a:r>
                      <a:r>
                        <a:rPr lang="en-US" dirty="0">
                          <a:sym typeface="Symbol"/>
                        </a:rPr>
                        <a:t></a:t>
                      </a:r>
                      <a:endParaRPr lang="en-US" dirty="0"/>
                    </a:p>
                  </a:txBody>
                  <a:tcPr anchor="ctr"/>
                </a:tc>
                <a:tc>
                  <a:txBody>
                    <a:bodyPr/>
                    <a:lstStyle/>
                    <a:p>
                      <a:pPr algn="ctr"/>
                      <a:r>
                        <a:rPr lang="en-US" dirty="0"/>
                        <a:t>3N</a:t>
                      </a:r>
                      <a:r>
                        <a:rPr lang="en-US" baseline="-25000" dirty="0"/>
                        <a:t>2</a:t>
                      </a:r>
                      <a:r>
                        <a:rPr lang="en-US" dirty="0"/>
                        <a:t>(g) +</a:t>
                      </a:r>
                    </a:p>
                  </a:txBody>
                  <a:tcPr anchor="ctr"/>
                </a:tc>
                <a:tc>
                  <a:txBody>
                    <a:bodyPr/>
                    <a:lstStyle/>
                    <a:p>
                      <a:pPr algn="ctr"/>
                      <a:r>
                        <a:rPr lang="en-US" dirty="0"/>
                        <a:t>4H</a:t>
                      </a:r>
                      <a:r>
                        <a:rPr lang="en-US" baseline="-25000" dirty="0"/>
                        <a:t>2</a:t>
                      </a:r>
                      <a:r>
                        <a:rPr lang="en-US" dirty="0"/>
                        <a:t>O(g)</a:t>
                      </a:r>
                    </a:p>
                  </a:txBody>
                  <a:tcPr anchor="ctr"/>
                </a:tc>
                <a:extLst>
                  <a:ext uri="{0D108BD9-81ED-4DB2-BD59-A6C34878D82A}">
                    <a16:rowId xmlns="" xmlns:a16="http://schemas.microsoft.com/office/drawing/2014/main" val="10000"/>
                  </a:ext>
                </a:extLst>
              </a:tr>
              <a:tr h="0">
                <a:tc>
                  <a:txBody>
                    <a:bodyPr/>
                    <a:lstStyle/>
                    <a:p>
                      <a:pPr algn="ctr"/>
                      <a:r>
                        <a:rPr lang="en-US" dirty="0"/>
                        <a:t>Initial</a:t>
                      </a:r>
                    </a:p>
                  </a:txBody>
                  <a:tcPr anchor="ctr"/>
                </a:tc>
                <a:tc>
                  <a:txBody>
                    <a:bodyPr/>
                    <a:lstStyle/>
                    <a:p>
                      <a:pPr algn="ctr"/>
                      <a:r>
                        <a:rPr lang="en-US" dirty="0"/>
                        <a:t>  3.12</a:t>
                      </a:r>
                    </a:p>
                  </a:txBody>
                  <a:tcPr anchor="ctr"/>
                </a:tc>
                <a:tc>
                  <a:txBody>
                    <a:bodyPr/>
                    <a:lstStyle/>
                    <a:p>
                      <a:pPr algn="ctr"/>
                      <a:r>
                        <a:rPr lang="en-US" dirty="0"/>
                        <a:t>  2.17</a:t>
                      </a:r>
                    </a:p>
                  </a:txBody>
                  <a:tcPr anchor="ctr"/>
                </a:tc>
                <a:tc>
                  <a:txBody>
                    <a:bodyPr/>
                    <a:lstStyle/>
                    <a:p>
                      <a:pPr algn="ctr"/>
                      <a:r>
                        <a:rPr lang="en-US" dirty="0"/>
                        <a:t>  0</a:t>
                      </a:r>
                    </a:p>
                  </a:txBody>
                  <a:tcPr anchor="ctr"/>
                </a:tc>
                <a:tc>
                  <a:txBody>
                    <a:bodyPr/>
                    <a:lstStyle/>
                    <a:p>
                      <a:pPr algn="ctr"/>
                      <a:r>
                        <a:rPr lang="en-US" dirty="0"/>
                        <a:t>  0</a:t>
                      </a:r>
                    </a:p>
                  </a:txBody>
                  <a:tcPr anchor="ctr"/>
                </a:tc>
                <a:extLst>
                  <a:ext uri="{0D108BD9-81ED-4DB2-BD59-A6C34878D82A}">
                    <a16:rowId xmlns="" xmlns:a16="http://schemas.microsoft.com/office/drawing/2014/main" val="10001"/>
                  </a:ext>
                </a:extLst>
              </a:tr>
              <a:tr h="0">
                <a:tc>
                  <a:txBody>
                    <a:bodyPr/>
                    <a:lstStyle/>
                    <a:p>
                      <a:pPr algn="ctr"/>
                      <a:r>
                        <a:rPr lang="en-US" dirty="0"/>
                        <a:t>Change</a:t>
                      </a:r>
                    </a:p>
                  </a:txBody>
                  <a:tcPr anchor="ctr"/>
                </a:tc>
                <a:tc>
                  <a:txBody>
                    <a:bodyPr/>
                    <a:lstStyle/>
                    <a:p>
                      <a:pPr algn="ctr"/>
                      <a:r>
                        <a:rPr lang="en-US" dirty="0"/>
                        <a:t>−3.12</a:t>
                      </a:r>
                    </a:p>
                  </a:txBody>
                  <a:tcPr anchor="ctr"/>
                </a:tc>
                <a:tc>
                  <a:txBody>
                    <a:bodyPr/>
                    <a:lstStyle/>
                    <a:p>
                      <a:pPr algn="ctr"/>
                      <a:r>
                        <a:rPr lang="en-US" dirty="0"/>
                        <a:t>−1.56</a:t>
                      </a:r>
                    </a:p>
                  </a:txBody>
                  <a:tcPr anchor="ctr"/>
                </a:tc>
                <a:tc>
                  <a:txBody>
                    <a:bodyPr/>
                    <a:lstStyle/>
                    <a:p>
                      <a:pPr algn="ctr"/>
                      <a:r>
                        <a:rPr lang="en-US" dirty="0"/>
                        <a:t>+4.68</a:t>
                      </a:r>
                    </a:p>
                  </a:txBody>
                  <a:tcPr anchor="ctr"/>
                </a:tc>
                <a:tc>
                  <a:txBody>
                    <a:bodyPr/>
                    <a:lstStyle/>
                    <a:p>
                      <a:pPr algn="ctr"/>
                      <a:r>
                        <a:rPr lang="en-US" dirty="0"/>
                        <a:t>+6.24</a:t>
                      </a:r>
                    </a:p>
                  </a:txBody>
                  <a:tcPr anchor="ctr"/>
                </a:tc>
                <a:extLst>
                  <a:ext uri="{0D108BD9-81ED-4DB2-BD59-A6C34878D82A}">
                    <a16:rowId xmlns="" xmlns:a16="http://schemas.microsoft.com/office/drawing/2014/main" val="10002"/>
                  </a:ext>
                </a:extLst>
              </a:tr>
              <a:tr h="0">
                <a:tc>
                  <a:txBody>
                    <a:bodyPr/>
                    <a:lstStyle/>
                    <a:p>
                      <a:pPr algn="ctr"/>
                      <a:r>
                        <a:rPr lang="en-US" dirty="0"/>
                        <a:t>Final</a:t>
                      </a:r>
                    </a:p>
                  </a:txBody>
                  <a:tcPr anchor="ctr"/>
                </a:tc>
                <a:tc>
                  <a:txBody>
                    <a:bodyPr/>
                    <a:lstStyle/>
                    <a:p>
                      <a:pPr algn="ctr"/>
                      <a:r>
                        <a:rPr lang="en-US" dirty="0"/>
                        <a:t>   0</a:t>
                      </a:r>
                    </a:p>
                  </a:txBody>
                  <a:tcPr anchor="ctr"/>
                </a:tc>
                <a:tc>
                  <a:txBody>
                    <a:bodyPr/>
                    <a:lstStyle/>
                    <a:p>
                      <a:pPr algn="ctr"/>
                      <a:r>
                        <a:rPr lang="en-US" dirty="0"/>
                        <a:t> 0.61</a:t>
                      </a:r>
                    </a:p>
                  </a:txBody>
                  <a:tcPr anchor="ctr"/>
                </a:tc>
                <a:tc>
                  <a:txBody>
                    <a:bodyPr/>
                    <a:lstStyle/>
                    <a:p>
                      <a:pPr algn="ctr"/>
                      <a:r>
                        <a:rPr lang="en-US" dirty="0"/>
                        <a:t>  4.68</a:t>
                      </a:r>
                    </a:p>
                  </a:txBody>
                  <a:tcPr anchor="ctr"/>
                </a:tc>
                <a:tc>
                  <a:txBody>
                    <a:bodyPr/>
                    <a:lstStyle/>
                    <a:p>
                      <a:pPr algn="ctr"/>
                      <a:r>
                        <a:rPr lang="en-US" dirty="0"/>
                        <a:t>  6.24</a:t>
                      </a:r>
                    </a:p>
                  </a:txBody>
                  <a:tcPr anchor="ctr"/>
                </a:tc>
                <a:extLst>
                  <a:ext uri="{0D108BD9-81ED-4DB2-BD59-A6C34878D82A}">
                    <a16:rowId xmlns=""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b="1" dirty="0"/>
              <a:t>Stoichiometric Relationships</a:t>
            </a:r>
          </a:p>
        </p:txBody>
      </p:sp>
      <p:pic>
        <p:nvPicPr>
          <p:cNvPr id="5122" name="Picture 2" descr="Several stoichiometric relationships along with their conversaion factors are shown. In general, molar amounts relates two different reactants or products and molar mass relates mass and moles. "/>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97024" y="1223431"/>
            <a:ext cx="8549950" cy="40644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25669" y="5612524"/>
            <a:ext cx="2758965" cy="472966"/>
          </a:xfrm>
          <a:prstGeom prst="rect">
            <a:avLst/>
          </a:prstGeom>
          <a:noFill/>
        </p:spPr>
        <p:txBody>
          <a:bodyPr wrap="square" rtlCol="0">
            <a:spAutoFit/>
          </a:bodyPr>
          <a:lstStyle/>
          <a:p>
            <a:r>
              <a:rPr lang="en-US" b="1" dirty="0"/>
              <a:t>Figure 3.11</a:t>
            </a:r>
          </a:p>
        </p:txBody>
      </p:sp>
    </p:spTree>
    <p:extLst>
      <p:ext uri="{BB962C8B-B14F-4D97-AF65-F5344CB8AC3E}">
        <p14:creationId xmlns:p14="http://schemas.microsoft.com/office/powerpoint/2010/main" val="59224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Reaction Yields</a:t>
            </a:r>
            <a:br>
              <a:rPr lang="en-US" altLang="en-US" b="1" dirty="0"/>
            </a:b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altLang="en-US" dirty="0"/>
                  <a:t>The </a:t>
                </a:r>
                <a:r>
                  <a:rPr lang="en-US" altLang="en-US" b="1" dirty="0"/>
                  <a:t>theoretical yield</a:t>
                </a:r>
                <a:r>
                  <a:rPr lang="en-US" altLang="en-US" dirty="0"/>
                  <a:t> is the amount of product calculated using the molar ratios from the balanced equation. </a:t>
                </a:r>
                <a:endParaRPr lang="en-US" altLang="en-US" b="1" dirty="0"/>
              </a:p>
              <a:p>
                <a:r>
                  <a:rPr lang="en-US" altLang="en-US" dirty="0"/>
                  <a:t>The </a:t>
                </a:r>
                <a:r>
                  <a:rPr lang="en-US" altLang="en-US" b="1" dirty="0"/>
                  <a:t>actual yield</a:t>
                </a:r>
                <a:r>
                  <a:rPr lang="en-US" altLang="en-US" dirty="0"/>
                  <a:t> is the amount of product actually obtained. The actual yield is usually less than the theoretical yield.</a:t>
                </a:r>
                <a:endParaRPr lang="en-US" altLang="en-US" b="1" dirty="0"/>
              </a:p>
              <a:p>
                <a:pPr marL="0" indent="0">
                  <a:buNone/>
                </a:pPr>
                <a14:m>
                  <m:oMathPara xmlns:m="http://schemas.openxmlformats.org/officeDocument/2006/math">
                    <m:oMathParaPr>
                      <m:jc m:val="centerGroup"/>
                    </m:oMathParaPr>
                    <m:oMath xmlns:m="http://schemas.openxmlformats.org/officeDocument/2006/math">
                      <m:r>
                        <m:rPr>
                          <m:nor/>
                        </m:rPr>
                        <a:rPr lang="en-US" altLang="en-US" b="1" dirty="0"/>
                        <m:t>% </m:t>
                      </m:r>
                      <m:r>
                        <m:rPr>
                          <m:nor/>
                        </m:rPr>
                        <a:rPr lang="en-US" altLang="en-US" b="1" dirty="0"/>
                        <m:t>yield</m:t>
                      </m:r>
                      <m:r>
                        <m:rPr>
                          <m:nor/>
                        </m:rPr>
                        <a:rPr lang="en-US" altLang="en-US" b="1" dirty="0"/>
                        <m:t> =</m:t>
                      </m:r>
                      <m:f>
                        <m:fPr>
                          <m:ctrlPr>
                            <a:rPr lang="en-US" altLang="en-US" b="1" i="1" dirty="0" smtClean="0">
                              <a:latin typeface="Cambria Math" panose="02040503050406030204" pitchFamily="18" charset="0"/>
                            </a:rPr>
                          </m:ctrlPr>
                        </m:fPr>
                        <m:num>
                          <m:r>
                            <m:rPr>
                              <m:nor/>
                            </m:rPr>
                            <a:rPr lang="en-US" altLang="en-US" b="1" dirty="0"/>
                            <m:t>actual</m:t>
                          </m:r>
                          <m:r>
                            <m:rPr>
                              <m:nor/>
                            </m:rPr>
                            <a:rPr lang="en-US" altLang="en-US" b="1" dirty="0"/>
                            <m:t> </m:t>
                          </m:r>
                          <m:r>
                            <m:rPr>
                              <m:nor/>
                            </m:rPr>
                            <a:rPr lang="en-US" altLang="en-US" b="1" dirty="0"/>
                            <m:t>yield</m:t>
                          </m:r>
                          <m:r>
                            <m:rPr>
                              <m:nor/>
                            </m:rPr>
                            <a:rPr lang="en-US" altLang="en-US" b="1" dirty="0"/>
                            <m:t> </m:t>
                          </m:r>
                        </m:num>
                        <m:den>
                          <m:r>
                            <m:rPr>
                              <m:nor/>
                            </m:rPr>
                            <a:rPr lang="en-US" altLang="en-US" b="1" dirty="0"/>
                            <m:t>theoretical</m:t>
                          </m:r>
                          <m:r>
                            <m:rPr>
                              <m:nor/>
                            </m:rPr>
                            <a:rPr lang="en-US" altLang="en-US" b="1" dirty="0"/>
                            <m:t> </m:t>
                          </m:r>
                          <m:r>
                            <m:rPr>
                              <m:nor/>
                            </m:rPr>
                            <a:rPr lang="en-US" altLang="en-US" b="1" dirty="0"/>
                            <m:t>yield</m:t>
                          </m:r>
                          <m:r>
                            <m:rPr>
                              <m:nor/>
                            </m:rPr>
                            <a:rPr lang="en-US" altLang="en-US" b="1" dirty="0"/>
                            <m:t> </m:t>
                          </m:r>
                        </m:den>
                      </m:f>
                      <m:r>
                        <a:rPr lang="en-US" altLang="en-US" b="1" i="1" dirty="0" smtClean="0">
                          <a:latin typeface="Cambria Math"/>
                          <a:ea typeface="Cambria Math"/>
                        </a:rPr>
                        <m:t>×</m:t>
                      </m:r>
                      <m:r>
                        <a:rPr lang="en-US" altLang="en-US" b="1" i="1" dirty="0" smtClean="0">
                          <a:latin typeface="Cambria Math"/>
                          <a:ea typeface="Cambria Math"/>
                        </a:rPr>
                        <m:t>𝟏𝟎𝟎</m:t>
                      </m:r>
                    </m:oMath>
                  </m:oMathPara>
                </a14:m>
                <a:endParaRPr lang="en-US" altLang="en-US" b="1" dirty="0"/>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Effect of Side Reactions on Yield of Main Product.</a:t>
            </a:r>
            <a:br>
              <a:rPr lang="en-US" altLang="en-US" b="1" dirty="0"/>
            </a:br>
            <a:endParaRPr lang="en-US" dirty="0"/>
          </a:p>
        </p:txBody>
      </p:sp>
      <p:pic>
        <p:nvPicPr>
          <p:cNvPr id="79876" name="Picture 5" descr="Side reactions can lower the yield of the final product due to the creation of side products. "/>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016125" y="1712286"/>
            <a:ext cx="4643438" cy="3890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endParaRPr lang="en-US" altLang="en-US" b="1" dirty="0"/>
          </a:p>
          <a:p>
            <a:pPr marL="0" indent="0">
              <a:buNone/>
            </a:pPr>
            <a:r>
              <a:rPr lang="en-US" altLang="en-US" b="1" dirty="0"/>
              <a:t>Figure 3.12</a:t>
            </a:r>
          </a:p>
          <a:p>
            <a:pPr marL="0" indent="0">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ltLang="en-US" b="1" dirty="0"/>
              <a:t>Sample Problem 3.21 – Problem and Plan</a:t>
            </a:r>
            <a:endParaRPr lang="en-US" dirty="0"/>
          </a:p>
        </p:txBody>
      </p:sp>
      <p:sp>
        <p:nvSpPr>
          <p:cNvPr id="7" name="Content Placeholder 6"/>
          <p:cNvSpPr>
            <a:spLocks noGrp="1"/>
          </p:cNvSpPr>
          <p:nvPr>
            <p:ph idx="1"/>
          </p:nvPr>
        </p:nvSpPr>
        <p:spPr>
          <a:xfrm>
            <a:off x="0" y="990600"/>
            <a:ext cx="5975131" cy="5562600"/>
          </a:xfrm>
        </p:spPr>
        <p:txBody>
          <a:bodyPr/>
          <a:lstStyle/>
          <a:p>
            <a:pPr marL="0" indent="0" algn="ctr">
              <a:buNone/>
            </a:pPr>
            <a:r>
              <a:rPr lang="en-US" altLang="en-US" b="1" dirty="0"/>
              <a:t>Calculating Percent Yield</a:t>
            </a:r>
            <a:endParaRPr lang="en-US" altLang="en-US" b="1" dirty="0">
              <a:latin typeface="Times New Roman" pitchFamily="18" charset="0"/>
            </a:endParaRPr>
          </a:p>
          <a:p>
            <a:r>
              <a:rPr lang="en-US" altLang="en-US" b="1" dirty="0"/>
              <a:t>PROBLEM: </a:t>
            </a:r>
            <a:r>
              <a:rPr lang="en-US" altLang="en-US" dirty="0"/>
              <a:t>Silicon carbide (SiC) is made by reacting sand (silicon dioxide, SiO</a:t>
            </a:r>
            <a:r>
              <a:rPr lang="en-US" altLang="en-US" baseline="-25000" dirty="0"/>
              <a:t>2</a:t>
            </a:r>
            <a:r>
              <a:rPr lang="en-US" altLang="en-US" dirty="0"/>
              <a:t>) with powdered carbon at high temperature.  Carbon monoxide is also formed.  What is the percent yield if 51.4 kg of SiC is recovered from processing 100.0 kg of sand?</a:t>
            </a:r>
            <a:endParaRPr lang="en-US" altLang="en-US" b="1" dirty="0">
              <a:latin typeface="Times New Roman" pitchFamily="18" charset="0"/>
            </a:endParaRPr>
          </a:p>
          <a:p>
            <a:r>
              <a:rPr lang="en-US" altLang="en-US" b="1" dirty="0"/>
              <a:t>PLAN: </a:t>
            </a:r>
            <a:r>
              <a:rPr lang="en-US" dirty="0"/>
              <a:t>After writing the balanced equation, we convert the given mass of SiO</a:t>
            </a:r>
            <a:r>
              <a:rPr lang="en-US" baseline="-25000" dirty="0"/>
              <a:t>2</a:t>
            </a:r>
            <a:r>
              <a:rPr lang="en-US" dirty="0"/>
              <a:t> (100.0 kg) to amount (mol). We use the molar ratio to find the amount of SiC formed and convert it to mass (kg) to obtain the theoretical yield.</a:t>
            </a:r>
            <a:endParaRPr lang="en-US" altLang="en-US" b="1" dirty="0">
              <a:latin typeface="Times New Roman" pitchFamily="18" charset="0"/>
            </a:endParaRPr>
          </a:p>
          <a:p>
            <a:endParaRPr lang="en-US" altLang="en-US" b="1" dirty="0">
              <a:latin typeface="Times New Roman" pitchFamily="18" charset="0"/>
            </a:endParaRPr>
          </a:p>
          <a:p>
            <a:endParaRPr lang="en-US" dirty="0"/>
          </a:p>
        </p:txBody>
      </p:sp>
      <p:pic>
        <p:nvPicPr>
          <p:cNvPr id="6146" name="Picture 2" descr="Convert mass in kg of SiO2 to moles of SiO2 by the molar mass, and then to moles of SiC by the molar ratio. Convert from moles of SiC to kg of SiC through the molar mass.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04212" y="851338"/>
            <a:ext cx="3110706" cy="4174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descr="Calculate theoretical yield via Eq. 3.8 in the text. "/>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05981" y="5025879"/>
            <a:ext cx="2907168" cy="1665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Sample Problem 3.21 - Solution</a:t>
            </a:r>
            <a:endParaRPr lang="en-US" dirty="0"/>
          </a:p>
        </p:txBody>
      </p:sp>
      <mc:AlternateContent xmlns:mc="http://schemas.openxmlformats.org/markup-compatibility/2006" xmlns:a14="http://schemas.microsoft.com/office/drawing/2010/main">
        <mc:Choice Requires="a14">
          <p:sp>
            <p:nvSpPr>
              <p:cNvPr id="5" name="Content Placeholder 4"/>
              <p:cNvSpPr>
                <a:spLocks noGrp="1"/>
              </p:cNvSpPr>
              <p:nvPr>
                <p:ph idx="1"/>
              </p:nvPr>
            </p:nvSpPr>
            <p:spPr/>
            <p:txBody>
              <a:bodyPr/>
              <a:lstStyle/>
              <a:p>
                <a:r>
                  <a:rPr lang="en-US" altLang="en-US" b="1" dirty="0"/>
                  <a:t>SOLUTION: </a:t>
                </a:r>
                <a:r>
                  <a:rPr lang="en-US" altLang="en-US" dirty="0"/>
                  <a:t>SiO</a:t>
                </a:r>
                <a:r>
                  <a:rPr lang="en-US" altLang="en-US" baseline="-25000" dirty="0"/>
                  <a:t>2</a:t>
                </a:r>
                <a:r>
                  <a:rPr lang="en-US" altLang="en-US" dirty="0"/>
                  <a:t>(</a:t>
                </a:r>
                <a:r>
                  <a:rPr lang="en-US" altLang="en-US" i="1" dirty="0"/>
                  <a:t>s</a:t>
                </a:r>
                <a:r>
                  <a:rPr lang="en-US" altLang="en-US" dirty="0"/>
                  <a:t>) + 3C(</a:t>
                </a:r>
                <a:r>
                  <a:rPr lang="en-US" altLang="en-US" i="1" dirty="0"/>
                  <a:t>s</a:t>
                </a:r>
                <a:r>
                  <a:rPr lang="en-US" altLang="en-US" dirty="0"/>
                  <a:t>)  </a:t>
                </a:r>
                <a:r>
                  <a:rPr lang="en-US" altLang="en-US" dirty="0">
                    <a:cs typeface="Arial" pitchFamily="34" charset="0"/>
                  </a:rPr>
                  <a:t>→</a:t>
                </a:r>
                <a:r>
                  <a:rPr lang="en-US" altLang="en-US" dirty="0"/>
                  <a:t>  SiC(</a:t>
                </a:r>
                <a:r>
                  <a:rPr lang="en-US" altLang="en-US" i="1" dirty="0"/>
                  <a:t>s</a:t>
                </a:r>
                <a:r>
                  <a:rPr lang="en-US" altLang="en-US" dirty="0"/>
                  <a:t>) + 2CO(</a:t>
                </a:r>
                <a:r>
                  <a:rPr lang="en-US" altLang="en-US" i="1" dirty="0"/>
                  <a:t>g</a:t>
                </a:r>
                <a:r>
                  <a:rPr lang="en-US" altLang="en-US" dirty="0"/>
                  <a:t>)</a:t>
                </a:r>
              </a:p>
              <a:p>
                <a:pPr marL="0" indent="0">
                  <a:buNone/>
                </a:pPr>
                <a14:m>
                  <m:oMathPara xmlns:m="http://schemas.openxmlformats.org/officeDocument/2006/math">
                    <m:oMathParaPr>
                      <m:jc m:val="centerGroup"/>
                    </m:oMathParaPr>
                    <m:oMath xmlns:m="http://schemas.openxmlformats.org/officeDocument/2006/math">
                      <m:r>
                        <m:rPr>
                          <m:nor/>
                        </m:rPr>
                        <a:rPr lang="en-US" altLang="en-US" dirty="0"/>
                        <m:t>100.0 </m:t>
                      </m:r>
                      <m:r>
                        <m:rPr>
                          <m:nor/>
                        </m:rPr>
                        <a:rPr lang="en-US" altLang="en-US" dirty="0"/>
                        <m:t>kg</m:t>
                      </m:r>
                      <m:r>
                        <m:rPr>
                          <m:nor/>
                        </m:rPr>
                        <a:rPr lang="en-US" altLang="en-US" dirty="0"/>
                        <m:t> </m:t>
                      </m:r>
                      <m:r>
                        <m:rPr>
                          <m:nor/>
                        </m:rPr>
                        <a:rPr lang="en-US" altLang="en-US" dirty="0"/>
                        <m:t>SiO</m:t>
                      </m:r>
                      <m:r>
                        <m:rPr>
                          <m:nor/>
                        </m:rPr>
                        <a:rPr lang="en-US" altLang="en-US" baseline="-25000" dirty="0"/>
                        <m:t>2</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10</m:t>
                          </m:r>
                          <m:r>
                            <m:rPr>
                              <m:nor/>
                            </m:rPr>
                            <a:rPr lang="en-US" altLang="en-US" baseline="30000" dirty="0"/>
                            <m:t>3 </m:t>
                          </m:r>
                          <m:r>
                            <m:rPr>
                              <m:nor/>
                            </m:rPr>
                            <a:rPr lang="en-US" altLang="en-US" dirty="0"/>
                            <m:t>g</m:t>
                          </m:r>
                          <m:r>
                            <m:rPr>
                              <m:nor/>
                            </m:rPr>
                            <a:rPr lang="en-US" altLang="en-US" dirty="0"/>
                            <m:t> </m:t>
                          </m:r>
                        </m:num>
                        <m:den>
                          <m:r>
                            <m:rPr>
                              <m:nor/>
                            </m:rPr>
                            <a:rPr lang="en-US" altLang="en-US" dirty="0"/>
                            <m:t>1 </m:t>
                          </m:r>
                          <m:r>
                            <m:rPr>
                              <m:nor/>
                            </m:rPr>
                            <a:rPr lang="en-US" altLang="en-US" dirty="0"/>
                            <m:t>kg</m:t>
                          </m:r>
                          <m:r>
                            <m:rPr>
                              <m:nor/>
                            </m:rPr>
                            <a:rPr lang="en-US" altLang="en-US" dirty="0"/>
                            <m:t> </m:t>
                          </m:r>
                        </m:den>
                      </m:f>
                      <m:r>
                        <m:rPr>
                          <m:nor/>
                        </m:rPr>
                        <a:rPr lang="en-US" altLang="en-US" dirty="0"/>
                        <m:t>x</m:t>
                      </m:r>
                      <m:f>
                        <m:fPr>
                          <m:ctrlPr>
                            <a:rPr lang="en-US" altLang="en-US" i="1" dirty="0" smtClean="0">
                              <a:latin typeface="Cambria Math" panose="02040503050406030204" pitchFamily="18" charset="0"/>
                            </a:rPr>
                          </m:ctrlPr>
                        </m:fPr>
                        <m:num>
                          <m:r>
                            <m:rPr>
                              <m:nor/>
                            </m:rPr>
                            <a:rPr lang="en-US" altLang="en-US" dirty="0"/>
                            <m:t>1 </m:t>
                          </m:r>
                          <m:r>
                            <m:rPr>
                              <m:nor/>
                            </m:rPr>
                            <a:rPr lang="en-US" altLang="en-US" dirty="0"/>
                            <m:t>mol</m:t>
                          </m:r>
                          <m:r>
                            <m:rPr>
                              <m:nor/>
                            </m:rPr>
                            <a:rPr lang="en-US" altLang="en-US" dirty="0"/>
                            <m:t> </m:t>
                          </m:r>
                          <m:r>
                            <m:rPr>
                              <m:nor/>
                            </m:rPr>
                            <a:rPr lang="en-US" altLang="en-US" dirty="0"/>
                            <m:t>SiO</m:t>
                          </m:r>
                          <m:r>
                            <m:rPr>
                              <m:nor/>
                            </m:rPr>
                            <a:rPr lang="en-US" altLang="en-US" baseline="-25000" dirty="0"/>
                            <m:t>2</m:t>
                          </m:r>
                          <m:r>
                            <m:rPr>
                              <m:nor/>
                            </m:rPr>
                            <a:rPr lang="en-US" altLang="en-US" dirty="0"/>
                            <m:t>  </m:t>
                          </m:r>
                        </m:num>
                        <m:den>
                          <m:r>
                            <m:rPr>
                              <m:nor/>
                            </m:rPr>
                            <a:rPr lang="en-US" altLang="en-US" dirty="0"/>
                            <m:t>60.09 </m:t>
                          </m:r>
                          <m:r>
                            <m:rPr>
                              <m:nor/>
                            </m:rPr>
                            <a:rPr lang="en-US" altLang="en-US" dirty="0"/>
                            <m:t>g</m:t>
                          </m:r>
                          <m:r>
                            <m:rPr>
                              <m:nor/>
                            </m:rPr>
                            <a:rPr lang="en-US" altLang="en-US" dirty="0"/>
                            <m:t> </m:t>
                          </m:r>
                          <m:r>
                            <m:rPr>
                              <m:nor/>
                            </m:rPr>
                            <a:rPr lang="en-US" altLang="en-US" dirty="0"/>
                            <m:t>SiO</m:t>
                          </m:r>
                          <m:r>
                            <m:rPr>
                              <m:nor/>
                            </m:rPr>
                            <a:rPr lang="en-US" altLang="en-US" baseline="-25000" dirty="0"/>
                            <m:t>2</m:t>
                          </m:r>
                          <m:r>
                            <m:rPr>
                              <m:nor/>
                            </m:rPr>
                            <a:rPr lang="en-US" altLang="en-US" dirty="0"/>
                            <m:t>  </m:t>
                          </m:r>
                        </m:den>
                      </m:f>
                      <m:r>
                        <m:rPr>
                          <m:nor/>
                        </m:rPr>
                        <a:rPr lang="en-US" altLang="en-US" dirty="0"/>
                        <m:t>= 1664 </m:t>
                      </m:r>
                      <m:r>
                        <m:rPr>
                          <m:nor/>
                        </m:rPr>
                        <a:rPr lang="en-US" altLang="en-US" dirty="0"/>
                        <m:t>mol</m:t>
                      </m:r>
                      <m:r>
                        <m:rPr>
                          <m:nor/>
                        </m:rPr>
                        <a:rPr lang="en-US" altLang="en-US" dirty="0"/>
                        <m:t> </m:t>
                      </m:r>
                      <m:r>
                        <m:rPr>
                          <m:nor/>
                        </m:rPr>
                        <a:rPr lang="en-US" altLang="en-US" dirty="0"/>
                        <m:t>SiO</m:t>
                      </m:r>
                      <m:r>
                        <m:rPr>
                          <m:nor/>
                        </m:rPr>
                        <a:rPr lang="en-US" altLang="en-US" baseline="-25000" dirty="0"/>
                        <m:t>2</m:t>
                      </m:r>
                      <m:r>
                        <m:rPr>
                          <m:nor/>
                        </m:rPr>
                        <a:rPr lang="en-US" altLang="en-US" dirty="0"/>
                        <m:t> </m:t>
                      </m:r>
                    </m:oMath>
                  </m:oMathPara>
                </a14:m>
                <a:endParaRPr lang="en-US" altLang="en-US" dirty="0"/>
              </a:p>
              <a:p>
                <a:pPr marL="0" indent="0" algn="ctr">
                  <a:buNone/>
                </a:pPr>
                <a:r>
                  <a:rPr lang="en-US" altLang="en-US" dirty="0"/>
                  <a:t>mol SiO</a:t>
                </a:r>
                <a:r>
                  <a:rPr lang="en-US" altLang="en-US" baseline="-25000" dirty="0"/>
                  <a:t>2</a:t>
                </a:r>
                <a:r>
                  <a:rPr lang="en-US" altLang="en-US" dirty="0"/>
                  <a:t> = mol SiC = 1664 mol SiC</a:t>
                </a:r>
              </a:p>
              <a:p>
                <a:pPr marL="0" indent="0">
                  <a:buNone/>
                </a:pPr>
                <a14:m>
                  <m:oMathPara xmlns:m="http://schemas.openxmlformats.org/officeDocument/2006/math">
                    <m:oMathParaPr>
                      <m:jc m:val="centerGroup"/>
                    </m:oMathParaPr>
                    <m:oMath xmlns:m="http://schemas.openxmlformats.org/officeDocument/2006/math">
                      <m:r>
                        <m:rPr>
                          <m:nor/>
                        </m:rPr>
                        <a:rPr lang="en-US" altLang="en-US" dirty="0"/>
                        <m:t>1664 </m:t>
                      </m:r>
                      <m:r>
                        <m:rPr>
                          <m:nor/>
                        </m:rPr>
                        <a:rPr lang="en-US" altLang="en-US" dirty="0"/>
                        <m:t>mol</m:t>
                      </m:r>
                      <m:r>
                        <m:rPr>
                          <m:nor/>
                        </m:rPr>
                        <a:rPr lang="en-US" altLang="en-US" dirty="0"/>
                        <m:t> </m:t>
                      </m:r>
                      <m:r>
                        <m:rPr>
                          <m:nor/>
                        </m:rPr>
                        <a:rPr lang="en-US" altLang="en-US"/>
                        <m:t>SiC</m:t>
                      </m:r>
                      <m:r>
                        <m:rPr>
                          <m:nor/>
                        </m:rPr>
                        <a:rPr lang="en-US" altLang="en-US" dirty="0"/>
                        <m:t> </m:t>
                      </m:r>
                      <m:r>
                        <m:rPr>
                          <m:nor/>
                        </m:rPr>
                        <a:rPr lang="en-US" altLang="en-US" dirty="0"/>
                        <m:t>x</m:t>
                      </m:r>
                      <m:f>
                        <m:fPr>
                          <m:ctrlPr>
                            <a:rPr lang="en-US" altLang="en-US" i="1" dirty="0" smtClean="0">
                              <a:latin typeface="Cambria Math" panose="02040503050406030204" pitchFamily="18" charset="0"/>
                            </a:rPr>
                          </m:ctrlPr>
                        </m:fPr>
                        <m:num>
                          <m:r>
                            <m:rPr>
                              <m:nor/>
                            </m:rPr>
                            <a:rPr lang="en-US" altLang="en-US" dirty="0"/>
                            <m:t>40.10 </m:t>
                          </m:r>
                          <m:r>
                            <m:rPr>
                              <m:nor/>
                            </m:rPr>
                            <a:rPr lang="en-US" altLang="en-US" dirty="0"/>
                            <m:t>g</m:t>
                          </m:r>
                          <m:r>
                            <m:rPr>
                              <m:nor/>
                            </m:rPr>
                            <a:rPr lang="en-US" altLang="en-US" dirty="0"/>
                            <m:t> </m:t>
                          </m:r>
                          <m:r>
                            <m:rPr>
                              <m:nor/>
                            </m:rPr>
                            <a:rPr lang="en-US" altLang="en-US"/>
                            <m:t>SiC</m:t>
                          </m:r>
                          <m:r>
                            <m:rPr>
                              <m:nor/>
                            </m:rPr>
                            <a:rPr lang="en-US" altLang="en-US" dirty="0"/>
                            <m:t> </m:t>
                          </m:r>
                        </m:num>
                        <m:den>
                          <m:r>
                            <m:rPr>
                              <m:nor/>
                            </m:rPr>
                            <a:rPr lang="en-US" altLang="en-US" dirty="0"/>
                            <m:t>1 </m:t>
                          </m:r>
                          <m:r>
                            <m:rPr>
                              <m:nor/>
                            </m:rPr>
                            <a:rPr lang="en-US" altLang="en-US" dirty="0"/>
                            <m:t>mol</m:t>
                          </m:r>
                          <m:r>
                            <m:rPr>
                              <m:nor/>
                            </m:rPr>
                            <a:rPr lang="en-US" altLang="en-US" dirty="0"/>
                            <m:t> </m:t>
                          </m:r>
                          <m:r>
                            <m:rPr>
                              <m:nor/>
                            </m:rPr>
                            <a:rPr lang="en-US" altLang="en-US"/>
                            <m:t>SiC</m:t>
                          </m:r>
                          <m:r>
                            <m:rPr>
                              <m:nor/>
                            </m:rPr>
                            <a:rPr lang="en-US" altLang="en-US" dirty="0"/>
                            <m:t> </m:t>
                          </m:r>
                        </m:den>
                      </m:f>
                      <m:r>
                        <m:rPr>
                          <m:nor/>
                        </m:rPr>
                        <a:rPr lang="en-US" altLang="en-US" dirty="0"/>
                        <m:t>x</m:t>
                      </m:r>
                      <m:f>
                        <m:fPr>
                          <m:ctrlPr>
                            <a:rPr lang="en-US" altLang="en-US" i="1" dirty="0" smtClean="0">
                              <a:latin typeface="Cambria Math" panose="02040503050406030204" pitchFamily="18" charset="0"/>
                            </a:rPr>
                          </m:ctrlPr>
                        </m:fPr>
                        <m:num>
                          <m:r>
                            <m:rPr>
                              <m:nor/>
                            </m:rPr>
                            <a:rPr lang="en-US" altLang="en-US" dirty="0"/>
                            <m:t>1 </m:t>
                          </m:r>
                          <m:r>
                            <m:rPr>
                              <m:nor/>
                            </m:rPr>
                            <a:rPr lang="en-US" altLang="en-US" dirty="0"/>
                            <m:t>kg</m:t>
                          </m:r>
                          <m:r>
                            <m:rPr>
                              <m:nor/>
                            </m:rPr>
                            <a:rPr lang="en-US" altLang="en-US" dirty="0"/>
                            <m:t> </m:t>
                          </m:r>
                        </m:num>
                        <m:den>
                          <m:r>
                            <m:rPr>
                              <m:nor/>
                            </m:rPr>
                            <a:rPr lang="en-US" altLang="en-US" dirty="0"/>
                            <m:t>10</m:t>
                          </m:r>
                          <m:r>
                            <m:rPr>
                              <m:nor/>
                            </m:rPr>
                            <a:rPr lang="en-US" altLang="en-US" baseline="30000" dirty="0"/>
                            <m:t>3</m:t>
                          </m:r>
                          <m:r>
                            <m:rPr>
                              <m:nor/>
                            </m:rPr>
                            <a:rPr lang="en-US" altLang="en-US" dirty="0"/>
                            <m:t>g</m:t>
                          </m:r>
                          <m:r>
                            <m:rPr>
                              <m:nor/>
                            </m:rPr>
                            <a:rPr lang="en-US" altLang="en-US" dirty="0"/>
                            <m:t> </m:t>
                          </m:r>
                        </m:den>
                      </m:f>
                      <m:r>
                        <m:rPr>
                          <m:nor/>
                        </m:rPr>
                        <a:rPr lang="en-US" altLang="en-US" dirty="0"/>
                        <m:t>= 66.73 </m:t>
                      </m:r>
                      <m:r>
                        <m:rPr>
                          <m:nor/>
                        </m:rPr>
                        <a:rPr lang="en-US" altLang="en-US" dirty="0"/>
                        <m:t>kg</m:t>
                      </m:r>
                    </m:oMath>
                  </m:oMathPara>
                </a14:m>
                <a:endParaRPr lang="en-US" altLang="en-US" dirty="0"/>
              </a:p>
              <a:p>
                <a:pPr marL="0" indent="0">
                  <a:buNone/>
                </a:pPr>
                <a14:m>
                  <m:oMathPara xmlns:m="http://schemas.openxmlformats.org/officeDocument/2006/math">
                    <m:oMathParaPr>
                      <m:jc m:val="centerGroup"/>
                    </m:oMathParaPr>
                    <m:oMath xmlns:m="http://schemas.openxmlformats.org/officeDocument/2006/math">
                      <m:f>
                        <m:fPr>
                          <m:ctrlPr>
                            <a:rPr lang="en-US" altLang="en-US" i="1" smtClean="0">
                              <a:latin typeface="Cambria Math" panose="02040503050406030204" pitchFamily="18" charset="0"/>
                            </a:rPr>
                          </m:ctrlPr>
                        </m:fPr>
                        <m:num>
                          <m:r>
                            <m:rPr>
                              <m:nor/>
                            </m:rPr>
                            <a:rPr lang="en-US" altLang="en-US" dirty="0"/>
                            <m:t>51.4 </m:t>
                          </m:r>
                          <m:r>
                            <m:rPr>
                              <m:nor/>
                            </m:rPr>
                            <a:rPr lang="en-US" altLang="en-US" dirty="0"/>
                            <m:t>kg</m:t>
                          </m:r>
                          <m:r>
                            <m:rPr>
                              <m:nor/>
                            </m:rPr>
                            <a:rPr lang="en-US" altLang="en-US" dirty="0"/>
                            <m:t> </m:t>
                          </m:r>
                        </m:num>
                        <m:den>
                          <m:r>
                            <m:rPr>
                              <m:nor/>
                            </m:rPr>
                            <a:rPr lang="en-US" altLang="en-US" dirty="0"/>
                            <m:t>66.73 </m:t>
                          </m:r>
                          <m:r>
                            <m:rPr>
                              <m:nor/>
                            </m:rPr>
                            <a:rPr lang="en-US" altLang="en-US" dirty="0"/>
                            <m:t>kg</m:t>
                          </m:r>
                          <m:r>
                            <m:rPr>
                              <m:nor/>
                            </m:rPr>
                            <a:rPr lang="en-US" altLang="en-US" dirty="0"/>
                            <m:t> </m:t>
                          </m:r>
                        </m:den>
                      </m:f>
                      <m:r>
                        <a:rPr lang="en-US" altLang="en-US" i="1" smtClean="0">
                          <a:latin typeface="Cambria Math"/>
                          <a:ea typeface="Cambria Math"/>
                        </a:rPr>
                        <m:t>×</m:t>
                      </m:r>
                      <m:r>
                        <a:rPr lang="en-US" altLang="en-US" b="0" i="1" smtClean="0">
                          <a:latin typeface="Cambria Math"/>
                          <a:ea typeface="Cambria Math"/>
                        </a:rPr>
                        <m:t>100=</m:t>
                      </m:r>
                      <m:r>
                        <a:rPr lang="en-US" altLang="en-US" b="1" i="1" smtClean="0">
                          <a:latin typeface="Cambria Math"/>
                          <a:ea typeface="Cambria Math"/>
                        </a:rPr>
                        <m:t>𝟕𝟕</m:t>
                      </m:r>
                      <m:r>
                        <a:rPr lang="en-US" altLang="en-US" b="1" i="1" smtClean="0">
                          <a:latin typeface="Cambria Math"/>
                          <a:ea typeface="Cambria Math"/>
                        </a:rPr>
                        <m:t>.</m:t>
                      </m:r>
                      <m:r>
                        <a:rPr lang="en-US" altLang="en-US" b="1" i="1" smtClean="0">
                          <a:latin typeface="Cambria Math"/>
                          <a:ea typeface="Cambria Math"/>
                        </a:rPr>
                        <m:t>𝟎</m:t>
                      </m:r>
                      <m:r>
                        <a:rPr lang="en-US" altLang="en-US" b="1" i="1" smtClean="0">
                          <a:latin typeface="Cambria Math"/>
                          <a:ea typeface="Cambria Math"/>
                        </a:rPr>
                        <m:t>%</m:t>
                      </m:r>
                    </m:oMath>
                  </m:oMathPara>
                </a14:m>
                <a:endParaRPr lang="en-US" altLang="en-US" b="1" dirty="0"/>
              </a:p>
              <a:p>
                <a:pPr marL="0" indent="0">
                  <a:buNone/>
                </a:pPr>
                <a:endParaRPr lang="en-US" altLang="en-US" dirty="0"/>
              </a:p>
              <a:p>
                <a:pPr marL="0" indent="0">
                  <a:buNone/>
                </a:pPr>
                <a:endParaRPr lang="en-US" altLang="en-US" dirty="0">
                  <a:latin typeface="Times New Roman" pitchFamily="18" charset="0"/>
                </a:endParaRPr>
              </a:p>
              <a:p>
                <a:endParaRPr lang="en-US" dirty="0"/>
              </a:p>
            </p:txBody>
          </p:sp>
        </mc:Choice>
        <mc:Fallback xmlns="">
          <p:sp>
            <p:nvSpPr>
              <p:cNvPr id="5" name="Content Placeholder 4"/>
              <p:cNvSpPr>
                <a:spLocks noGrp="1" noRot="1" noChangeAspect="1" noMove="1" noResize="1" noEditPoints="1" noAdjustHandles="1" noChangeArrowheads="1" noChangeShapeType="1" noTextEdit="1"/>
              </p:cNvSpPr>
              <p:nvPr>
                <p:ph idx="1"/>
              </p:nvPr>
            </p:nvSpPr>
            <p:spPr>
              <a:blipFill rotWithShape="1">
                <a:blip r:embed="rId2"/>
                <a:stretch>
                  <a:fillRect l="-963" t="-877"/>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en-US" b="1" dirty="0"/>
              <a:t>Interconverting Moles, Mass, and Number of Chemical Entities</a:t>
            </a:r>
            <a:br>
              <a:rPr lang="en-US" altLang="en-US" b="1" dirty="0"/>
            </a:br>
            <a:endParaRPr lang="en-US" dirty="0"/>
          </a:p>
        </p:txBody>
      </p:sp>
      <mc:AlternateContent xmlns:mc="http://schemas.openxmlformats.org/markup-compatibility/2006" xmlns:a14="http://schemas.microsoft.com/office/drawing/2010/main">
        <mc:Choice Requires="a14">
          <p:sp>
            <p:nvSpPr>
              <p:cNvPr id="4" name="Content Placeholder 3"/>
              <p:cNvSpPr>
                <a:spLocks noGrp="1"/>
              </p:cNvSpPr>
              <p:nvPr>
                <p:ph idx="1"/>
              </p:nvPr>
            </p:nvSpPr>
            <p:spPr>
              <a:xfrm>
                <a:off x="457200" y="1621239"/>
                <a:ext cx="8229600" cy="4966847"/>
              </a:xfrm>
            </p:spPr>
            <p:txBody>
              <a:bodyPr/>
              <a:lstStyle/>
              <a:p>
                <a:pPr marL="0" indent="0">
                  <a:buNone/>
                </a:pPr>
                <a14:m>
                  <m:oMathPara xmlns:m="http://schemas.openxmlformats.org/officeDocument/2006/math">
                    <m:oMathParaPr>
                      <m:jc m:val="left"/>
                    </m:oMathParaPr>
                    <m:oMath xmlns:m="http://schemas.openxmlformats.org/officeDocument/2006/math">
                      <m:r>
                        <m:rPr>
                          <m:sty m:val="p"/>
                        </m:rPr>
                        <a:rPr lang="en-US" b="0" i="0" smtClean="0">
                          <a:latin typeface="Cambria Math"/>
                        </a:rPr>
                        <m:t>Mass</m:t>
                      </m:r>
                      <m:d>
                        <m:dPr>
                          <m:ctrlPr>
                            <a:rPr lang="en-US" b="0" i="1" smtClean="0">
                              <a:latin typeface="Cambria Math" panose="02040503050406030204" pitchFamily="18" charset="0"/>
                            </a:rPr>
                          </m:ctrlPr>
                        </m:dPr>
                        <m:e>
                          <m:r>
                            <m:rPr>
                              <m:sty m:val="p"/>
                            </m:rPr>
                            <a:rPr lang="en-US" b="0" i="0" smtClean="0">
                              <a:latin typeface="Cambria Math"/>
                            </a:rPr>
                            <m:t>g</m:t>
                          </m:r>
                        </m:e>
                      </m:d>
                      <m:r>
                        <a:rPr lang="en-US" b="0" i="0" smtClean="0">
                          <a:latin typeface="Cambria Math"/>
                        </a:rPr>
                        <m:t>=</m:t>
                      </m:r>
                      <m:r>
                        <m:rPr>
                          <m:sty m:val="p"/>
                        </m:rPr>
                        <a:rPr lang="en-US" b="0" i="0" smtClean="0">
                          <a:latin typeface="Cambria Math"/>
                        </a:rPr>
                        <m:t>no</m:t>
                      </m:r>
                      <m:r>
                        <a:rPr lang="en-US" b="0" i="0" smtClean="0">
                          <a:latin typeface="Cambria Math"/>
                        </a:rPr>
                        <m:t>. </m:t>
                      </m:r>
                      <m:r>
                        <m:rPr>
                          <m:sty m:val="p"/>
                        </m:rPr>
                        <a:rPr lang="en-US" b="0" i="0" smtClean="0">
                          <a:latin typeface="Cambria Math"/>
                        </a:rPr>
                        <m:t>of</m:t>
                      </m:r>
                      <m:r>
                        <a:rPr lang="en-US" b="0" i="0" smtClean="0">
                          <a:latin typeface="Cambria Math"/>
                        </a:rPr>
                        <m:t> </m:t>
                      </m:r>
                      <m:r>
                        <m:rPr>
                          <m:sty m:val="p"/>
                        </m:rPr>
                        <a:rPr lang="en-US" b="0" i="0" smtClean="0">
                          <a:latin typeface="Cambria Math"/>
                        </a:rPr>
                        <m:t>moles</m:t>
                      </m:r>
                      <m:r>
                        <a:rPr lang="en-US" b="0" i="0" smtClean="0">
                          <a:latin typeface="Cambria Math"/>
                          <a:ea typeface="Cambria Math"/>
                        </a:rPr>
                        <m:t>×</m:t>
                      </m:r>
                      <m:f>
                        <m:fPr>
                          <m:ctrlPr>
                            <a:rPr lang="en-US" b="0" i="1" smtClean="0">
                              <a:latin typeface="Cambria Math" panose="02040503050406030204" pitchFamily="18" charset="0"/>
                              <a:ea typeface="Cambria Math"/>
                            </a:rPr>
                          </m:ctrlPr>
                        </m:fPr>
                        <m:num>
                          <m:r>
                            <m:rPr>
                              <m:sty m:val="p"/>
                            </m:rPr>
                            <a:rPr lang="en-US" b="0" i="0" smtClean="0">
                              <a:latin typeface="Cambria Math"/>
                              <a:ea typeface="Cambria Math"/>
                            </a:rPr>
                            <m:t>no</m:t>
                          </m:r>
                          <m:r>
                            <a:rPr lang="en-US" b="0" i="0" smtClean="0">
                              <a:latin typeface="Cambria Math"/>
                              <a:ea typeface="Cambria Math"/>
                            </a:rPr>
                            <m:t>. </m:t>
                          </m:r>
                          <m:r>
                            <m:rPr>
                              <m:sty m:val="p"/>
                            </m:rPr>
                            <a:rPr lang="en-US" b="0" i="0" smtClean="0">
                              <a:latin typeface="Cambria Math"/>
                              <a:ea typeface="Cambria Math"/>
                            </a:rPr>
                            <m:t>of</m:t>
                          </m:r>
                          <m:r>
                            <a:rPr lang="en-US" b="0" i="0" smtClean="0">
                              <a:latin typeface="Cambria Math"/>
                              <a:ea typeface="Cambria Math"/>
                            </a:rPr>
                            <m:t> </m:t>
                          </m:r>
                          <m:r>
                            <m:rPr>
                              <m:sty m:val="p"/>
                            </m:rPr>
                            <a:rPr lang="en-US" b="0" i="0" smtClean="0">
                              <a:latin typeface="Cambria Math"/>
                              <a:ea typeface="Cambria Math"/>
                            </a:rPr>
                            <m:t>grams</m:t>
                          </m:r>
                        </m:num>
                        <m:den>
                          <m:r>
                            <a:rPr lang="en-US" b="0" i="0" smtClean="0">
                              <a:latin typeface="Cambria Math"/>
                              <a:ea typeface="Cambria Math"/>
                            </a:rPr>
                            <m:t>1 </m:t>
                          </m:r>
                          <m:r>
                            <m:rPr>
                              <m:sty m:val="p"/>
                            </m:rPr>
                            <a:rPr lang="en-US" b="0" i="0" smtClean="0">
                              <a:latin typeface="Cambria Math"/>
                              <a:ea typeface="Cambria Math"/>
                            </a:rPr>
                            <m:t>mol</m:t>
                          </m:r>
                        </m:den>
                      </m:f>
                    </m:oMath>
                  </m:oMathPara>
                </a14:m>
                <a:endParaRPr lang="en-US" dirty="0"/>
              </a:p>
              <a:p>
                <a:pPr marL="0" indent="0">
                  <a:buNone/>
                </a:pPr>
                <a:endParaRPr lang="en-US" dirty="0"/>
              </a:p>
              <a:p>
                <a:pPr marL="0" indent="0">
                  <a:buNone/>
                </a:pPr>
                <a14:m>
                  <m:oMathPara xmlns:m="http://schemas.openxmlformats.org/officeDocument/2006/math">
                    <m:oMathParaPr>
                      <m:jc m:val="left"/>
                    </m:oMathParaPr>
                    <m:oMath xmlns:m="http://schemas.openxmlformats.org/officeDocument/2006/math">
                      <m:r>
                        <m:rPr>
                          <m:sty m:val="p"/>
                        </m:rPr>
                        <a:rPr lang="en-US" b="0" i="0" smtClean="0">
                          <a:latin typeface="Cambria Math"/>
                        </a:rPr>
                        <m:t>No</m:t>
                      </m:r>
                      <m:r>
                        <a:rPr lang="en-US" b="0" i="0" smtClean="0">
                          <a:latin typeface="Cambria Math"/>
                        </a:rPr>
                        <m:t>. </m:t>
                      </m:r>
                      <m:r>
                        <m:rPr>
                          <m:sty m:val="p"/>
                        </m:rPr>
                        <a:rPr lang="en-US" b="0" i="0" smtClean="0">
                          <a:latin typeface="Cambria Math"/>
                        </a:rPr>
                        <m:t>of</m:t>
                      </m:r>
                      <m:r>
                        <a:rPr lang="en-US" b="0" i="0" smtClean="0">
                          <a:latin typeface="Cambria Math"/>
                        </a:rPr>
                        <m:t> </m:t>
                      </m:r>
                      <m:r>
                        <m:rPr>
                          <m:sty m:val="p"/>
                        </m:rPr>
                        <a:rPr lang="en-US" b="0" i="0" smtClean="0">
                          <a:latin typeface="Cambria Math"/>
                        </a:rPr>
                        <m:t>moles</m:t>
                      </m:r>
                      <m:r>
                        <a:rPr lang="en-US" b="0" i="0" smtClean="0">
                          <a:latin typeface="Cambria Math"/>
                        </a:rPr>
                        <m:t>=</m:t>
                      </m:r>
                      <m:r>
                        <m:rPr>
                          <m:sty m:val="p"/>
                        </m:rPr>
                        <a:rPr lang="en-US" b="0" i="0" smtClean="0">
                          <a:latin typeface="Cambria Math"/>
                        </a:rPr>
                        <m:t>mass</m:t>
                      </m:r>
                      <m:r>
                        <a:rPr lang="en-US" b="0" i="0" smtClean="0">
                          <a:latin typeface="Cambria Math"/>
                        </a:rPr>
                        <m:t>(</m:t>
                      </m:r>
                      <m:r>
                        <m:rPr>
                          <m:sty m:val="p"/>
                        </m:rPr>
                        <a:rPr lang="en-US" b="0" i="0" smtClean="0">
                          <a:latin typeface="Cambria Math"/>
                        </a:rPr>
                        <m:t>g</m:t>
                      </m:r>
                      <m:r>
                        <a:rPr lang="en-US" b="0" i="0" smtClean="0">
                          <a:latin typeface="Cambria Math"/>
                        </a:rPr>
                        <m:t>)</m:t>
                      </m:r>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1 </m:t>
                          </m:r>
                          <m:r>
                            <m:rPr>
                              <m:sty m:val="p"/>
                            </m:rPr>
                            <a:rPr lang="en-US" b="0" i="0" smtClean="0">
                              <a:latin typeface="Cambria Math"/>
                              <a:ea typeface="Cambria Math"/>
                            </a:rPr>
                            <m:t>mol</m:t>
                          </m:r>
                        </m:num>
                        <m:den>
                          <m:r>
                            <m:rPr>
                              <m:sty m:val="p"/>
                            </m:rPr>
                            <a:rPr lang="en-US" b="0" i="0" smtClean="0">
                              <a:latin typeface="Cambria Math"/>
                              <a:ea typeface="Cambria Math"/>
                            </a:rPr>
                            <m:t>no</m:t>
                          </m:r>
                          <m:r>
                            <a:rPr lang="en-US" b="0" i="0" smtClean="0">
                              <a:latin typeface="Cambria Math"/>
                              <a:ea typeface="Cambria Math"/>
                            </a:rPr>
                            <m:t>. </m:t>
                          </m:r>
                          <m:r>
                            <m:rPr>
                              <m:sty m:val="p"/>
                            </m:rPr>
                            <a:rPr lang="en-US" b="0" i="0" smtClean="0">
                              <a:latin typeface="Cambria Math"/>
                              <a:ea typeface="Cambria Math"/>
                            </a:rPr>
                            <m:t>of</m:t>
                          </m:r>
                          <m:r>
                            <a:rPr lang="en-US" b="0" i="0" smtClean="0">
                              <a:latin typeface="Cambria Math"/>
                              <a:ea typeface="Cambria Math"/>
                            </a:rPr>
                            <m:t> </m:t>
                          </m:r>
                          <m:r>
                            <m:rPr>
                              <m:sty m:val="p"/>
                            </m:rPr>
                            <a:rPr lang="en-US" b="0" i="0" smtClean="0">
                              <a:latin typeface="Cambria Math"/>
                              <a:ea typeface="Cambria Math"/>
                            </a:rPr>
                            <m:t>grams</m:t>
                          </m:r>
                        </m:den>
                      </m:f>
                    </m:oMath>
                  </m:oMathPara>
                </a14:m>
                <a:endParaRPr lang="en-US" dirty="0"/>
              </a:p>
              <a:p>
                <a:pPr marL="0" indent="0">
                  <a:buNone/>
                </a:pPr>
                <a:endParaRPr lang="en-US" b="0" i="0" dirty="0">
                  <a:latin typeface="Cambria Math"/>
                </a:endParaRPr>
              </a:p>
              <a:p>
                <a:pPr marL="0" indent="0">
                  <a:buNone/>
                </a:pPr>
                <a14:m>
                  <m:oMathPara xmlns:m="http://schemas.openxmlformats.org/officeDocument/2006/math">
                    <m:oMathParaPr>
                      <m:jc m:val="left"/>
                    </m:oMathParaPr>
                    <m:oMath xmlns:m="http://schemas.openxmlformats.org/officeDocument/2006/math">
                      <m:r>
                        <m:rPr>
                          <m:sty m:val="p"/>
                        </m:rPr>
                        <a:rPr lang="en-US" b="0" i="0" smtClean="0">
                          <a:latin typeface="Cambria Math"/>
                        </a:rPr>
                        <m:t>No</m:t>
                      </m:r>
                      <m:r>
                        <a:rPr lang="en-US" b="0" i="0" smtClean="0">
                          <a:latin typeface="Cambria Math"/>
                        </a:rPr>
                        <m:t>. </m:t>
                      </m:r>
                      <m:r>
                        <m:rPr>
                          <m:sty m:val="p"/>
                        </m:rPr>
                        <a:rPr lang="en-US" b="0" i="0" smtClean="0">
                          <a:latin typeface="Cambria Math"/>
                        </a:rPr>
                        <m:t>of</m:t>
                      </m:r>
                      <m:r>
                        <a:rPr lang="en-US" b="0" i="0" smtClean="0">
                          <a:latin typeface="Cambria Math"/>
                        </a:rPr>
                        <m:t> </m:t>
                      </m:r>
                      <m:r>
                        <m:rPr>
                          <m:sty m:val="p"/>
                        </m:rPr>
                        <a:rPr lang="en-US" b="0" i="0" smtClean="0">
                          <a:latin typeface="Cambria Math"/>
                        </a:rPr>
                        <m:t>entities</m:t>
                      </m:r>
                      <m:r>
                        <a:rPr lang="en-US" b="0" i="0" smtClean="0">
                          <a:latin typeface="Cambria Math"/>
                        </a:rPr>
                        <m:t>=</m:t>
                      </m:r>
                      <m:r>
                        <m:rPr>
                          <m:sty m:val="p"/>
                        </m:rPr>
                        <a:rPr lang="en-US" b="0" i="0" smtClean="0">
                          <a:latin typeface="Cambria Math"/>
                        </a:rPr>
                        <m:t>no</m:t>
                      </m:r>
                      <m:r>
                        <a:rPr lang="en-US" b="0" i="0" smtClean="0">
                          <a:latin typeface="Cambria Math"/>
                        </a:rPr>
                        <m:t>. </m:t>
                      </m:r>
                      <m:r>
                        <m:rPr>
                          <m:sty m:val="p"/>
                        </m:rPr>
                        <a:rPr lang="en-US" b="0" i="0" smtClean="0">
                          <a:latin typeface="Cambria Math"/>
                        </a:rPr>
                        <m:t>of</m:t>
                      </m:r>
                      <m:r>
                        <a:rPr lang="en-US" b="0" i="0" smtClean="0">
                          <a:latin typeface="Cambria Math"/>
                        </a:rPr>
                        <m:t> </m:t>
                      </m:r>
                      <m:r>
                        <m:rPr>
                          <m:sty m:val="p"/>
                        </m:rPr>
                        <a:rPr lang="en-US" b="0" i="0" smtClean="0">
                          <a:latin typeface="Cambria Math"/>
                        </a:rPr>
                        <m:t>moles</m:t>
                      </m:r>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6.022×</m:t>
                          </m:r>
                          <m:sSup>
                            <m:sSupPr>
                              <m:ctrlPr>
                                <a:rPr lang="en-US" b="0"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23</m:t>
                              </m:r>
                            </m:sup>
                          </m:sSup>
                          <m:r>
                            <m:rPr>
                              <m:sty m:val="p"/>
                            </m:rPr>
                            <a:rPr lang="en-US" b="0" i="0" smtClean="0">
                              <a:latin typeface="Cambria Math"/>
                              <a:ea typeface="Cambria Math"/>
                            </a:rPr>
                            <m:t>entities</m:t>
                          </m:r>
                        </m:num>
                        <m:den>
                          <m:r>
                            <a:rPr lang="en-US" b="0" i="0" smtClean="0">
                              <a:latin typeface="Cambria Math"/>
                              <a:ea typeface="Cambria Math"/>
                            </a:rPr>
                            <m:t>1 </m:t>
                          </m:r>
                          <m:r>
                            <m:rPr>
                              <m:sty m:val="p"/>
                            </m:rPr>
                            <a:rPr lang="en-US" b="0" i="0" smtClean="0">
                              <a:latin typeface="Cambria Math"/>
                              <a:ea typeface="Cambria Math"/>
                            </a:rPr>
                            <m:t>mol</m:t>
                          </m:r>
                        </m:den>
                      </m:f>
                    </m:oMath>
                  </m:oMathPara>
                </a14:m>
                <a:endParaRPr lang="en-US" dirty="0"/>
              </a:p>
              <a:p>
                <a:pPr marL="0" indent="0">
                  <a:buNone/>
                </a:pPr>
                <a:endParaRPr lang="en-US" b="0" i="0" dirty="0">
                  <a:latin typeface="Cambria Math"/>
                </a:endParaRPr>
              </a:p>
              <a:p>
                <a:pPr marL="0" indent="0">
                  <a:buNone/>
                </a:pPr>
                <a14:m>
                  <m:oMathPara xmlns:m="http://schemas.openxmlformats.org/officeDocument/2006/math">
                    <m:oMathParaPr>
                      <m:jc m:val="left"/>
                    </m:oMathParaPr>
                    <m:oMath xmlns:m="http://schemas.openxmlformats.org/officeDocument/2006/math">
                      <m:r>
                        <m:rPr>
                          <m:sty m:val="p"/>
                        </m:rPr>
                        <a:rPr lang="en-US" b="0" i="0" smtClean="0">
                          <a:latin typeface="Cambria Math"/>
                        </a:rPr>
                        <m:t>No</m:t>
                      </m:r>
                      <m:r>
                        <a:rPr lang="en-US" b="0" i="0" smtClean="0">
                          <a:latin typeface="Cambria Math"/>
                        </a:rPr>
                        <m:t>. </m:t>
                      </m:r>
                      <m:r>
                        <m:rPr>
                          <m:sty m:val="p"/>
                        </m:rPr>
                        <a:rPr lang="en-US" b="0" i="0" smtClean="0">
                          <a:latin typeface="Cambria Math"/>
                        </a:rPr>
                        <m:t>of</m:t>
                      </m:r>
                      <m:r>
                        <a:rPr lang="en-US" b="0" i="0" smtClean="0">
                          <a:latin typeface="Cambria Math"/>
                        </a:rPr>
                        <m:t> </m:t>
                      </m:r>
                      <m:r>
                        <m:rPr>
                          <m:sty m:val="p"/>
                        </m:rPr>
                        <a:rPr lang="en-US" b="0" i="0" smtClean="0">
                          <a:latin typeface="Cambria Math"/>
                        </a:rPr>
                        <m:t>moles</m:t>
                      </m:r>
                      <m:r>
                        <a:rPr lang="en-US" b="0" i="0" smtClean="0">
                          <a:latin typeface="Cambria Math"/>
                        </a:rPr>
                        <m:t>=</m:t>
                      </m:r>
                      <m:r>
                        <m:rPr>
                          <m:sty m:val="p"/>
                        </m:rPr>
                        <a:rPr lang="en-US" b="0" i="0" smtClean="0">
                          <a:latin typeface="Cambria Math"/>
                        </a:rPr>
                        <m:t>no</m:t>
                      </m:r>
                      <m:r>
                        <a:rPr lang="en-US" b="0" i="0" smtClean="0">
                          <a:latin typeface="Cambria Math"/>
                        </a:rPr>
                        <m:t>. </m:t>
                      </m:r>
                      <m:r>
                        <m:rPr>
                          <m:sty m:val="p"/>
                        </m:rPr>
                        <a:rPr lang="en-US" b="0" i="0" smtClean="0">
                          <a:latin typeface="Cambria Math"/>
                        </a:rPr>
                        <m:t>of</m:t>
                      </m:r>
                      <m:r>
                        <a:rPr lang="en-US" b="0" i="0" smtClean="0">
                          <a:latin typeface="Cambria Math"/>
                        </a:rPr>
                        <m:t> </m:t>
                      </m:r>
                      <m:r>
                        <m:rPr>
                          <m:sty m:val="p"/>
                        </m:rPr>
                        <a:rPr lang="en-US" b="0" i="0" smtClean="0">
                          <a:latin typeface="Cambria Math"/>
                        </a:rPr>
                        <m:t>entities</m:t>
                      </m:r>
                      <m:r>
                        <a:rPr lang="en-US" b="0" i="1" smtClean="0">
                          <a:latin typeface="Cambria Math"/>
                          <a:ea typeface="Cambria Math"/>
                        </a:rPr>
                        <m:t>×</m:t>
                      </m:r>
                      <m:f>
                        <m:fPr>
                          <m:ctrlPr>
                            <a:rPr lang="en-US" b="0" i="1" smtClean="0">
                              <a:latin typeface="Cambria Math" panose="02040503050406030204" pitchFamily="18" charset="0"/>
                              <a:ea typeface="Cambria Math"/>
                            </a:rPr>
                          </m:ctrlPr>
                        </m:fPr>
                        <m:num>
                          <m:r>
                            <a:rPr lang="en-US" b="0" i="1" smtClean="0">
                              <a:latin typeface="Cambria Math"/>
                              <a:ea typeface="Cambria Math"/>
                            </a:rPr>
                            <m:t>1 </m:t>
                          </m:r>
                          <m:r>
                            <m:rPr>
                              <m:sty m:val="p"/>
                            </m:rPr>
                            <a:rPr lang="en-US" b="0" i="0" smtClean="0">
                              <a:latin typeface="Cambria Math"/>
                              <a:ea typeface="Cambria Math"/>
                            </a:rPr>
                            <m:t>mol</m:t>
                          </m:r>
                        </m:num>
                        <m:den>
                          <m:r>
                            <a:rPr lang="en-US" b="0" i="1" smtClean="0">
                              <a:latin typeface="Cambria Math"/>
                              <a:ea typeface="Cambria Math"/>
                            </a:rPr>
                            <m:t>6.022×</m:t>
                          </m:r>
                          <m:sSup>
                            <m:sSupPr>
                              <m:ctrlPr>
                                <a:rPr lang="en-US" b="0" i="1" smtClean="0">
                                  <a:latin typeface="Cambria Math" panose="02040503050406030204" pitchFamily="18" charset="0"/>
                                  <a:ea typeface="Cambria Math"/>
                                </a:rPr>
                              </m:ctrlPr>
                            </m:sSupPr>
                            <m:e>
                              <m:r>
                                <a:rPr lang="en-US" b="0" i="1" smtClean="0">
                                  <a:latin typeface="Cambria Math"/>
                                  <a:ea typeface="Cambria Math"/>
                                </a:rPr>
                                <m:t>10</m:t>
                              </m:r>
                            </m:e>
                            <m:sup>
                              <m:r>
                                <a:rPr lang="en-US" b="0" i="1" smtClean="0">
                                  <a:latin typeface="Cambria Math"/>
                                  <a:ea typeface="Cambria Math"/>
                                </a:rPr>
                                <m:t>23</m:t>
                              </m:r>
                            </m:sup>
                          </m:sSup>
                          <m:r>
                            <m:rPr>
                              <m:sty m:val="p"/>
                            </m:rPr>
                            <a:rPr lang="en-US" b="0" i="0" smtClean="0">
                              <a:latin typeface="Cambria Math"/>
                              <a:ea typeface="Cambria Math"/>
                            </a:rPr>
                            <m:t>entities</m:t>
                          </m:r>
                        </m:den>
                      </m:f>
                    </m:oMath>
                  </m:oMathPara>
                </a14:m>
                <a:endParaRPr lang="en-US" dirty="0"/>
              </a:p>
            </p:txBody>
          </p:sp>
        </mc:Choice>
        <mc:Fallback xmlns="">
          <p:sp>
            <p:nvSpPr>
              <p:cNvPr id="4" name="Content Placeholder 3"/>
              <p:cNvSpPr>
                <a:spLocks noGrp="1" noRot="1" noChangeAspect="1" noMove="1" noResize="1" noEditPoints="1" noAdjustHandles="1" noChangeArrowheads="1" noChangeShapeType="1" noTextEdit="1"/>
              </p:cNvSpPr>
              <p:nvPr>
                <p:ph idx="1"/>
              </p:nvPr>
            </p:nvSpPr>
            <p:spPr>
              <a:xfrm>
                <a:off x="457200" y="1621239"/>
                <a:ext cx="8229600" cy="4966847"/>
              </a:xfrm>
              <a:blipFill rotWithShape="0">
                <a:blip r:embed="rId3"/>
                <a:stretch>
                  <a:fillRect/>
                </a:stretch>
              </a:blipFill>
            </p:spPr>
            <p:txBody>
              <a:bodyPr/>
              <a:lstStyle/>
              <a:p>
                <a:r>
                  <a:rPr lang="en-US">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b="1" dirty="0"/>
              <a:t>Mass-mole-number Relationships for Elements</a:t>
            </a:r>
            <a:r>
              <a:rPr lang="en-US" altLang="en-US" b="1" dirty="0">
                <a:latin typeface="Times New Roman" pitchFamily="18" charset="0"/>
              </a:rPr>
              <a:t/>
            </a:r>
            <a:br>
              <a:rPr lang="en-US" altLang="en-US" b="1" dirty="0">
                <a:latin typeface="Times New Roman" pitchFamily="18" charset="0"/>
              </a:rPr>
            </a:br>
            <a:endParaRPr lang="en-US" dirty="0"/>
          </a:p>
        </p:txBody>
      </p:sp>
      <p:pic>
        <p:nvPicPr>
          <p:cNvPr id="11268" name="Picture 6" descr="The mass in grams is related to the amount in moles via the molar mass in grams per mole. The number of atoms in molecules is related to the amount in moles via Avogadro's number in entities per mole. "/>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706181" y="1117841"/>
            <a:ext cx="3879277" cy="5404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6085490"/>
            <a:ext cx="8229600" cy="467710"/>
          </a:xfrm>
        </p:spPr>
        <p:txBody>
          <a:bodyPr/>
          <a:lstStyle/>
          <a:p>
            <a:r>
              <a:rPr lang="en-US" dirty="0"/>
              <a:t>Fig 3.2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6.0&quot;&gt;&lt;object type=&quot;1&quot; unique_id=&quot;10001&quot;&gt;&lt;object type=&quot;8&quot; unique_id=&quot;12030&quot;&gt;&lt;/object&gt;&lt;object type=&quot;2&quot; unique_id=&quot;12031&quot;&gt;&lt;object type=&quot;3&quot; unique_id=&quot;12032&quot;&gt;&lt;property id=&quot;20148&quot; value=&quot;5&quot;/&gt;&lt;property id=&quot;20300&quot; value=&quot;Slide 1&quot;/&gt;&lt;property id=&quot;20307&quot; value=&quot;314&quot;/&gt;&lt;/object&gt;&lt;object type=&quot;3&quot; unique_id=&quot;12033&quot;&gt;&lt;property id=&quot;20148&quot; value=&quot;5&quot;/&gt;&lt;property id=&quot;20300&quot; value=&quot;Slide 2&quot;/&gt;&lt;property id=&quot;20307&quot; value=&quot;256&quot;/&gt;&lt;/object&gt;&lt;object type=&quot;3&quot; unique_id=&quot;12034&quot;&gt;&lt;property id=&quot;20148&quot; value=&quot;5&quot;/&gt;&lt;property id=&quot;20300&quot; value=&quot;Slide 3&quot;/&gt;&lt;property id=&quot;20307&quot; value=&quot;257&quot;/&gt;&lt;/object&gt;&lt;object type=&quot;3&quot; unique_id=&quot;12035&quot;&gt;&lt;property id=&quot;20148&quot; value=&quot;5&quot;/&gt;&lt;property id=&quot;20300&quot; value=&quot;Slide 4&quot;/&gt;&lt;property id=&quot;20307&quot; value=&quot;258&quot;/&gt;&lt;/object&gt;&lt;object type=&quot;3&quot; unique_id=&quot;12036&quot;&gt;&lt;property id=&quot;20148&quot; value=&quot;5&quot;/&gt;&lt;property id=&quot;20300&quot; value=&quot;Slide 5&quot;/&gt;&lt;property id=&quot;20307&quot; value=&quot;259&quot;/&gt;&lt;/object&gt;&lt;object type=&quot;3&quot; unique_id=&quot;12037&quot;&gt;&lt;property id=&quot;20148&quot; value=&quot;5&quot;/&gt;&lt;property id=&quot;20300&quot; value=&quot;Slide 6&quot;/&gt;&lt;property id=&quot;20307&quot; value=&quot;260&quot;/&gt;&lt;/object&gt;&lt;object type=&quot;3&quot; unique_id=&quot;12038&quot;&gt;&lt;property id=&quot;20148&quot; value=&quot;5&quot;/&gt;&lt;property id=&quot;20300&quot; value=&quot;Slide 7&quot;/&gt;&lt;property id=&quot;20307&quot; value=&quot;261&quot;/&gt;&lt;/object&gt;&lt;object type=&quot;3&quot; unique_id=&quot;12039&quot;&gt;&lt;property id=&quot;20148&quot; value=&quot;5&quot;/&gt;&lt;property id=&quot;20300&quot; value=&quot;Slide 8&quot;/&gt;&lt;property id=&quot;20307&quot; value=&quot;264&quot;/&gt;&lt;/object&gt;&lt;object type=&quot;3&quot; unique_id=&quot;12040&quot;&gt;&lt;property id=&quot;20148&quot; value=&quot;5&quot;/&gt;&lt;property id=&quot;20300&quot; value=&quot;Slide 9&quot;/&gt;&lt;property id=&quot;20307&quot; value=&quot;262&quot;/&gt;&lt;/object&gt;&lt;object type=&quot;3&quot; unique_id=&quot;12041&quot;&gt;&lt;property id=&quot;20148&quot; value=&quot;5&quot;/&gt;&lt;property id=&quot;20300&quot; value=&quot;Slide 10&quot;/&gt;&lt;property id=&quot;20307&quot; value=&quot;265&quot;/&gt;&lt;/object&gt;&lt;object type=&quot;3&quot; unique_id=&quot;12042&quot;&gt;&lt;property id=&quot;20148&quot; value=&quot;5&quot;/&gt;&lt;property id=&quot;20300&quot; value=&quot;Slide 11&quot;/&gt;&lt;property id=&quot;20307&quot; value=&quot;263&quot;/&gt;&lt;/object&gt;&lt;object type=&quot;3&quot; unique_id=&quot;12043&quot;&gt;&lt;property id=&quot;20148&quot; value=&quot;5&quot;/&gt;&lt;property id=&quot;20300&quot; value=&quot;Slide 12&quot;/&gt;&lt;property id=&quot;20307&quot; value=&quot;308&quot;/&gt;&lt;/object&gt;&lt;object type=&quot;3&quot; unique_id=&quot;12044&quot;&gt;&lt;property id=&quot;20148&quot; value=&quot;5&quot;/&gt;&lt;property id=&quot;20300&quot; value=&quot;Slide 13&quot;/&gt;&lt;property id=&quot;20307&quot; value=&quot;267&quot;/&gt;&lt;/object&gt;&lt;object type=&quot;3&quot; unique_id=&quot;12045&quot;&gt;&lt;property id=&quot;20148&quot; value=&quot;5&quot;/&gt;&lt;property id=&quot;20300&quot; value=&quot;Slide 14&quot;/&gt;&lt;property id=&quot;20307&quot; value=&quot;266&quot;/&gt;&lt;/object&gt;&lt;object type=&quot;3&quot; unique_id=&quot;12046&quot;&gt;&lt;property id=&quot;20148&quot; value=&quot;5&quot;/&gt;&lt;property id=&quot;20300&quot; value=&quot;Slide 15&quot;/&gt;&lt;property id=&quot;20307&quot; value=&quot;268&quot;/&gt;&lt;/object&gt;&lt;object type=&quot;3&quot; unique_id=&quot;12047&quot;&gt;&lt;property id=&quot;20148&quot; value=&quot;5&quot;/&gt;&lt;property id=&quot;20300&quot; value=&quot;Slide 16&quot;/&gt;&lt;property id=&quot;20307&quot; value=&quot;269&quot;/&gt;&lt;/object&gt;&lt;object type=&quot;3&quot; unique_id=&quot;12048&quot;&gt;&lt;property id=&quot;20148&quot; value=&quot;5&quot;/&gt;&lt;property id=&quot;20300&quot; value=&quot;Slide 17&quot;/&gt;&lt;property id=&quot;20307&quot; value=&quot;270&quot;/&gt;&lt;/object&gt;&lt;object type=&quot;3&quot; unique_id=&quot;12049&quot;&gt;&lt;property id=&quot;20148&quot; value=&quot;5&quot;/&gt;&lt;property id=&quot;20300&quot; value=&quot;Slide 18&quot;/&gt;&lt;property id=&quot;20307&quot; value=&quot;271&quot;/&gt;&lt;/object&gt;&lt;object type=&quot;3&quot; unique_id=&quot;12050&quot;&gt;&lt;property id=&quot;20148&quot; value=&quot;5&quot;/&gt;&lt;property id=&quot;20300&quot; value=&quot;Slide 19&quot;/&gt;&lt;property id=&quot;20307&quot; value=&quot;272&quot;/&gt;&lt;/object&gt;&lt;object type=&quot;3&quot; unique_id=&quot;12051&quot;&gt;&lt;property id=&quot;20148&quot; value=&quot;5&quot;/&gt;&lt;property id=&quot;20300&quot; value=&quot;Slide 20&quot;/&gt;&lt;property id=&quot;20307&quot; value=&quot;273&quot;/&gt;&lt;/object&gt;&lt;object type=&quot;3&quot; unique_id=&quot;12052&quot;&gt;&lt;property id=&quot;20148&quot; value=&quot;5&quot;/&gt;&lt;property id=&quot;20300&quot; value=&quot;Slide 21&quot;/&gt;&lt;property id=&quot;20307&quot; value=&quot;274&quot;/&gt;&lt;/object&gt;&lt;object type=&quot;3&quot; unique_id=&quot;12053&quot;&gt;&lt;property id=&quot;20148&quot; value=&quot;5&quot;/&gt;&lt;property id=&quot;20300&quot; value=&quot;Slide 22&quot;/&gt;&lt;property id=&quot;20307&quot; value=&quot;275&quot;/&gt;&lt;/object&gt;&lt;object type=&quot;3&quot; unique_id=&quot;12054&quot;&gt;&lt;property id=&quot;20148&quot; value=&quot;5&quot;/&gt;&lt;property id=&quot;20300&quot; value=&quot;Slide 23&quot;/&gt;&lt;property id=&quot;20307&quot; value=&quot;276&quot;/&gt;&lt;/object&gt;&lt;object type=&quot;3&quot; unique_id=&quot;12055&quot;&gt;&lt;property id=&quot;20148&quot; value=&quot;5&quot;/&gt;&lt;property id=&quot;20300&quot; value=&quot;Slide 24&quot;/&gt;&lt;property id=&quot;20307&quot; value=&quot;277&quot;/&gt;&lt;/object&gt;&lt;object type=&quot;3&quot; unique_id=&quot;12056&quot;&gt;&lt;property id=&quot;20148&quot; value=&quot;5&quot;/&gt;&lt;property id=&quot;20300&quot; value=&quot;Slide 25&quot;/&gt;&lt;property id=&quot;20307&quot; value=&quot;278&quot;/&gt;&lt;/object&gt;&lt;object type=&quot;3&quot; unique_id=&quot;12057&quot;&gt;&lt;property id=&quot;20148&quot; value=&quot;5&quot;/&gt;&lt;property id=&quot;20300&quot; value=&quot;Slide 26&quot;/&gt;&lt;property id=&quot;20307&quot; value=&quot;279&quot;/&gt;&lt;/object&gt;&lt;object type=&quot;3&quot; unique_id=&quot;12058&quot;&gt;&lt;property id=&quot;20148&quot; value=&quot;5&quot;/&gt;&lt;property id=&quot;20300&quot; value=&quot;Slide 27&quot;/&gt;&lt;property id=&quot;20307&quot; value=&quot;280&quot;/&gt;&lt;/object&gt;&lt;object type=&quot;3&quot; unique_id=&quot;12059&quot;&gt;&lt;property id=&quot;20148&quot; value=&quot;5&quot;/&gt;&lt;property id=&quot;20300&quot; value=&quot;Slide 28&quot;/&gt;&lt;property id=&quot;20307&quot; value=&quot;281&quot;/&gt;&lt;/object&gt;&lt;object type=&quot;3&quot; unique_id=&quot;12060&quot;&gt;&lt;property id=&quot;20148&quot; value=&quot;5&quot;/&gt;&lt;property id=&quot;20300&quot; value=&quot;Slide 29&quot;/&gt;&lt;property id=&quot;20307&quot; value=&quot;282&quot;/&gt;&lt;/object&gt;&lt;object type=&quot;3&quot; unique_id=&quot;12061&quot;&gt;&lt;property id=&quot;20148&quot; value=&quot;5&quot;/&gt;&lt;property id=&quot;20300&quot; value=&quot;Slide 30&quot;/&gt;&lt;property id=&quot;20307&quot; value=&quot;283&quot;/&gt;&lt;/object&gt;&lt;object type=&quot;3&quot; unique_id=&quot;12062&quot;&gt;&lt;property id=&quot;20148&quot; value=&quot;5&quot;/&gt;&lt;property id=&quot;20300&quot; value=&quot;Slide 31&quot;/&gt;&lt;property id=&quot;20307&quot; value=&quot;309&quot;/&gt;&lt;/object&gt;&lt;object type=&quot;3&quot; unique_id=&quot;12063&quot;&gt;&lt;property id=&quot;20148&quot; value=&quot;5&quot;/&gt;&lt;property id=&quot;20300&quot; value=&quot;Slide 32&quot;/&gt;&lt;property id=&quot;20307&quot; value=&quot;310&quot;/&gt;&lt;/object&gt;&lt;object type=&quot;3&quot; unique_id=&quot;12064&quot;&gt;&lt;property id=&quot;20148&quot; value=&quot;5&quot;/&gt;&lt;property id=&quot;20300&quot; value=&quot;Slide 33&quot;/&gt;&lt;property id=&quot;20307&quot; value=&quot;311&quot;/&gt;&lt;/object&gt;&lt;object type=&quot;3&quot; unique_id=&quot;12065&quot;&gt;&lt;property id=&quot;20148&quot; value=&quot;5&quot;/&gt;&lt;property id=&quot;20300&quot; value=&quot;Slide 34&quot;/&gt;&lt;property id=&quot;20307&quot; value=&quot;312&quot;/&gt;&lt;/object&gt;&lt;object type=&quot;3&quot; unique_id=&quot;12066&quot;&gt;&lt;property id=&quot;20148&quot; value=&quot;5&quot;/&gt;&lt;property id=&quot;20300&quot; value=&quot;Slide 35&quot;/&gt;&lt;property id=&quot;20307&quot; value=&quot;305&quot;/&gt;&lt;/object&gt;&lt;object type=&quot;3&quot; unique_id=&quot;12067&quot;&gt;&lt;property id=&quot;20148&quot; value=&quot;5&quot;/&gt;&lt;property id=&quot;20300&quot; value=&quot;Slide 36&quot;/&gt;&lt;property id=&quot;20307&quot; value=&quot;284&quot;/&gt;&lt;/object&gt;&lt;object type=&quot;3&quot; unique_id=&quot;12068&quot;&gt;&lt;property id=&quot;20148&quot; value=&quot;5&quot;/&gt;&lt;property id=&quot;20300&quot; value=&quot;Slide 37&quot;/&gt;&lt;property id=&quot;20307&quot; value=&quot;285&quot;/&gt;&lt;/object&gt;&lt;object type=&quot;3&quot; unique_id=&quot;12069&quot;&gt;&lt;property id=&quot;20148&quot; value=&quot;5&quot;/&gt;&lt;property id=&quot;20300&quot; value=&quot;Slide 38&quot;/&gt;&lt;property id=&quot;20307&quot; value=&quot;286&quot;/&gt;&lt;/object&gt;&lt;object type=&quot;3&quot; unique_id=&quot;12070&quot;&gt;&lt;property id=&quot;20148&quot; value=&quot;5&quot;/&gt;&lt;property id=&quot;20300&quot; value=&quot;Slide 39&quot;/&gt;&lt;property id=&quot;20307&quot; value=&quot;288&quot;/&gt;&lt;/object&gt;&lt;object type=&quot;3&quot; unique_id=&quot;12071&quot;&gt;&lt;property id=&quot;20148&quot; value=&quot;5&quot;/&gt;&lt;property id=&quot;20300&quot; value=&quot;Slide 40&quot;/&gt;&lt;property id=&quot;20307&quot; value=&quot;298&quot;/&gt;&lt;/object&gt;&lt;object type=&quot;3&quot; unique_id=&quot;12072&quot;&gt;&lt;property id=&quot;20148&quot; value=&quot;5&quot;/&gt;&lt;property id=&quot;20300&quot; value=&quot;Slide 41&quot;/&gt;&lt;property id=&quot;20307&quot; value=&quot;306&quot;/&gt;&lt;/object&gt;&lt;object type=&quot;3&quot; unique_id=&quot;12073&quot;&gt;&lt;property id=&quot;20148&quot; value=&quot;5&quot;/&gt;&lt;property id=&quot;20300&quot; value=&quot;Slide 42&quot;/&gt;&lt;property id=&quot;20307&quot; value=&quot;289&quot;/&gt;&lt;/object&gt;&lt;object type=&quot;3&quot; unique_id=&quot;12074&quot;&gt;&lt;property id=&quot;20148&quot; value=&quot;5&quot;/&gt;&lt;property id=&quot;20300&quot; value=&quot;Slide 43&quot;/&gt;&lt;property id=&quot;20307&quot; value=&quot;290&quot;/&gt;&lt;/object&gt;&lt;object type=&quot;3&quot; unique_id=&quot;12075&quot;&gt;&lt;property id=&quot;20148&quot; value=&quot;5&quot;/&gt;&lt;property id=&quot;20300&quot; value=&quot;Slide 44&quot;/&gt;&lt;property id=&quot;20307&quot; value=&quot;299&quot;/&gt;&lt;/object&gt;&lt;object type=&quot;3&quot; unique_id=&quot;12076&quot;&gt;&lt;property id=&quot;20148&quot; value=&quot;5&quot;/&gt;&lt;property id=&quot;20300&quot; value=&quot;Slide 45&quot;/&gt;&lt;property id=&quot;20307&quot; value=&quot;291&quot;/&gt;&lt;/object&gt;&lt;object type=&quot;3&quot; unique_id=&quot;12077&quot;&gt;&lt;property id=&quot;20148&quot; value=&quot;5&quot;/&gt;&lt;property id=&quot;20300&quot; value=&quot;Slide 46&quot;/&gt;&lt;property id=&quot;20307&quot; value=&quot;292&quot;/&gt;&lt;/object&gt;&lt;object type=&quot;3&quot; unique_id=&quot;12078&quot;&gt;&lt;property id=&quot;20148&quot; value=&quot;5&quot;/&gt;&lt;property id=&quot;20300&quot; value=&quot;Slide 47&quot;/&gt;&lt;property id=&quot;20307&quot; value=&quot;293&quot;/&gt;&lt;/object&gt;&lt;object type=&quot;3&quot; unique_id=&quot;12079&quot;&gt;&lt;property id=&quot;20148&quot; value=&quot;5&quot;/&gt;&lt;property id=&quot;20300&quot; value=&quot;Slide 48&quot;/&gt;&lt;property id=&quot;20307&quot; value=&quot;294&quot;/&gt;&lt;/object&gt;&lt;object type=&quot;3&quot; unique_id=&quot;12080&quot;&gt;&lt;property id=&quot;20148&quot; value=&quot;5&quot;/&gt;&lt;property id=&quot;20300&quot; value=&quot;Slide 49&quot;/&gt;&lt;property id=&quot;20307&quot; value=&quot;295&quot;/&gt;&lt;/object&gt;&lt;object type=&quot;3&quot; unique_id=&quot;12081&quot;&gt;&lt;property id=&quot;20148&quot; value=&quot;5&quot;/&gt;&lt;property id=&quot;20300&quot; value=&quot;Slide 50&quot;/&gt;&lt;property id=&quot;20307&quot; value=&quot;296&quot;/&gt;&lt;/object&gt;&lt;object type=&quot;3&quot; unique_id=&quot;12082&quot;&gt;&lt;property id=&quot;20148&quot; value=&quot;5&quot;/&gt;&lt;property id=&quot;20300&quot; value=&quot;Slide 51&quot;/&gt;&lt;property id=&quot;20307&quot; value=&quot;297&quot;/&gt;&lt;/object&gt;&lt;object type=&quot;3&quot; unique_id=&quot;12083&quot;&gt;&lt;property id=&quot;20148&quot; value=&quot;5&quot;/&gt;&lt;property id=&quot;20300&quot; value=&quot;Slide 52&quot;/&gt;&lt;property id=&quot;20307&quot; value=&quot;300&quot;/&gt;&lt;/object&gt;&lt;object type=&quot;3&quot; unique_id=&quot;12084&quot;&gt;&lt;property id=&quot;20148&quot; value=&quot;5&quot;/&gt;&lt;property id=&quot;20300&quot; value=&quot;Slide 53&quot;/&gt;&lt;property id=&quot;20307&quot; value=&quot;313&quot;/&gt;&lt;/object&gt;&lt;object type=&quot;3&quot; unique_id=&quot;12085&quot;&gt;&lt;property id=&quot;20148&quot; value=&quot;5&quot;/&gt;&lt;property id=&quot;20300&quot; value=&quot;Slide 54&quot;/&gt;&lt;property id=&quot;20307&quot; value=&quot;302&quot;/&gt;&lt;/object&gt;&lt;object type=&quot;3&quot; unique_id=&quot;12086&quot;&gt;&lt;property id=&quot;20148&quot; value=&quot;5&quot;/&gt;&lt;property id=&quot;20300&quot; value=&quot;Slide 55&quot;/&gt;&lt;property id=&quot;20307&quot; value=&quot;304&quot;/&gt;&lt;/object&gt;&lt;/object&gt;&lt;/object&gt;&lt;/database&gt;"/>
  <p:tag name="PREVIOUS_ACTIVE_SLIDE" val="298"/>
</p:tagLst>
</file>

<file path=ppt/theme/theme1.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11105</TotalTime>
  <Words>4177</Words>
  <Application>Microsoft Office PowerPoint</Application>
  <PresentationFormat>On-screen Show (4:3)</PresentationFormat>
  <Paragraphs>664</Paragraphs>
  <Slides>78</Slides>
  <Notes>55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78</vt:i4>
      </vt:variant>
    </vt:vector>
  </HeadingPairs>
  <TitlesOfParts>
    <vt:vector size="92" baseType="lpstr">
      <vt:lpstr>MS PGothic</vt:lpstr>
      <vt:lpstr>MS PGothic</vt:lpstr>
      <vt:lpstr>Arial</vt:lpstr>
      <vt:lpstr>ArumSans Bold</vt:lpstr>
      <vt:lpstr>Baskerville Semibold</vt:lpstr>
      <vt:lpstr>Calibri</vt:lpstr>
      <vt:lpstr>Cambria Math</vt:lpstr>
      <vt:lpstr>Monotype Corsiva</vt:lpstr>
      <vt:lpstr>Symbol</vt:lpstr>
      <vt:lpstr>Times</vt:lpstr>
      <vt:lpstr>Times New Roman</vt:lpstr>
      <vt:lpstr>Wingdings</vt:lpstr>
      <vt:lpstr>Alternate FIRST, BREAK, LAST slides</vt:lpstr>
      <vt:lpstr>Plain BODY/MAIN CONTENT</vt:lpstr>
      <vt:lpstr>Chemistry </vt:lpstr>
      <vt:lpstr>Chapter 3: Stoichiometry of Formulas and Equations</vt:lpstr>
      <vt:lpstr>The Mole </vt:lpstr>
      <vt:lpstr>One Mole of Some Familiar Substances </vt:lpstr>
      <vt:lpstr>Molar Mass </vt:lpstr>
      <vt:lpstr>Molar Mass, Cont’d</vt:lpstr>
      <vt:lpstr>Chemical Formula of Glucose C6H12O6</vt:lpstr>
      <vt:lpstr>Interconverting Moles, Mass, and Number of Chemical Entities </vt:lpstr>
      <vt:lpstr>Mass-mole-number Relationships for Elements </vt:lpstr>
      <vt:lpstr>Sample Problem 3.1 – Problem, Plan and Solution</vt:lpstr>
      <vt:lpstr>Sample Problem 3.2 - Problem and Plan</vt:lpstr>
      <vt:lpstr>Sample Problem 3.2 - Solution</vt:lpstr>
      <vt:lpstr>Sample Problem 3.3 – Problem and Plan</vt:lpstr>
      <vt:lpstr>Sample Problem 3.3 - Solution</vt:lpstr>
      <vt:lpstr>Amount-Mass-Number Relationship</vt:lpstr>
      <vt:lpstr>Sample Problem 3.4 – Problem and Plan</vt:lpstr>
      <vt:lpstr>Sample Problem 3.4 - Solution</vt:lpstr>
      <vt:lpstr>Sample Problem 3.5 – Problem and Plan</vt:lpstr>
      <vt:lpstr>Sample Problem 3.5 - Solution</vt:lpstr>
      <vt:lpstr>Sample Problem 3.5 – Solution, Cont’d</vt:lpstr>
      <vt:lpstr>Mass Percent from the Chemical Formula </vt:lpstr>
      <vt:lpstr>Sample Problem 3.6 – Problem and Plan</vt:lpstr>
      <vt:lpstr>Sample Problem 3.6 – Plan, Cont’d</vt:lpstr>
      <vt:lpstr>Sample Problem 3.6 - Solution</vt:lpstr>
      <vt:lpstr>Sample Problem 3.6 – Solution, Cont’d</vt:lpstr>
      <vt:lpstr>Sample Problem 3.6 - Check</vt:lpstr>
      <vt:lpstr>Mass Fraction and the Mass of an Element </vt:lpstr>
      <vt:lpstr>Sample Problem 3.7 – Problem and Plan</vt:lpstr>
      <vt:lpstr>Sample Problem 3.7 - Solution</vt:lpstr>
      <vt:lpstr>Empirical and Molecular Formulas </vt:lpstr>
      <vt:lpstr>Sample Problem 3.8 – Problem and Plan</vt:lpstr>
      <vt:lpstr>Sample Problem 3.8 - Solution</vt:lpstr>
      <vt:lpstr>Sample Problem 3.9 – Problem and Plan</vt:lpstr>
      <vt:lpstr>Sample Problem 3.9 - Solution</vt:lpstr>
      <vt:lpstr>Determining the Molecular Formula </vt:lpstr>
      <vt:lpstr>Sample Problem 3.10 – Problem and Plan</vt:lpstr>
      <vt:lpstr>Sample Problem 3.10 - Solution</vt:lpstr>
      <vt:lpstr>Combustion Apparatus</vt:lpstr>
      <vt:lpstr>Sample Problem 3.11 – Problem and Plan</vt:lpstr>
      <vt:lpstr>Sample Problem 3.11 - Solution</vt:lpstr>
      <vt:lpstr>Sample Problem 3.11 – Solution, Cont’d</vt:lpstr>
      <vt:lpstr>Table 3.2 Compounds with Empirical Formula CH2O</vt:lpstr>
      <vt:lpstr>Chemical Equations </vt:lpstr>
      <vt:lpstr>Features of Chemical Equations </vt:lpstr>
      <vt:lpstr>Balancing a Chemical Equation  </vt:lpstr>
      <vt:lpstr>A Three-level View of a Reaction</vt:lpstr>
      <vt:lpstr>Sample Problem 3.12 – Problem and Solution</vt:lpstr>
      <vt:lpstr>Visualizing a Reaction with a Molecular Scene Combustion of Octane </vt:lpstr>
      <vt:lpstr>Sample Problem 3.13 – Problem and Plan </vt:lpstr>
      <vt:lpstr>Sample Problem 3.13 - Solution </vt:lpstr>
      <vt:lpstr>Stoichiometric Calculations </vt:lpstr>
      <vt:lpstr>Table 3.4   Information Contained in a Balanced Equation</vt:lpstr>
      <vt:lpstr>Amount-mass-number Relationships </vt:lpstr>
      <vt:lpstr>Sample Problem 3.14 – Problem and Plan</vt:lpstr>
      <vt:lpstr>Sample Problem 3.14 –Solution </vt:lpstr>
      <vt:lpstr>Sample Problem 3.15 – Problem and Plan</vt:lpstr>
      <vt:lpstr>Sample Problem 3.15 - Solution</vt:lpstr>
      <vt:lpstr>Sample Problem 3.16 – Problem and Plan</vt:lpstr>
      <vt:lpstr>Sample Problem 3.16 - Solution</vt:lpstr>
      <vt:lpstr>Reactions in Sequence</vt:lpstr>
      <vt:lpstr>Sample Problem 3.17 - Problem and Plan </vt:lpstr>
      <vt:lpstr>Sample Problem 3.17 - Solution </vt:lpstr>
      <vt:lpstr>Limiting Reactants </vt:lpstr>
      <vt:lpstr>Analogy for Limiting Reactions </vt:lpstr>
      <vt:lpstr>Sample Problem 3.18 - Problem </vt:lpstr>
      <vt:lpstr>Sample Problem 3.18 – Plan and Solution (a)</vt:lpstr>
      <vt:lpstr>Sample Problem 3.18 – Solution (b) and (c) </vt:lpstr>
      <vt:lpstr>Sample Problem 3.19 – Problem and Plan</vt:lpstr>
      <vt:lpstr>Sample Problem 3.19 –Solution (a) and (b)</vt:lpstr>
      <vt:lpstr>Sample Problem 3.20 – Problem and Plan </vt:lpstr>
      <vt:lpstr>Sample Problem 3.20 – Plan, Cont’d</vt:lpstr>
      <vt:lpstr>Sample Problem 3.20 – Solution (a)</vt:lpstr>
      <vt:lpstr>Sample Problem 3.20 – Solution (b)</vt:lpstr>
      <vt:lpstr>Stoichiometric Relationships</vt:lpstr>
      <vt:lpstr>Reaction Yields </vt:lpstr>
      <vt:lpstr>Effect of Side Reactions on Yield of Main Product. </vt:lpstr>
      <vt:lpstr>Sample Problem 3.21 – Problem and Plan</vt:lpstr>
      <vt:lpstr>Sample Problem 3.21 - Solution</vt:lpstr>
    </vt:vector>
  </TitlesOfParts>
  <Company>Department of Chemistry, Cal Poly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Leslie</dc:creator>
  <cp:lastModifiedBy>Durga Devi</cp:lastModifiedBy>
  <cp:revision>513</cp:revision>
  <dcterms:created xsi:type="dcterms:W3CDTF">2004-07-19T21:32:45Z</dcterms:created>
  <dcterms:modified xsi:type="dcterms:W3CDTF">2017-02-22T02:39:11Z</dcterms:modified>
</cp:coreProperties>
</file>