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62" r:id="rId1"/>
    <p:sldMasterId id="2147485926" r:id="rId2"/>
  </p:sldMasterIdLst>
  <p:notesMasterIdLst>
    <p:notesMasterId r:id="rId55"/>
  </p:notesMasterIdLst>
  <p:sldIdLst>
    <p:sldId id="256" r:id="rId3"/>
    <p:sldId id="257" r:id="rId4"/>
    <p:sldId id="258" r:id="rId5"/>
    <p:sldId id="695" r:id="rId6"/>
    <p:sldId id="263" r:id="rId7"/>
    <p:sldId id="836" r:id="rId8"/>
    <p:sldId id="847" r:id="rId9"/>
    <p:sldId id="301" r:id="rId10"/>
    <p:sldId id="863" r:id="rId11"/>
    <p:sldId id="850" r:id="rId12"/>
    <p:sldId id="870" r:id="rId13"/>
    <p:sldId id="835" r:id="rId14"/>
    <p:sldId id="268" r:id="rId15"/>
    <p:sldId id="527" r:id="rId16"/>
    <p:sldId id="854" r:id="rId17"/>
    <p:sldId id="697" r:id="rId18"/>
    <p:sldId id="699" r:id="rId19"/>
    <p:sldId id="871" r:id="rId20"/>
    <p:sldId id="267" r:id="rId21"/>
    <p:sldId id="837" r:id="rId22"/>
    <p:sldId id="273" r:id="rId23"/>
    <p:sldId id="271" r:id="rId24"/>
    <p:sldId id="266" r:id="rId25"/>
    <p:sldId id="274" r:id="rId26"/>
    <p:sldId id="279" r:id="rId27"/>
    <p:sldId id="272" r:id="rId28"/>
    <p:sldId id="276" r:id="rId29"/>
    <p:sldId id="278" r:id="rId30"/>
    <p:sldId id="277" r:id="rId31"/>
    <p:sldId id="284" r:id="rId32"/>
    <p:sldId id="290" r:id="rId33"/>
    <p:sldId id="282" r:id="rId34"/>
    <p:sldId id="280" r:id="rId35"/>
    <p:sldId id="283" r:id="rId36"/>
    <p:sldId id="285" r:id="rId37"/>
    <p:sldId id="286" r:id="rId38"/>
    <p:sldId id="288" r:id="rId39"/>
    <p:sldId id="287" r:id="rId40"/>
    <p:sldId id="293" r:id="rId41"/>
    <p:sldId id="289" r:id="rId42"/>
    <p:sldId id="295" r:id="rId43"/>
    <p:sldId id="291" r:id="rId44"/>
    <p:sldId id="294" r:id="rId45"/>
    <p:sldId id="297" r:id="rId46"/>
    <p:sldId id="296" r:id="rId47"/>
    <p:sldId id="298" r:id="rId48"/>
    <p:sldId id="299" r:id="rId49"/>
    <p:sldId id="292" r:id="rId50"/>
    <p:sldId id="264" r:id="rId51"/>
    <p:sldId id="300" r:id="rId52"/>
    <p:sldId id="270" r:id="rId53"/>
    <p:sldId id="265" r:id="rId54"/>
  </p:sldIdLst>
  <p:sldSz cx="9144000" cy="5143500" type="screen16x9"/>
  <p:notesSz cx="7315200" cy="9601200"/>
  <p:defaultTextStyle>
    <a:defPPr>
      <a:defRPr lang="en-US"/>
    </a:defPPr>
    <a:lvl1pPr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5pPr>
    <a:lvl6pPr marL="2286000" algn="l" defTabSz="914400" rtl="0" eaLnBrk="1" latinLnBrk="0" hangingPunct="1">
      <a:defRPr sz="1400" b="1" kern="1200">
        <a:solidFill>
          <a:schemeClr val="tx1"/>
        </a:solidFill>
        <a:latin typeface="Arial" panose="020B0604020202020204" pitchFamily="34" charset="0"/>
        <a:ea typeface="+mn-ea"/>
        <a:cs typeface="+mn-cs"/>
      </a:defRPr>
    </a:lvl6pPr>
    <a:lvl7pPr marL="2743200" algn="l" defTabSz="914400" rtl="0" eaLnBrk="1" latinLnBrk="0" hangingPunct="1">
      <a:defRPr sz="1400" b="1" kern="1200">
        <a:solidFill>
          <a:schemeClr val="tx1"/>
        </a:solidFill>
        <a:latin typeface="Arial" panose="020B0604020202020204" pitchFamily="34" charset="0"/>
        <a:ea typeface="+mn-ea"/>
        <a:cs typeface="+mn-cs"/>
      </a:defRPr>
    </a:lvl7pPr>
    <a:lvl8pPr marL="3200400" algn="l" defTabSz="914400" rtl="0" eaLnBrk="1" latinLnBrk="0" hangingPunct="1">
      <a:defRPr sz="1400" b="1" kern="1200">
        <a:solidFill>
          <a:schemeClr val="tx1"/>
        </a:solidFill>
        <a:latin typeface="Arial" panose="020B0604020202020204" pitchFamily="34" charset="0"/>
        <a:ea typeface="+mn-ea"/>
        <a:cs typeface="+mn-cs"/>
      </a:defRPr>
    </a:lvl8pPr>
    <a:lvl9pPr marL="3657600" algn="l" defTabSz="914400" rtl="0" eaLnBrk="1" latinLnBrk="0" hangingPunct="1">
      <a:defRPr sz="1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23">
          <p15:clr>
            <a:srgbClr val="A4A3A4"/>
          </p15:clr>
        </p15:guide>
        <p15:guide id="2" pos="549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D65BB-0B49-4294-E373-9F0787373733}" v="26" dt="2025-09-03T04:13:22.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p:scale>
          <a:sx n="100" d="100"/>
          <a:sy n="100" d="100"/>
        </p:scale>
        <p:origin x="1608" y="1164"/>
      </p:cViewPr>
      <p:guideLst>
        <p:guide orient="horz" pos="1523"/>
        <p:guide pos="549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62041FB-6F41-4960-A7C3-B1F38780B45A}" type="datetimeFigureOut">
              <a:rPr lang="en-US" smtClean="0"/>
              <a:t>9/2/2025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9861C8A-3218-4097-A384-F09EA437891C}" type="slidenum">
              <a:rPr lang="en-US" smtClean="0"/>
              <a:t>‹#›</a:t>
            </a:fld>
            <a:endParaRPr lang="en-US"/>
          </a:p>
        </p:txBody>
      </p:sp>
    </p:spTree>
    <p:extLst>
      <p:ext uri="{BB962C8B-B14F-4D97-AF65-F5344CB8AC3E}">
        <p14:creationId xmlns:p14="http://schemas.microsoft.com/office/powerpoint/2010/main" val="263340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5836-49D0-7370-8994-DC4A10535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C64DB-49A8-A8BD-900B-D3BB7C0C82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2626519-14FB-1479-E40E-239D4C78285B}"/>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9B8629B-6B91-D9EA-37C6-780A3F35877D}"/>
              </a:ext>
            </a:extLst>
          </p:cNvPr>
          <p:cNvSpPr txBox="1">
            <a:spLocks noGrp="1"/>
          </p:cNvSpPr>
          <p:nvPr>
            <p:ph type="sldNum" sz="quarter" idx="8"/>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90E54686-384F-4443-9014-AA1E9755B096}"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9689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81565EA-46E0-470A-85CC-BA49665CE0F0}" type="slidenum">
              <a:rPr lang="en-US" smtClean="0"/>
              <a:pPr>
                <a:defRPr/>
              </a:pPr>
              <a:t>7</a:t>
            </a:fld>
            <a:endParaRPr lang="en-US" dirty="0"/>
          </a:p>
        </p:txBody>
      </p:sp>
    </p:spTree>
    <p:extLst>
      <p:ext uri="{BB962C8B-B14F-4D97-AF65-F5344CB8AC3E}">
        <p14:creationId xmlns:p14="http://schemas.microsoft.com/office/powerpoint/2010/main" val="313159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81565EA-46E0-470A-85CC-BA49665CE0F0}" type="slidenum">
              <a:rPr lang="en-US" smtClean="0"/>
              <a:pPr>
                <a:defRPr/>
              </a:pPr>
              <a:t>9</a:t>
            </a:fld>
            <a:endParaRPr lang="en-US" dirty="0"/>
          </a:p>
        </p:txBody>
      </p:sp>
    </p:spTree>
    <p:extLst>
      <p:ext uri="{BB962C8B-B14F-4D97-AF65-F5344CB8AC3E}">
        <p14:creationId xmlns:p14="http://schemas.microsoft.com/office/powerpoint/2010/main" val="280176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81565EA-46E0-470A-85CC-BA49665CE0F0}" type="slidenum">
              <a:rPr lang="en-US" smtClean="0"/>
              <a:pPr>
                <a:defRPr/>
              </a:pPr>
              <a:t>14</a:t>
            </a:fld>
            <a:endParaRPr lang="en-US" dirty="0"/>
          </a:p>
        </p:txBody>
      </p:sp>
    </p:spTree>
    <p:extLst>
      <p:ext uri="{BB962C8B-B14F-4D97-AF65-F5344CB8AC3E}">
        <p14:creationId xmlns:p14="http://schemas.microsoft.com/office/powerpoint/2010/main" val="151833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63AF6-861E-473F-BCD6-069F78ECE2FB}" type="slidenum">
              <a:rPr lang="en-US" smtClean="0"/>
              <a:t>15</a:t>
            </a:fld>
            <a:endParaRPr lang="en-US" dirty="0"/>
          </a:p>
        </p:txBody>
      </p:sp>
    </p:spTree>
    <p:extLst>
      <p:ext uri="{BB962C8B-B14F-4D97-AF65-F5344CB8AC3E}">
        <p14:creationId xmlns:p14="http://schemas.microsoft.com/office/powerpoint/2010/main" val="45464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ED0AF-EDC4-CCC5-6AF3-AEB9C6F72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0C79E-13EC-BE3C-594C-8D5118A890F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60EF196-9D7F-3DDA-83C3-193FB4E06180}"/>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6F3F647F-F0E4-C4D2-FCDF-1B9B2CE34CBD}"/>
              </a:ext>
            </a:extLst>
          </p:cNvPr>
          <p:cNvSpPr txBox="1">
            <a:spLocks noGrp="1"/>
          </p:cNvSpPr>
          <p:nvPr>
            <p:ph type="sldNum" sz="quarter" idx="8"/>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90E54686-384F-4443-9014-AA1E9755B096}"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48822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CD59-EE5C-0391-3F7D-704AD433A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99795-3543-C2EF-9F3B-BB4734592D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3E82ED3-8529-13B8-9BFF-C222F27B76E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C2CCDEF7-AA2E-135E-23C8-46E0CE9984BA}"/>
              </a:ext>
            </a:extLst>
          </p:cNvPr>
          <p:cNvSpPr txBox="1">
            <a:spLocks noGrp="1"/>
          </p:cNvSpPr>
          <p:nvPr>
            <p:ph type="sldNum" sz="quarter" idx="8"/>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90E54686-384F-4443-9014-AA1E9755B096}"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918274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F96EDD1-AE14-762D-1746-02B54CC7EB02}"/>
              </a:ext>
            </a:extLst>
          </p:cNvPr>
          <p:cNvSpPr/>
          <p:nvPr userDrawn="1"/>
        </p:nvSpPr>
        <p:spPr>
          <a:xfrm>
            <a:off x="11113" y="1197090"/>
            <a:ext cx="9144000" cy="577798"/>
          </a:xfrm>
          <a:prstGeom prst="rect">
            <a:avLst/>
          </a:prstGeom>
          <a:solidFill>
            <a:srgbClr val="8C042C"/>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62605" tIns="81303" rIns="162605" bIns="81303" anchor="ctr"/>
          <a:lstStyle/>
          <a:p>
            <a:pPr algn="ctr" fontAlgn="auto">
              <a:spcBef>
                <a:spcPts val="0"/>
              </a:spcBef>
              <a:spcAft>
                <a:spcPts val="0"/>
              </a:spcAft>
              <a:defRPr/>
            </a:pPr>
            <a:endParaRPr lang="en-US" sz="2400" dirty="0">
              <a:solidFill>
                <a:schemeClr val="bg1"/>
              </a:solidFill>
            </a:endParaRPr>
          </a:p>
        </p:txBody>
      </p:sp>
      <p:pic>
        <p:nvPicPr>
          <p:cNvPr id="8" name="Picture 4" descr="De Anza College Academy in the DMT Dept.">
            <a:extLst>
              <a:ext uri="{FF2B5EF4-FFF2-40B4-BE49-F238E27FC236}">
                <a16:creationId xmlns:a16="http://schemas.microsoft.com/office/drawing/2014/main" id="{86BF72E7-EA2D-94DB-8C6A-AFB16805FC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29500" y="269489"/>
            <a:ext cx="1366475" cy="73028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A6E6430A-2EDE-074C-564D-01DA7897E59F}"/>
              </a:ext>
            </a:extLst>
          </p:cNvPr>
          <p:cNvCxnSpPr>
            <a:cxnSpLocks/>
          </p:cNvCxnSpPr>
          <p:nvPr userDrawn="1"/>
        </p:nvCxnSpPr>
        <p:spPr>
          <a:xfrm>
            <a:off x="11113" y="1811078"/>
            <a:ext cx="9144000" cy="0"/>
          </a:xfrm>
          <a:prstGeom prst="line">
            <a:avLst/>
          </a:prstGeom>
          <a:ln w="28575">
            <a:solidFill>
              <a:srgbClr val="920000"/>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904D00-A726-6DC0-C1F1-AAC60B207A8F}"/>
              </a:ext>
            </a:extLst>
          </p:cNvPr>
          <p:cNvCxnSpPr>
            <a:cxnSpLocks/>
          </p:cNvCxnSpPr>
          <p:nvPr userDrawn="1"/>
        </p:nvCxnSpPr>
        <p:spPr>
          <a:xfrm>
            <a:off x="28447" y="1155059"/>
            <a:ext cx="9144000" cy="0"/>
          </a:xfrm>
          <a:prstGeom prst="line">
            <a:avLst/>
          </a:prstGeom>
          <a:ln w="28575">
            <a:solidFill>
              <a:srgbClr val="920000"/>
            </a:solidFill>
            <a:tailEnd type="non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901D9BF-49F3-7CF7-2C0C-4E1B9EFAB53C}"/>
              </a:ext>
            </a:extLst>
          </p:cNvPr>
          <p:cNvSpPr txBox="1">
            <a:spLocks/>
          </p:cNvSpPr>
          <p:nvPr userDrawn="1"/>
        </p:nvSpPr>
        <p:spPr>
          <a:xfrm>
            <a:off x="188975" y="1239767"/>
            <a:ext cx="8910638" cy="492443"/>
          </a:xfrm>
          <a:prstGeom prst="rect">
            <a:avLst/>
          </a:prstGeom>
        </p:spPr>
        <p:txBody>
          <a:bodyPr wrap="square" anchor="b">
            <a:spAutoFit/>
          </a:bodyPr>
          <a:lstStyle>
            <a:lvl1pPr algn="l" rtl="0" fontAlgn="base">
              <a:spcBef>
                <a:spcPct val="0"/>
              </a:spcBef>
              <a:spcAft>
                <a:spcPct val="0"/>
              </a:spcAft>
              <a:defRPr sz="3000" b="1" kern="1200">
                <a:solidFill>
                  <a:schemeClr val="tx1"/>
                </a:solidFill>
                <a:latin typeface="+mj-lt"/>
                <a:ea typeface="ヒラギノ角ゴ Pro W3" charset="0"/>
                <a:cs typeface="Times New Roman" panose="02020603050405020304" pitchFamily="18" charset="0"/>
              </a:defRPr>
            </a:lvl1pPr>
            <a:lvl2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2pPr>
            <a:lvl3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3pPr>
            <a:lvl4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4pPr>
            <a:lvl5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pPr algn="ctr"/>
            <a:r>
              <a:rPr lang="en-US" sz="2600" dirty="0">
                <a:solidFill>
                  <a:schemeClr val="bg1"/>
                </a:solidFill>
              </a:rPr>
              <a:t>Design &amp; Manufacturing Technologies (DMT)</a:t>
            </a:r>
          </a:p>
        </p:txBody>
      </p:sp>
      <p:pic>
        <p:nvPicPr>
          <p:cNvPr id="14" name="Picture 13">
            <a:extLst>
              <a:ext uri="{FF2B5EF4-FFF2-40B4-BE49-F238E27FC236}">
                <a16:creationId xmlns:a16="http://schemas.microsoft.com/office/drawing/2014/main" id="{3D4294D8-4529-F75C-338D-40BA81717E5B}"/>
              </a:ext>
            </a:extLst>
          </p:cNvPr>
          <p:cNvPicPr>
            <a:picLocks noChangeAspect="1"/>
          </p:cNvPicPr>
          <p:nvPr userDrawn="1"/>
        </p:nvPicPr>
        <p:blipFill>
          <a:blip r:embed="rId3"/>
          <a:srcRect b="22542"/>
          <a:stretch>
            <a:fillRect/>
          </a:stretch>
        </p:blipFill>
        <p:spPr>
          <a:xfrm>
            <a:off x="222249" y="344399"/>
            <a:ext cx="1483719" cy="603985"/>
          </a:xfrm>
          <a:prstGeom prst="rect">
            <a:avLst/>
          </a:prstGeom>
        </p:spPr>
      </p:pic>
      <p:pic>
        <p:nvPicPr>
          <p:cNvPr id="17" name="Picture 4" descr="Image result for De Anza College web">
            <a:extLst>
              <a:ext uri="{FF2B5EF4-FFF2-40B4-BE49-F238E27FC236}">
                <a16:creationId xmlns:a16="http://schemas.microsoft.com/office/drawing/2014/main" id="{AEB8AB94-AE47-27FC-0E40-F0E4534EEBEE}"/>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95000"/>
                    </a14:imgEffect>
                  </a14:imgLayer>
                </a14:imgProps>
              </a:ext>
            </a:extLst>
          </a:blip>
          <a:srcRect/>
          <a:stretch>
            <a:fillRect/>
          </a:stretch>
        </p:blipFill>
        <p:spPr bwMode="auto">
          <a:xfrm>
            <a:off x="28447" y="4090234"/>
            <a:ext cx="1492571" cy="988242"/>
          </a:xfrm>
          <a:prstGeom prst="rect">
            <a:avLst/>
          </a:prstGeom>
          <a:noFill/>
          <a:ln w="9525">
            <a:noFill/>
            <a:miter lim="800000"/>
            <a:headEnd/>
            <a:tailEnd/>
          </a:ln>
        </p:spPr>
      </p:pic>
      <p:pic>
        <p:nvPicPr>
          <p:cNvPr id="21" name="Picture 16" descr="Image result for De Anza College">
            <a:extLst>
              <a:ext uri="{FF2B5EF4-FFF2-40B4-BE49-F238E27FC236}">
                <a16:creationId xmlns:a16="http://schemas.microsoft.com/office/drawing/2014/main" id="{CE866791-2323-0D46-CECA-8DE2A181E8CD}"/>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7">
                    <a14:imgEffect>
                      <a14:brightnessContrast contrast="-8000"/>
                    </a14:imgEffect>
                  </a14:imgLayer>
                </a14:imgProps>
              </a:ext>
            </a:extLst>
          </a:blip>
          <a:srcRect l="8177" r="3014"/>
          <a:stretch>
            <a:fillRect/>
          </a:stretch>
        </p:blipFill>
        <p:spPr bwMode="auto">
          <a:xfrm>
            <a:off x="7528534" y="4089392"/>
            <a:ext cx="1571079" cy="989084"/>
          </a:xfrm>
          <a:prstGeom prst="rect">
            <a:avLst/>
          </a:prstGeom>
          <a:noFill/>
          <a:ln w="9525">
            <a:noFill/>
            <a:miter lim="800000"/>
            <a:headEnd/>
            <a:tailEnd/>
          </a:ln>
        </p:spPr>
      </p:pic>
      <p:pic>
        <p:nvPicPr>
          <p:cNvPr id="22" name="Picture 20" descr="No automatic alt text available.">
            <a:extLst>
              <a:ext uri="{FF2B5EF4-FFF2-40B4-BE49-F238E27FC236}">
                <a16:creationId xmlns:a16="http://schemas.microsoft.com/office/drawing/2014/main" id="{0D325EB0-80A0-ACB2-4705-D3180900E470}"/>
              </a:ext>
            </a:extLst>
          </p:cNvPr>
          <p:cNvPicPr>
            <a:picLocks noChangeAspect="1" noChangeArrowheads="1"/>
          </p:cNvPicPr>
          <p:nvPr userDrawn="1"/>
        </p:nvPicPr>
        <p:blipFill rotWithShape="1">
          <a:blip r:embed="rId8">
            <a:extLst>
              <a:ext uri="{BEBA8EAE-BF5A-486C-A8C5-ECC9F3942E4B}">
                <a14:imgProps xmlns:a14="http://schemas.microsoft.com/office/drawing/2010/main">
                  <a14:imgLayer r:embed="rId9">
                    <a14:imgEffect>
                      <a14:colorTemperature colorTemp="6200"/>
                    </a14:imgEffect>
                    <a14:imgEffect>
                      <a14:saturation sat="96000"/>
                    </a14:imgEffect>
                  </a14:imgLayer>
                </a14:imgProps>
              </a:ext>
            </a:extLst>
          </a:blip>
          <a:srcRect l="5131" r="5179"/>
          <a:stretch>
            <a:fillRect/>
          </a:stretch>
        </p:blipFill>
        <p:spPr bwMode="auto">
          <a:xfrm>
            <a:off x="3075070" y="4089393"/>
            <a:ext cx="1727861" cy="989083"/>
          </a:xfrm>
          <a:prstGeom prst="rect">
            <a:avLst/>
          </a:prstGeom>
          <a:noFill/>
          <a:ln w="9525">
            <a:noFill/>
            <a:miter lim="800000"/>
            <a:headEnd/>
            <a:tailEnd/>
          </a:ln>
        </p:spPr>
      </p:pic>
      <p:pic>
        <p:nvPicPr>
          <p:cNvPr id="23" name="Picture 24" descr="Image may contain: 10 people, people smiling">
            <a:extLst>
              <a:ext uri="{FF2B5EF4-FFF2-40B4-BE49-F238E27FC236}">
                <a16:creationId xmlns:a16="http://schemas.microsoft.com/office/drawing/2014/main" id="{FCED257F-5BC6-17BB-07D6-E71565C5DB73}"/>
              </a:ext>
            </a:extLst>
          </p:cNvPr>
          <p:cNvPicPr>
            <a:picLocks noChangeAspect="1" noChangeArrowheads="1"/>
          </p:cNvPicPr>
          <p:nvPr userDrawn="1"/>
        </p:nvPicPr>
        <p:blipFill>
          <a:blip r:embed="rId10">
            <a:extLst>
              <a:ext uri="{BEBA8EAE-BF5A-486C-A8C5-ECC9F3942E4B}">
                <a14:imgProps xmlns:a14="http://schemas.microsoft.com/office/drawing/2010/main">
                  <a14:imgLayer r:embed="rId11">
                    <a14:imgEffect>
                      <a14:colorTemperature colorTemp="6100"/>
                    </a14:imgEffect>
                    <a14:imgEffect>
                      <a14:saturation sat="95000"/>
                    </a14:imgEffect>
                  </a14:imgLayer>
                </a14:imgProps>
              </a:ext>
            </a:extLst>
          </a:blip>
          <a:srcRect/>
          <a:stretch>
            <a:fillRect/>
          </a:stretch>
        </p:blipFill>
        <p:spPr bwMode="auto">
          <a:xfrm>
            <a:off x="1627948" y="4089393"/>
            <a:ext cx="1348423" cy="989083"/>
          </a:xfrm>
          <a:prstGeom prst="rect">
            <a:avLst/>
          </a:prstGeom>
          <a:noFill/>
          <a:ln w="9525">
            <a:noFill/>
            <a:miter lim="800000"/>
            <a:headEnd/>
            <a:tailEnd/>
          </a:ln>
        </p:spPr>
      </p:pic>
      <p:sp>
        <p:nvSpPr>
          <p:cNvPr id="26" name="Rectangle 25">
            <a:extLst>
              <a:ext uri="{FF2B5EF4-FFF2-40B4-BE49-F238E27FC236}">
                <a16:creationId xmlns:a16="http://schemas.microsoft.com/office/drawing/2014/main" id="{F82AD1F2-5504-86E4-1C60-1E55D4855BDA}"/>
              </a:ext>
            </a:extLst>
          </p:cNvPr>
          <p:cNvSpPr/>
          <p:nvPr userDrawn="1"/>
        </p:nvSpPr>
        <p:spPr>
          <a:xfrm>
            <a:off x="0" y="4027922"/>
            <a:ext cx="9144000" cy="36576"/>
          </a:xfrm>
          <a:prstGeom prst="rect">
            <a:avLst/>
          </a:prstGeom>
          <a:gradFill>
            <a:gsLst>
              <a:gs pos="24750">
                <a:srgbClr val="2185B0"/>
              </a:gs>
              <a:gs pos="75000">
                <a:srgbClr val="1F81AB"/>
              </a:gs>
              <a:gs pos="50000">
                <a:schemeClr val="accent3">
                  <a:lumMod val="60000"/>
                  <a:lumOff val="40000"/>
                </a:schemeClr>
              </a:gs>
              <a:gs pos="0">
                <a:schemeClr val="accent3">
                  <a:lumMod val="50000"/>
                </a:schemeClr>
              </a:gs>
              <a:gs pos="99666">
                <a:schemeClr val="accent3">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98BBB1-F9C9-4807-8BAA-C48204B7F5C7}"/>
              </a:ext>
            </a:extLst>
          </p:cNvPr>
          <p:cNvSpPr/>
          <p:nvPr userDrawn="1"/>
        </p:nvSpPr>
        <p:spPr>
          <a:xfrm>
            <a:off x="1079" y="5106924"/>
            <a:ext cx="9144000" cy="36576"/>
          </a:xfrm>
          <a:prstGeom prst="rect">
            <a:avLst/>
          </a:prstGeom>
          <a:gradFill>
            <a:gsLst>
              <a:gs pos="24750">
                <a:srgbClr val="2185B0"/>
              </a:gs>
              <a:gs pos="75000">
                <a:srgbClr val="1F81AB"/>
              </a:gs>
              <a:gs pos="50000">
                <a:schemeClr val="accent3">
                  <a:lumMod val="60000"/>
                  <a:lumOff val="40000"/>
                </a:schemeClr>
              </a:gs>
              <a:gs pos="0">
                <a:schemeClr val="accent3">
                  <a:lumMod val="50000"/>
                </a:schemeClr>
              </a:gs>
              <a:gs pos="99666">
                <a:schemeClr val="accent3">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661132E-CF6D-EFE0-DA98-BBCA7F84290C}"/>
              </a:ext>
            </a:extLst>
          </p:cNvPr>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6600"/>
                    </a14:imgEffect>
                  </a14:imgLayer>
                </a14:imgProps>
              </a:ext>
              <a:ext uri="{28A0092B-C50C-407E-A947-70E740481C1C}">
                <a14:useLocalDpi xmlns:a14="http://schemas.microsoft.com/office/drawing/2010/main" val="0"/>
              </a:ext>
            </a:extLst>
          </a:blip>
          <a:stretch>
            <a:fillRect/>
          </a:stretch>
        </p:blipFill>
        <p:spPr>
          <a:xfrm>
            <a:off x="6221572" y="4082401"/>
            <a:ext cx="1211715" cy="991781"/>
          </a:xfrm>
          <a:prstGeom prst="rect">
            <a:avLst/>
          </a:prstGeom>
        </p:spPr>
      </p:pic>
      <p:pic>
        <p:nvPicPr>
          <p:cNvPr id="30" name="Picture 4" descr="students with turtle sculpture">
            <a:extLst>
              <a:ext uri="{FF2B5EF4-FFF2-40B4-BE49-F238E27FC236}">
                <a16:creationId xmlns:a16="http://schemas.microsoft.com/office/drawing/2014/main" id="{ECD77938-3212-CB2E-E966-6500F64F0063}"/>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906395" y="4089392"/>
            <a:ext cx="1211715" cy="98754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5D0F086-3CE5-C342-32C6-5646C20EC5E3}"/>
              </a:ext>
            </a:extLst>
          </p:cNvPr>
          <p:cNvSpPr/>
          <p:nvPr userDrawn="1"/>
        </p:nvSpPr>
        <p:spPr>
          <a:xfrm flipV="1">
            <a:off x="-9144" y="3946410"/>
            <a:ext cx="9162288" cy="1197090"/>
          </a:xfrm>
          <a:prstGeom prst="rect">
            <a:avLst/>
          </a:prstGeom>
          <a:solidFill>
            <a:srgbClr val="FF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022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86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9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15362" name="Picture 2" descr="Image may contain: 10 people, people sm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362"/>
            <a:ext cx="9144000" cy="338467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2"/>
          <p:cNvSpPr>
            <a:spLocks noChangeArrowheads="1"/>
          </p:cNvSpPr>
          <p:nvPr/>
        </p:nvSpPr>
        <p:spPr bwMode="auto">
          <a:xfrm>
            <a:off x="363539" y="4856165"/>
            <a:ext cx="2895600"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54" tIns="60977" rIns="121954" bIns="60977"/>
          <a:lstStyle/>
          <a:p>
            <a:r>
              <a:rPr lang="en-US" sz="1100" dirty="0">
                <a:solidFill>
                  <a:schemeClr val="bg2"/>
                </a:solidFill>
              </a:rPr>
              <a:t>Copyright © 2020 De</a:t>
            </a:r>
            <a:r>
              <a:rPr lang="en-US" sz="1100" baseline="0" dirty="0">
                <a:solidFill>
                  <a:schemeClr val="bg2"/>
                </a:solidFill>
              </a:rPr>
              <a:t> Anza College</a:t>
            </a:r>
            <a:endParaRPr lang="en-US" sz="1800" dirty="0">
              <a:solidFill>
                <a:schemeClr val="bg2"/>
              </a:solidFill>
            </a:endParaRPr>
          </a:p>
        </p:txBody>
      </p:sp>
      <p:sp>
        <p:nvSpPr>
          <p:cNvPr id="5" name="Text Box 3"/>
          <p:cNvSpPr txBox="1">
            <a:spLocks noChangeArrowheads="1"/>
          </p:cNvSpPr>
          <p:nvPr/>
        </p:nvSpPr>
        <p:spPr bwMode="auto">
          <a:xfrm>
            <a:off x="7083430" y="4856165"/>
            <a:ext cx="1706563"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21954" tIns="60977" rIns="121954" bIns="60977"/>
          <a:lstStyle>
            <a:lvl1pPr eaLnBrk="0" hangingPunct="0">
              <a:defRPr>
                <a:solidFill>
                  <a:schemeClr val="tx1"/>
                </a:solidFill>
                <a:latin typeface="Arial" charset="0"/>
                <a:ea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algn="r" eaLnBrk="1" hangingPunct="1">
              <a:defRPr/>
            </a:pPr>
            <a:r>
              <a:rPr lang="en-US" sz="1050" b="1" dirty="0">
                <a:solidFill>
                  <a:srgbClr val="C00000"/>
                </a:solidFill>
                <a:cs typeface="Arial" charset="0"/>
              </a:rPr>
              <a:t>www.deanza.edu</a:t>
            </a:r>
            <a:endParaRPr lang="en-US" sz="1350" dirty="0">
              <a:solidFill>
                <a:srgbClr val="C00000"/>
              </a:solidFill>
              <a:cs typeface="Arial" charset="0"/>
            </a:endParaRPr>
          </a:p>
        </p:txBody>
      </p:sp>
      <p:cxnSp>
        <p:nvCxnSpPr>
          <p:cNvPr id="8" name="Straight Connector 7"/>
          <p:cNvCxnSpPr/>
          <p:nvPr/>
        </p:nvCxnSpPr>
        <p:spPr>
          <a:xfrm>
            <a:off x="0" y="882362"/>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267040"/>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366" name="Picture 6" descr="Image result for De Anza logo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5723" y="2836176"/>
            <a:ext cx="5592554" cy="1258325"/>
          </a:xfrm>
          <a:prstGeom prst="rect">
            <a:avLst/>
          </a:prstGeom>
          <a:noFill/>
          <a:effectLst>
            <a:glow rad="190500">
              <a:schemeClr val="bg1">
                <a:alpha val="75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994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02164" y="2852737"/>
            <a:ext cx="4249737" cy="1766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183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4" y="972741"/>
            <a:ext cx="4249737" cy="36468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1830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6544" y="591008"/>
            <a:ext cx="8339138" cy="706437"/>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5410200" y="4914900"/>
            <a:ext cx="674688" cy="169863"/>
          </a:xfrm>
          <a:prstGeom prst="rect">
            <a:avLst/>
          </a:prstGeom>
        </p:spPr>
        <p:txBody>
          <a:bodyPr/>
          <a:lstStyle>
            <a:lvl1pPr algn="ctr" eaLnBrk="1" hangingPunct="1">
              <a:defRPr>
                <a:latin typeface="Arial" charset="0"/>
              </a:defRPr>
            </a:lvl1pPr>
          </a:lstStyle>
          <a:p>
            <a:pPr>
              <a:defRPr/>
            </a:pPr>
            <a:fld id="{6E76106B-5282-4777-96A4-1C236B4B661D}" type="datetimeFigureOut">
              <a:rPr lang="en-US"/>
              <a:pPr>
                <a:defRPr/>
              </a:pPr>
              <a:t>9/2/2025</a:t>
            </a:fld>
            <a:endParaRPr lang="en-US" dirty="0"/>
          </a:p>
        </p:txBody>
      </p:sp>
      <p:sp>
        <p:nvSpPr>
          <p:cNvPr id="6" name="Slide Number Placeholder 5"/>
          <p:cNvSpPr>
            <a:spLocks noGrp="1"/>
          </p:cNvSpPr>
          <p:nvPr>
            <p:ph type="sldNum" sz="quarter" idx="11"/>
          </p:nvPr>
        </p:nvSpPr>
        <p:spPr>
          <a:xfrm>
            <a:off x="6096000" y="4932363"/>
            <a:ext cx="474663" cy="1524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E9B39AF0-9DD5-42C6-8B34-146DFD083D34}" type="slidenum">
              <a:rPr lang="en-US" altLang="en-US"/>
              <a:pPr>
                <a:defRPr/>
              </a:pPr>
              <a:t>‹#›</a:t>
            </a:fld>
            <a:endParaRPr lang="en-US" altLang="en-US"/>
          </a:p>
        </p:txBody>
      </p:sp>
    </p:spTree>
    <p:extLst>
      <p:ext uri="{BB962C8B-B14F-4D97-AF65-F5344CB8AC3E}">
        <p14:creationId xmlns:p14="http://schemas.microsoft.com/office/powerpoint/2010/main" val="2004469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1614" y="80962"/>
            <a:ext cx="8650287" cy="45386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3536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1613" y="80963"/>
            <a:ext cx="7586662" cy="600075"/>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201613" y="972741"/>
            <a:ext cx="4248150" cy="1765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1613" y="2852737"/>
            <a:ext cx="4248150" cy="1766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02164" y="2852737"/>
            <a:ext cx="4249737" cy="1766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6583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920A74-E977-4A70-882B-97D72A8D52E7}"/>
              </a:ext>
            </a:extLst>
          </p:cNvPr>
          <p:cNvSpPr>
            <a:spLocks noGrp="1"/>
          </p:cNvSpPr>
          <p:nvPr>
            <p:ph idx="1"/>
          </p:nvPr>
        </p:nvSpPr>
        <p:spPr>
          <a:xfrm>
            <a:off x="341313" y="895351"/>
            <a:ext cx="8229600" cy="33940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5AF99E3E-A9BC-49D0-B3AE-FF5A884C1D36}"/>
              </a:ext>
            </a:extLst>
          </p:cNvPr>
          <p:cNvSpPr>
            <a:spLocks noGrp="1"/>
          </p:cNvSpPr>
          <p:nvPr>
            <p:ph type="title"/>
          </p:nvPr>
        </p:nvSpPr>
        <p:spPr>
          <a:xfrm>
            <a:off x="286544" y="591008"/>
            <a:ext cx="8339138" cy="706437"/>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48373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9930065-8FCE-EAEC-C636-A12894647A56}"/>
              </a:ext>
            </a:extLst>
          </p:cNvPr>
          <p:cNvSpPr txBox="1">
            <a:spLocks noGrp="1"/>
          </p:cNvSpPr>
          <p:nvPr>
            <p:ph idx="4294967295"/>
          </p:nvPr>
        </p:nvSpPr>
        <p:spPr/>
        <p:txBody>
          <a:bodyPr/>
          <a:lstStyle>
            <a:lvl1pPr>
              <a:defRPr/>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0739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13" y="850599"/>
            <a:ext cx="8229600" cy="3394075"/>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322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DAC0A49-5564-737A-0861-031625B66A96}"/>
              </a:ext>
            </a:extLst>
          </p:cNvPr>
          <p:cNvSpPr txBox="1">
            <a:spLocks noGrp="1"/>
          </p:cNvSpPr>
          <p:nvPr>
            <p:ph idx="4294967295"/>
          </p:nvPr>
        </p:nvSpPr>
        <p:spPr/>
        <p:txBody>
          <a:bodyPr/>
          <a:lstStyle>
            <a:lvl1pPr>
              <a:defRPr/>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08146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a:prstGeom prst="rect">
            <a:avLst/>
          </a:prstGeom>
        </p:spPr>
        <p:txBody>
          <a:bodyPr>
            <a:normAutofit/>
          </a:bodyPr>
          <a:lstStyle>
            <a:lvl1pPr>
              <a:buFontTx/>
              <a:buNone/>
              <a:defRPr sz="2800" b="1">
                <a:solidFill>
                  <a:schemeClr val="tx1"/>
                </a:solidFill>
              </a:defRPr>
            </a:lvl1pPr>
          </a:lstStyle>
          <a:p>
            <a:pPr lvl="0"/>
            <a:r>
              <a:rPr lang="en-US"/>
              <a:t>Click to edit Master text styles</a:t>
            </a:r>
          </a:p>
        </p:txBody>
      </p:sp>
      <p:sp>
        <p:nvSpPr>
          <p:cNvPr id="7" name="Content Placeholder 2"/>
          <p:cNvSpPr>
            <a:spLocks noGrp="1"/>
          </p:cNvSpPr>
          <p:nvPr>
            <p:ph idx="13"/>
          </p:nvPr>
        </p:nvSpPr>
        <p:spPr>
          <a:xfrm>
            <a:off x="341088" y="1430936"/>
            <a:ext cx="8229600" cy="3394472"/>
          </a:xfrm>
          <a:prstGeom prst="rect">
            <a:avLst/>
          </a:prstGeo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34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lines 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a:prstGeom prst="rect">
            <a:avLst/>
          </a:prstGeom>
        </p:spPr>
        <p:txBody>
          <a:bodyPr>
            <a:normAutofit/>
          </a:bodyPr>
          <a:lstStyle>
            <a:lvl1pPr>
              <a:buFontTx/>
              <a:buNone/>
              <a:defRPr sz="2800" b="1">
                <a:solidFill>
                  <a:schemeClr val="tx1"/>
                </a:solidFill>
              </a:defRPr>
            </a:lvl1pPr>
          </a:lstStyle>
          <a:p>
            <a:pPr lvl="0"/>
            <a:r>
              <a:rPr lang="en-US"/>
              <a:t>Click to edit Master text styles</a:t>
            </a:r>
          </a:p>
        </p:txBody>
      </p:sp>
      <p:sp>
        <p:nvSpPr>
          <p:cNvPr id="4" name="Content Placeholder 2"/>
          <p:cNvSpPr>
            <a:spLocks noGrp="1"/>
          </p:cNvSpPr>
          <p:nvPr>
            <p:ph idx="13"/>
          </p:nvPr>
        </p:nvSpPr>
        <p:spPr>
          <a:xfrm>
            <a:off x="341088" y="1430936"/>
            <a:ext cx="8229600" cy="3394472"/>
          </a:xfrm>
          <a:prstGeom prst="rect">
            <a:avLst/>
          </a:prstGeo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69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big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55602" y="1591737"/>
            <a:ext cx="8331200" cy="2912005"/>
          </a:xfrm>
          <a:prstGeom prst="rect">
            <a:avLst/>
          </a:prstGeom>
        </p:spPr>
        <p:txBody>
          <a:bodyPr/>
          <a:lstStyle/>
          <a:p>
            <a:pPr lvl="0"/>
            <a:r>
              <a:rPr lang="en-US" noProof="0"/>
              <a:t>Click icon to add chart</a:t>
            </a:r>
            <a:endParaRPr lang="en-US" noProof="0" dirty="0"/>
          </a:p>
        </p:txBody>
      </p:sp>
      <p:sp>
        <p:nvSpPr>
          <p:cNvPr id="10" name="Content Placeholder 2"/>
          <p:cNvSpPr>
            <a:spLocks noGrp="1"/>
          </p:cNvSpPr>
          <p:nvPr>
            <p:ph idx="1"/>
          </p:nvPr>
        </p:nvSpPr>
        <p:spPr>
          <a:xfrm>
            <a:off x="358021" y="1028405"/>
            <a:ext cx="8345712" cy="329291"/>
          </a:xfrm>
          <a:prstGeom prst="rect">
            <a:avLst/>
          </a:prstGeom>
        </p:spPr>
        <p:txBody>
          <a:bodyPr>
            <a:normAutofit/>
          </a:bodyPr>
          <a:lstStyle>
            <a:lvl1pPr>
              <a:buFontTx/>
              <a:buNone/>
              <a:defRPr sz="28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0448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Slide">
    <p:spTree>
      <p:nvGrpSpPr>
        <p:cNvPr id="1" name=""/>
        <p:cNvGrpSpPr/>
        <p:nvPr/>
      </p:nvGrpSpPr>
      <p:grpSpPr>
        <a:xfrm>
          <a:off x="0" y="0"/>
          <a:ext cx="0" cy="0"/>
          <a:chOff x="0" y="0"/>
          <a:chExt cx="0" cy="0"/>
        </a:xfrm>
      </p:grpSpPr>
      <p:pic>
        <p:nvPicPr>
          <p:cNvPr id="6" name="Picture 10" descr="Image result for De Anza College we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90143"/>
          <a:stretch/>
        </p:blipFill>
        <p:spPr bwMode="auto">
          <a:xfrm rot="16200000">
            <a:off x="3757422" y="-1466903"/>
            <a:ext cx="1629156" cy="9144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2411296"/>
            <a:ext cx="9144000" cy="692497"/>
          </a:xfrm>
          <a:prstGeom prst="rect">
            <a:avLst/>
          </a:prstGeom>
        </p:spPr>
        <p:txBody>
          <a:bodyPr rtlCol="0" anchor="b">
            <a:spAutoFit/>
          </a:bodyPr>
          <a:lstStyle>
            <a:lvl1pPr algn="ctr" defTabSz="1219505" rtl="0" eaLnBrk="1" latinLnBrk="0" hangingPunct="1">
              <a:spcBef>
                <a:spcPct val="0"/>
              </a:spcBef>
              <a:buNone/>
              <a:defRPr lang="en-US" sz="4500" b="0" kern="120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0" y="3271623"/>
            <a:ext cx="9144000" cy="533514"/>
          </a:xfrm>
          <a:prstGeom prst="rect">
            <a:avLst/>
          </a:prstGeom>
        </p:spPr>
        <p:txBody>
          <a:bodyPr rtlCol="0">
            <a:spAutoFit/>
          </a:bodyPr>
          <a:lstStyle>
            <a:lvl1pPr marL="0" indent="0" algn="ctr" defTabSz="1219505" rtl="0" eaLnBrk="1" latinLnBrk="0" hangingPunct="1">
              <a:lnSpc>
                <a:spcPts val="3201"/>
              </a:lnSpc>
              <a:spcBef>
                <a:spcPts val="1280"/>
              </a:spcBef>
              <a:buClr>
                <a:schemeClr val="tx2"/>
              </a:buClr>
              <a:buFont typeface="Wingdings" pitchFamily="2" charset="2"/>
              <a:buNone/>
              <a:defRPr lang="en-US" sz="2400" kern="1200" baseline="0" dirty="0" smtClean="0">
                <a:solidFill>
                  <a:schemeClr val="bg1"/>
                </a:solidFill>
                <a:latin typeface="+mj-lt"/>
                <a:ea typeface="+mn-ea"/>
                <a:cs typeface="Times New Roman" panose="02020603050405020304" pitchFamily="18" charset="0"/>
              </a:defRPr>
            </a:lvl1pPr>
            <a:lvl2pPr marL="609753" indent="0">
              <a:buNone/>
              <a:defRPr sz="2400">
                <a:solidFill>
                  <a:schemeClr val="tx1">
                    <a:tint val="75000"/>
                  </a:schemeClr>
                </a:solidFill>
              </a:defRPr>
            </a:lvl2pPr>
            <a:lvl3pPr marL="1219505" indent="0">
              <a:buNone/>
              <a:defRPr sz="2100">
                <a:solidFill>
                  <a:schemeClr val="tx1">
                    <a:tint val="75000"/>
                  </a:schemeClr>
                </a:solidFill>
              </a:defRPr>
            </a:lvl3pPr>
            <a:lvl4pPr marL="1829258" indent="0">
              <a:buNone/>
              <a:defRPr sz="1900">
                <a:solidFill>
                  <a:schemeClr val="tx1">
                    <a:tint val="75000"/>
                  </a:schemeClr>
                </a:solidFill>
              </a:defRPr>
            </a:lvl4pPr>
            <a:lvl5pPr marL="2439010" indent="0">
              <a:buNone/>
              <a:defRPr sz="1900">
                <a:solidFill>
                  <a:schemeClr val="tx1">
                    <a:tint val="75000"/>
                  </a:schemeClr>
                </a:solidFill>
              </a:defRPr>
            </a:lvl5pPr>
            <a:lvl6pPr marL="3048762" indent="0">
              <a:buNone/>
              <a:defRPr sz="1900">
                <a:solidFill>
                  <a:schemeClr val="tx1">
                    <a:tint val="75000"/>
                  </a:schemeClr>
                </a:solidFill>
              </a:defRPr>
            </a:lvl6pPr>
            <a:lvl7pPr marL="3658514" indent="0">
              <a:buNone/>
              <a:defRPr sz="1900">
                <a:solidFill>
                  <a:schemeClr val="tx1">
                    <a:tint val="75000"/>
                  </a:schemeClr>
                </a:solidFill>
              </a:defRPr>
            </a:lvl7pPr>
            <a:lvl8pPr marL="4268267" indent="0">
              <a:buNone/>
              <a:defRPr sz="1900">
                <a:solidFill>
                  <a:schemeClr val="tx1">
                    <a:tint val="75000"/>
                  </a:schemeClr>
                </a:solidFill>
              </a:defRPr>
            </a:lvl8pPr>
            <a:lvl9pPr marL="4878019" indent="0">
              <a:buNone/>
              <a:defRPr sz="19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0" y="2243138"/>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943350"/>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12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left text">
    <p:spTree>
      <p:nvGrpSpPr>
        <p:cNvPr id="1" name=""/>
        <p:cNvGrpSpPr/>
        <p:nvPr/>
      </p:nvGrpSpPr>
      <p:grpSpPr>
        <a:xfrm>
          <a:off x="0" y="0"/>
          <a:ext cx="0" cy="0"/>
          <a:chOff x="0" y="0"/>
          <a:chExt cx="0" cy="0"/>
        </a:xfrm>
      </p:grpSpPr>
      <p:sp>
        <p:nvSpPr>
          <p:cNvPr id="2" name="Title 1"/>
          <p:cNvSpPr>
            <a:spLocks noGrp="1"/>
          </p:cNvSpPr>
          <p:nvPr>
            <p:ph type="title"/>
          </p:nvPr>
        </p:nvSpPr>
        <p:spPr>
          <a:xfrm>
            <a:off x="286544" y="591008"/>
            <a:ext cx="8339138" cy="706437"/>
          </a:xfrm>
          <a:prstGeom prst="rect">
            <a:avLst/>
          </a:prstGeom>
        </p:spPr>
        <p:txBody>
          <a:bodyPr/>
          <a:lstStyle/>
          <a:p>
            <a:r>
              <a:rPr lang="en-US"/>
              <a:t>Click to edit Master title style</a:t>
            </a:r>
          </a:p>
        </p:txBody>
      </p:sp>
      <p:sp>
        <p:nvSpPr>
          <p:cNvPr id="3" name="Content Placeholder 3"/>
          <p:cNvSpPr>
            <a:spLocks noGrp="1"/>
          </p:cNvSpPr>
          <p:nvPr>
            <p:ph sz="half" idx="2"/>
          </p:nvPr>
        </p:nvSpPr>
        <p:spPr>
          <a:xfrm>
            <a:off x="355600" y="1101577"/>
            <a:ext cx="4038600" cy="3394472"/>
          </a:xfrm>
          <a:prstGeom prst="rect">
            <a:avLst/>
          </a:prstGeom>
        </p:spPr>
        <p:txBody>
          <a:bodyPr/>
          <a:lstStyle>
            <a:lvl1pPr>
              <a:defRPr lang="en-US" sz="2700" kern="1200" baseline="0" dirty="0" smtClean="0">
                <a:solidFill>
                  <a:schemeClr val="tx1"/>
                </a:solidFill>
                <a:latin typeface="Arial" pitchFamily="34" charset="0"/>
                <a:ea typeface="+mn-ea"/>
                <a:cs typeface="Arial" pitchFamily="34" charset="0"/>
              </a:defRPr>
            </a:lvl1pPr>
            <a:lvl2pPr>
              <a:defRPr lang="en-US" sz="2400" kern="1200" dirty="0" smtClean="0">
                <a:solidFill>
                  <a:schemeClr val="bg2"/>
                </a:solidFill>
                <a:latin typeface="Arial" pitchFamily="34" charset="0"/>
                <a:ea typeface="+mn-ea"/>
                <a:cs typeface="Arial" pitchFamily="34" charset="0"/>
              </a:defRPr>
            </a:lvl2pPr>
            <a:lvl3pPr>
              <a:defRPr lang="en-US" sz="2100" kern="1200" dirty="0" smtClean="0">
                <a:solidFill>
                  <a:schemeClr val="bg2"/>
                </a:solidFill>
                <a:latin typeface="Arial" pitchFamily="34" charset="0"/>
                <a:ea typeface="+mn-ea"/>
                <a:cs typeface="Arial" pitchFamily="34" charset="0"/>
              </a:defRPr>
            </a:lvl3pPr>
            <a:lvl4pPr>
              <a:defRPr lang="en-US" sz="1900" kern="1200" dirty="0" smtClean="0">
                <a:solidFill>
                  <a:schemeClr val="bg2"/>
                </a:solidFill>
                <a:latin typeface="Arial" pitchFamily="34" charset="0"/>
                <a:ea typeface="+mn-ea"/>
                <a:cs typeface="Arial" pitchFamily="34" charset="0"/>
              </a:defRPr>
            </a:lvl4pPr>
            <a:lvl5pPr>
              <a:defRPr lang="en-US" sz="1600" kern="1200" dirty="0">
                <a:solidFill>
                  <a:schemeClr val="bg2"/>
                </a:solidFill>
                <a:latin typeface="Arial" pitchFamily="34" charset="0"/>
                <a:ea typeface="+mn-ea"/>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p:cNvSpPr>
            <a:spLocks noGrp="1"/>
          </p:cNvSpPr>
          <p:nvPr>
            <p:ph type="chart" sz="quarter" idx="10"/>
          </p:nvPr>
        </p:nvSpPr>
        <p:spPr>
          <a:xfrm>
            <a:off x="4673073" y="1803404"/>
            <a:ext cx="3911600" cy="2430463"/>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307931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6544" y="591008"/>
            <a:ext cx="8339138" cy="706437"/>
          </a:xfrm>
          <a:prstGeom prst="rect">
            <a:avLst/>
          </a:prstGeom>
        </p:spPr>
        <p:txBody>
          <a:bodyPr/>
          <a:lstStyle>
            <a:lvl1pPr>
              <a:defRPr/>
            </a:lvl1pPr>
          </a:lstStyle>
          <a:p>
            <a:r>
              <a:rPr lang="en-US"/>
              <a:t>Click to edit Master title style</a:t>
            </a:r>
          </a:p>
        </p:txBody>
      </p:sp>
      <p:sp>
        <p:nvSpPr>
          <p:cNvPr id="8" name="Content Placeholder 2"/>
          <p:cNvSpPr>
            <a:spLocks noGrp="1"/>
          </p:cNvSpPr>
          <p:nvPr>
            <p:ph idx="10"/>
          </p:nvPr>
        </p:nvSpPr>
        <p:spPr>
          <a:xfrm>
            <a:off x="341093" y="1028406"/>
            <a:ext cx="4163179" cy="329291"/>
          </a:xfrm>
          <a:prstGeom prst="rect">
            <a:avLst/>
          </a:prstGeom>
        </p:spPr>
        <p:txBody>
          <a:bodyPr>
            <a:normAutofit/>
          </a:bodyPr>
          <a:lstStyle>
            <a:lvl1pPr>
              <a:buFontTx/>
              <a:buNone/>
              <a:defRPr sz="2800" b="1">
                <a:solidFill>
                  <a:schemeClr val="tx1"/>
                </a:solidFill>
              </a:defRPr>
            </a:lvl1pPr>
          </a:lstStyle>
          <a:p>
            <a:pPr lvl="0"/>
            <a:r>
              <a:rPr lang="en-US"/>
              <a:t>Click to edit Master text styles</a:t>
            </a:r>
          </a:p>
        </p:txBody>
      </p:sp>
      <p:sp>
        <p:nvSpPr>
          <p:cNvPr id="9" name="Content Placeholder 2"/>
          <p:cNvSpPr>
            <a:spLocks noGrp="1"/>
          </p:cNvSpPr>
          <p:nvPr>
            <p:ph idx="11"/>
          </p:nvPr>
        </p:nvSpPr>
        <p:spPr>
          <a:xfrm>
            <a:off x="4549022" y="1028406"/>
            <a:ext cx="4163179" cy="329291"/>
          </a:xfrm>
          <a:prstGeom prst="rect">
            <a:avLst/>
          </a:prstGeom>
        </p:spPr>
        <p:txBody>
          <a:bodyPr>
            <a:normAutofit/>
          </a:bodyPr>
          <a:lstStyle>
            <a:lvl1pPr>
              <a:buFontTx/>
              <a:buNone/>
              <a:defRPr sz="2800" b="1">
                <a:solidFill>
                  <a:schemeClr val="tx1"/>
                </a:solidFill>
              </a:defRPr>
            </a:lvl1pPr>
          </a:lstStyle>
          <a:p>
            <a:pPr lvl="0"/>
            <a:r>
              <a:rPr lang="en-US"/>
              <a:t>Click to edit Master text styles</a:t>
            </a:r>
          </a:p>
        </p:txBody>
      </p:sp>
      <p:sp>
        <p:nvSpPr>
          <p:cNvPr id="10" name="Content Placeholder 2"/>
          <p:cNvSpPr>
            <a:spLocks noGrp="1"/>
          </p:cNvSpPr>
          <p:nvPr>
            <p:ph idx="13"/>
          </p:nvPr>
        </p:nvSpPr>
        <p:spPr>
          <a:xfrm>
            <a:off x="341093" y="1439404"/>
            <a:ext cx="4163179" cy="3394472"/>
          </a:xfrm>
          <a:prstGeom prst="rect">
            <a:avLst/>
          </a:prstGeo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549025" y="1430936"/>
            <a:ext cx="4163179" cy="3394472"/>
          </a:xfrm>
          <a:prstGeom prst="rect">
            <a:avLst/>
          </a:prstGeo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18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9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4.emf"/><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06551A4-3691-3888-A952-FDF2E4CCB42C}"/>
              </a:ext>
            </a:extLst>
          </p:cNvPr>
          <p:cNvGrpSpPr/>
          <p:nvPr userDrawn="1"/>
        </p:nvGrpSpPr>
        <p:grpSpPr>
          <a:xfrm>
            <a:off x="0" y="2"/>
            <a:ext cx="9143999" cy="647701"/>
            <a:chOff x="1" y="2"/>
            <a:chExt cx="9125808" cy="655370"/>
          </a:xfrm>
        </p:grpSpPr>
        <p:pic>
          <p:nvPicPr>
            <p:cNvPr id="15" name="Picture 10" descr="Image result for De Anza College web">
              <a:extLst>
                <a:ext uri="{FF2B5EF4-FFF2-40B4-BE49-F238E27FC236}">
                  <a16:creationId xmlns:a16="http://schemas.microsoft.com/office/drawing/2014/main" id="{555490B2-DB2C-697F-F842-D5EC7FC78B9E}"/>
                </a:ext>
              </a:extLst>
            </p:cNvPr>
            <p:cNvPicPr>
              <a:picLocks noChangeAspect="1" noChangeArrowheads="1"/>
            </p:cNvPicPr>
            <p:nvPr userDrawn="1"/>
          </p:nvPicPr>
          <p:blipFill rotWithShape="1">
            <a:blip r:embed="rId20"/>
            <a:srcRect l="1643" r="90143"/>
            <a:stretch>
              <a:fillRect/>
            </a:stretch>
          </p:blipFill>
          <p:spPr bwMode="auto">
            <a:xfrm rot="16200000">
              <a:off x="2029353" y="-2029350"/>
              <a:ext cx="655367" cy="4714071"/>
            </a:xfrm>
            <a:prstGeom prst="rect">
              <a:avLst/>
            </a:prstGeom>
            <a:noFill/>
            <a:ln w="9525">
              <a:noFill/>
              <a:miter lim="800000"/>
              <a:headEnd/>
              <a:tailEnd/>
            </a:ln>
          </p:spPr>
        </p:pic>
        <p:pic>
          <p:nvPicPr>
            <p:cNvPr id="16" name="Picture 10" descr="Image result for De Anza College web">
              <a:extLst>
                <a:ext uri="{FF2B5EF4-FFF2-40B4-BE49-F238E27FC236}">
                  <a16:creationId xmlns:a16="http://schemas.microsoft.com/office/drawing/2014/main" id="{7C388A50-95DB-6BC4-B1C1-ADF064DA02A1}"/>
                </a:ext>
              </a:extLst>
            </p:cNvPr>
            <p:cNvPicPr>
              <a:picLocks noChangeAspect="1" noChangeArrowheads="1"/>
            </p:cNvPicPr>
            <p:nvPr userDrawn="1"/>
          </p:nvPicPr>
          <p:blipFill rotWithShape="1">
            <a:blip r:embed="rId20"/>
            <a:srcRect l="90143" r="1732"/>
            <a:stretch>
              <a:fillRect/>
            </a:stretch>
          </p:blipFill>
          <p:spPr bwMode="auto">
            <a:xfrm rot="5400000">
              <a:off x="6401660" y="-2068777"/>
              <a:ext cx="648175" cy="4800123"/>
            </a:xfrm>
            <a:prstGeom prst="rect">
              <a:avLst/>
            </a:prstGeom>
            <a:noFill/>
            <a:ln w="9525">
              <a:noFill/>
              <a:miter lim="800000"/>
              <a:headEnd/>
              <a:tailEnd/>
            </a:ln>
          </p:spPr>
        </p:pic>
      </p:grpSp>
      <p:pic>
        <p:nvPicPr>
          <p:cNvPr id="17" name="Picture 2" descr="Image result for De Anza College Logo Png">
            <a:extLst>
              <a:ext uri="{FF2B5EF4-FFF2-40B4-BE49-F238E27FC236}">
                <a16:creationId xmlns:a16="http://schemas.microsoft.com/office/drawing/2014/main" id="{565A0AFA-4D39-463D-A566-E181515AF3B8}"/>
              </a:ext>
            </a:extLst>
          </p:cNvPr>
          <p:cNvPicPr>
            <a:picLocks noChangeAspect="1" noChangeArrowheads="1"/>
          </p:cNvPicPr>
          <p:nvPr userDrawn="1"/>
        </p:nvPicPr>
        <p:blipFill>
          <a:blip r:embed="rId21"/>
          <a:srcRect/>
          <a:stretch>
            <a:fillRect/>
          </a:stretch>
        </p:blipFill>
        <p:spPr bwMode="auto">
          <a:xfrm>
            <a:off x="8158925" y="725718"/>
            <a:ext cx="886206" cy="199419"/>
          </a:xfrm>
          <a:prstGeom prst="rect">
            <a:avLst/>
          </a:prstGeom>
          <a:noFill/>
          <a:ln w="9525">
            <a:noFill/>
            <a:miter lim="800000"/>
            <a:headEnd/>
            <a:tailEnd/>
          </a:ln>
        </p:spPr>
      </p:pic>
      <p:sp>
        <p:nvSpPr>
          <p:cNvPr id="18" name="Rectangle 17">
            <a:extLst>
              <a:ext uri="{FF2B5EF4-FFF2-40B4-BE49-F238E27FC236}">
                <a16:creationId xmlns:a16="http://schemas.microsoft.com/office/drawing/2014/main" id="{7C76073F-A861-CFB9-5FDE-EC8C7E4EFF3D}"/>
              </a:ext>
            </a:extLst>
          </p:cNvPr>
          <p:cNvSpPr/>
          <p:nvPr userDrawn="1"/>
        </p:nvSpPr>
        <p:spPr>
          <a:xfrm>
            <a:off x="0" y="-7667"/>
            <a:ext cx="4924425" cy="656331"/>
          </a:xfrm>
          <a:prstGeom prst="rect">
            <a:avLst/>
          </a:prstGeom>
          <a:gradFill flip="none" rotWithShape="1">
            <a:gsLst>
              <a:gs pos="0">
                <a:srgbClr val="CD9119">
                  <a:alpha val="60000"/>
                </a:srgbClr>
              </a:gs>
              <a:gs pos="51000">
                <a:srgbClr val="FFFFFF">
                  <a:alpha val="83000"/>
                </a:srgbClr>
              </a:gs>
              <a:gs pos="6000">
                <a:srgbClr val="FFFFFF">
                  <a:alpha val="35000"/>
                </a:srgbClr>
              </a:gs>
              <a:gs pos="99666">
                <a:srgbClr val="FFFFFF">
                  <a:alpha val="95000"/>
                </a:srgbClr>
              </a:gs>
              <a:gs pos="18000">
                <a:srgbClr val="FFFFFF">
                  <a:alpha val="50000"/>
                </a:srgbClr>
              </a:gs>
              <a:gs pos="34000">
                <a:srgbClr val="FFFFFF">
                  <a:alpha val="65000"/>
                </a:srgbClr>
              </a:gs>
              <a:gs pos="73000">
                <a:schemeClr val="bg1">
                  <a:shade val="100000"/>
                  <a:satMod val="115000"/>
                  <a:alpha val="9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a:extLst>
              <a:ext uri="{FF2B5EF4-FFF2-40B4-BE49-F238E27FC236}">
                <a16:creationId xmlns:a16="http://schemas.microsoft.com/office/drawing/2014/main" id="{BE0D22D9-AC18-186B-6BD8-7221F9D1BD3F}"/>
              </a:ext>
            </a:extLst>
          </p:cNvPr>
          <p:cNvSpPr/>
          <p:nvPr userDrawn="1"/>
        </p:nvSpPr>
        <p:spPr>
          <a:xfrm>
            <a:off x="4924425" y="-12431"/>
            <a:ext cx="4250249" cy="660131"/>
          </a:xfrm>
          <a:prstGeom prst="rect">
            <a:avLst/>
          </a:prstGeom>
          <a:gradFill flip="none" rotWithShape="1">
            <a:gsLst>
              <a:gs pos="0">
                <a:srgbClr val="CD9119">
                  <a:alpha val="60000"/>
                </a:srgbClr>
              </a:gs>
              <a:gs pos="51000">
                <a:srgbClr val="FFFFFF">
                  <a:alpha val="83000"/>
                </a:srgbClr>
              </a:gs>
              <a:gs pos="6000">
                <a:srgbClr val="FFFFFF">
                  <a:alpha val="35000"/>
                </a:srgbClr>
              </a:gs>
              <a:gs pos="99666">
                <a:srgbClr val="FFFFFF">
                  <a:alpha val="95000"/>
                </a:srgbClr>
              </a:gs>
              <a:gs pos="18000">
                <a:srgbClr val="FFFFFF">
                  <a:alpha val="50000"/>
                </a:srgbClr>
              </a:gs>
              <a:gs pos="34000">
                <a:srgbClr val="FFFFFF">
                  <a:alpha val="65000"/>
                </a:srgbClr>
              </a:gs>
              <a:gs pos="73000">
                <a:schemeClr val="bg1">
                  <a:shade val="100000"/>
                  <a:satMod val="115000"/>
                  <a:alpha val="9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05BA5DCF-1082-59AE-D23C-BD08E175FCD0}"/>
              </a:ext>
            </a:extLst>
          </p:cNvPr>
          <p:cNvSpPr/>
          <p:nvPr userDrawn="1"/>
        </p:nvSpPr>
        <p:spPr>
          <a:xfrm>
            <a:off x="-340" y="673475"/>
            <a:ext cx="9144000" cy="27432"/>
          </a:xfrm>
          <a:prstGeom prst="rect">
            <a:avLst/>
          </a:prstGeom>
          <a:gradFill>
            <a:gsLst>
              <a:gs pos="24750">
                <a:srgbClr val="2185B0">
                  <a:alpha val="80000"/>
                </a:srgbClr>
              </a:gs>
              <a:gs pos="75000">
                <a:srgbClr val="1F81AB">
                  <a:alpha val="80000"/>
                </a:srgbClr>
              </a:gs>
              <a:gs pos="50000">
                <a:schemeClr val="accent3">
                  <a:lumMod val="60000"/>
                  <a:lumOff val="40000"/>
                  <a:alpha val="80000"/>
                </a:schemeClr>
              </a:gs>
              <a:gs pos="0">
                <a:schemeClr val="accent3">
                  <a:lumMod val="50000"/>
                  <a:alpha val="80000"/>
                </a:schemeClr>
              </a:gs>
              <a:gs pos="99666">
                <a:schemeClr val="accent3">
                  <a:lumMod val="50000"/>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0FD963-D760-2FFA-E8F6-40C04F86EF6F}"/>
              </a:ext>
            </a:extLst>
          </p:cNvPr>
          <p:cNvSpPr/>
          <p:nvPr userDrawn="1"/>
        </p:nvSpPr>
        <p:spPr>
          <a:xfrm flipV="1">
            <a:off x="9526" y="-29538"/>
            <a:ext cx="9162288" cy="703012"/>
          </a:xfrm>
          <a:prstGeom prst="rect">
            <a:avLst/>
          </a:prstGeom>
          <a:solidFill>
            <a:srgbClr val="FF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nip Single Corner Rectangle 2">
            <a:extLst>
              <a:ext uri="{FF2B5EF4-FFF2-40B4-BE49-F238E27FC236}">
                <a16:creationId xmlns:a16="http://schemas.microsoft.com/office/drawing/2014/main" id="{E844508F-03D2-65C4-72ED-0B76DBEA9230}"/>
              </a:ext>
            </a:extLst>
          </p:cNvPr>
          <p:cNvSpPr/>
          <p:nvPr userDrawn="1"/>
        </p:nvSpPr>
        <p:spPr>
          <a:xfrm>
            <a:off x="1" y="4836414"/>
            <a:ext cx="3767138" cy="299974"/>
          </a:xfrm>
          <a:prstGeom prst="snip1Rect">
            <a:avLst>
              <a:gd name="adj" fmla="val 37526"/>
            </a:avLst>
          </a:prstGeom>
          <a:solidFill>
            <a:srgbClr val="8C04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Slide Number">
            <a:extLst>
              <a:ext uri="{FF2B5EF4-FFF2-40B4-BE49-F238E27FC236}">
                <a16:creationId xmlns:a16="http://schemas.microsoft.com/office/drawing/2014/main" id="{8D65E6C5-A016-EFA8-F31D-7ED9D9CF0301}"/>
              </a:ext>
            </a:extLst>
          </p:cNvPr>
          <p:cNvSpPr txBox="1">
            <a:spLocks/>
          </p:cNvSpPr>
          <p:nvPr userDrawn="1"/>
        </p:nvSpPr>
        <p:spPr bwMode="auto">
          <a:xfrm>
            <a:off x="121665" y="4890072"/>
            <a:ext cx="347663" cy="212725"/>
          </a:xfrm>
          <a:prstGeom prst="rect">
            <a:avLst/>
          </a:prstGeom>
          <a:noFill/>
          <a:ln>
            <a:noFill/>
          </a:ln>
          <a:extLst>
            <a:ext uri="{909E8E84-426E-40dd-AFC4-6F175D3DCCD1}"/>
            <a:ext uri="{91240B29-F687-4f45-9708-019B960494DF}"/>
          </a:extLst>
        </p:spPr>
        <p:txBody>
          <a:bodyPr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fontAlgn="auto" hangingPunct="1">
              <a:spcBef>
                <a:spcPct val="50000"/>
              </a:spcBef>
              <a:spcAft>
                <a:spcPts val="0"/>
              </a:spcAft>
              <a:defRPr/>
            </a:pPr>
            <a:fld id="{00A262BD-9D44-4997-8F5D-A9DF1F1D77D7}" type="slidenum">
              <a:rPr lang="en-US" sz="1467" b="1" smtClean="0">
                <a:solidFill>
                  <a:srgbClr val="FFFFFF"/>
                </a:solidFill>
                <a:ea typeface="ＭＳ Ｐゴシック" charset="0"/>
                <a:cs typeface="ＭＳ Ｐゴシック" charset="0"/>
              </a:rPr>
              <a:pPr eaLnBrk="1" fontAlgn="auto" hangingPunct="1">
                <a:spcBef>
                  <a:spcPct val="50000"/>
                </a:spcBef>
                <a:spcAft>
                  <a:spcPts val="0"/>
                </a:spcAft>
                <a:defRPr/>
              </a:pPr>
              <a:t>‹#›</a:t>
            </a:fld>
            <a:endParaRPr lang="en-US" sz="1467" b="1" dirty="0">
              <a:solidFill>
                <a:srgbClr val="FFFFFF"/>
              </a:solidFill>
              <a:ea typeface="ＭＳ Ｐゴシック" charset="0"/>
              <a:cs typeface="ＭＳ Ｐゴシック" charset="0"/>
            </a:endParaRPr>
          </a:p>
        </p:txBody>
      </p:sp>
      <p:sp>
        <p:nvSpPr>
          <p:cNvPr id="28" name="Slide Number">
            <a:extLst>
              <a:ext uri="{FF2B5EF4-FFF2-40B4-BE49-F238E27FC236}">
                <a16:creationId xmlns:a16="http://schemas.microsoft.com/office/drawing/2014/main" id="{0BDAF36D-E2BF-5CE4-0CE4-0ACD02235560}"/>
              </a:ext>
            </a:extLst>
          </p:cNvPr>
          <p:cNvSpPr txBox="1">
            <a:spLocks/>
          </p:cNvSpPr>
          <p:nvPr userDrawn="1"/>
        </p:nvSpPr>
        <p:spPr bwMode="auto">
          <a:xfrm>
            <a:off x="457420" y="4906306"/>
            <a:ext cx="4034216" cy="184666"/>
          </a:xfrm>
          <a:prstGeom prst="rect">
            <a:avLst/>
          </a:prstGeom>
          <a:noFill/>
          <a:ln>
            <a:noFill/>
          </a:ln>
          <a:extLst>
            <a:ext uri="{909E8E84-426E-40dd-AFC4-6F175D3DCCD1}"/>
            <a:ext uri="{91240B29-F687-4f45-9708-019B960494DF}"/>
          </a:extLst>
        </p:spPr>
        <p:txBody>
          <a:bodyPr wrap="square"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1200" b="1" dirty="0">
                <a:solidFill>
                  <a:srgbClr val="FFFFFF"/>
                </a:solidFill>
                <a:ea typeface="ＭＳ Ｐゴシック" charset="0"/>
                <a:cs typeface="ＭＳ Ｐゴシック" charset="0"/>
              </a:rPr>
              <a:t>De Anza College – Design &amp; Manufacturing</a:t>
            </a:r>
            <a:endParaRPr lang="en-US" sz="1200" i="1" kern="1200" dirty="0">
              <a:solidFill>
                <a:schemeClr val="tx1"/>
              </a:solidFill>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261375384"/>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5871" r:id="rId9"/>
    <p:sldLayoutId id="2147485872" r:id="rId10"/>
    <p:sldLayoutId id="2147485873" r:id="rId11"/>
    <p:sldLayoutId id="2147485874" r:id="rId12"/>
    <p:sldLayoutId id="2147485920" r:id="rId13"/>
    <p:sldLayoutId id="2147485921" r:id="rId14"/>
    <p:sldLayoutId id="2147485922" r:id="rId15"/>
    <p:sldLayoutId id="2147485923" r:id="rId16"/>
    <p:sldLayoutId id="2147485924" r:id="rId17"/>
    <p:sldLayoutId id="2147485925" r:id="rId18"/>
  </p:sldLayoutIdLst>
  <p:txStyles>
    <p:title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p:titleStyle>
    <p:body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505" rtl="0" eaLnBrk="1" latinLnBrk="0" hangingPunct="1">
        <a:defRPr sz="2400" kern="1200">
          <a:solidFill>
            <a:schemeClr val="tx1"/>
          </a:solidFill>
          <a:latin typeface="+mn-lt"/>
          <a:ea typeface="+mn-ea"/>
          <a:cs typeface="+mn-cs"/>
        </a:defRPr>
      </a:lvl1pPr>
      <a:lvl2pPr marL="609753" algn="l" defTabSz="1219505" rtl="0" eaLnBrk="1" latinLnBrk="0" hangingPunct="1">
        <a:defRPr sz="2400" kern="1200">
          <a:solidFill>
            <a:schemeClr val="tx1"/>
          </a:solidFill>
          <a:latin typeface="+mn-lt"/>
          <a:ea typeface="+mn-ea"/>
          <a:cs typeface="+mn-cs"/>
        </a:defRPr>
      </a:lvl2pPr>
      <a:lvl3pPr marL="1219505" algn="l" defTabSz="1219505" rtl="0" eaLnBrk="1" latinLnBrk="0" hangingPunct="1">
        <a:defRPr sz="2400" kern="1200">
          <a:solidFill>
            <a:schemeClr val="tx1"/>
          </a:solidFill>
          <a:latin typeface="+mn-lt"/>
          <a:ea typeface="+mn-ea"/>
          <a:cs typeface="+mn-cs"/>
        </a:defRPr>
      </a:lvl3pPr>
      <a:lvl4pPr marL="1829258" algn="l" defTabSz="1219505" rtl="0" eaLnBrk="1" latinLnBrk="0" hangingPunct="1">
        <a:defRPr sz="2400" kern="1200">
          <a:solidFill>
            <a:schemeClr val="tx1"/>
          </a:solidFill>
          <a:latin typeface="+mn-lt"/>
          <a:ea typeface="+mn-ea"/>
          <a:cs typeface="+mn-cs"/>
        </a:defRPr>
      </a:lvl4pPr>
      <a:lvl5pPr marL="2439010" algn="l" defTabSz="1219505" rtl="0" eaLnBrk="1" latinLnBrk="0" hangingPunct="1">
        <a:defRPr sz="2400" kern="1200">
          <a:solidFill>
            <a:schemeClr val="tx1"/>
          </a:solidFill>
          <a:latin typeface="+mn-lt"/>
          <a:ea typeface="+mn-ea"/>
          <a:cs typeface="+mn-cs"/>
        </a:defRPr>
      </a:lvl5pPr>
      <a:lvl6pPr marL="3048762" algn="l" defTabSz="1219505" rtl="0" eaLnBrk="1" latinLnBrk="0" hangingPunct="1">
        <a:defRPr sz="2400" kern="1200">
          <a:solidFill>
            <a:schemeClr val="tx1"/>
          </a:solidFill>
          <a:latin typeface="+mn-lt"/>
          <a:ea typeface="+mn-ea"/>
          <a:cs typeface="+mn-cs"/>
        </a:defRPr>
      </a:lvl6pPr>
      <a:lvl7pPr marL="3658514" algn="l" defTabSz="1219505" rtl="0" eaLnBrk="1" latinLnBrk="0" hangingPunct="1">
        <a:defRPr sz="2400" kern="1200">
          <a:solidFill>
            <a:schemeClr val="tx1"/>
          </a:solidFill>
          <a:latin typeface="+mn-lt"/>
          <a:ea typeface="+mn-ea"/>
          <a:cs typeface="+mn-cs"/>
        </a:defRPr>
      </a:lvl7pPr>
      <a:lvl8pPr marL="4268267" algn="l" defTabSz="1219505" rtl="0" eaLnBrk="1" latinLnBrk="0" hangingPunct="1">
        <a:defRPr sz="2400" kern="1200">
          <a:solidFill>
            <a:schemeClr val="tx1"/>
          </a:solidFill>
          <a:latin typeface="+mn-lt"/>
          <a:ea typeface="+mn-ea"/>
          <a:cs typeface="+mn-cs"/>
        </a:defRPr>
      </a:lvl8pPr>
      <a:lvl9pPr marL="4878019" algn="l" defTabSz="121950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671848-52A7-FB84-B91A-58D1CF50301A}"/>
              </a:ext>
            </a:extLst>
          </p:cNvPr>
          <p:cNvSpPr txBox="1">
            <a:spLocks noGrp="1"/>
          </p:cNvSpPr>
          <p:nvPr>
            <p:ph type="title"/>
          </p:nvPr>
        </p:nvSpPr>
        <p:spPr>
          <a:xfrm>
            <a:off x="2425700" y="0"/>
            <a:ext cx="6718299" cy="74737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0DED82A3-16E3-17F7-6E3B-44740A1C1E13}"/>
              </a:ext>
            </a:extLst>
          </p:cNvPr>
          <p:cNvSpPr txBox="1">
            <a:spLocks noGrp="1"/>
          </p:cNvSpPr>
          <p:nvPr>
            <p:ph type="body" idx="1"/>
          </p:nvPr>
        </p:nvSpPr>
        <p:spPr>
          <a:xfrm>
            <a:off x="838200" y="982984"/>
            <a:ext cx="8305798" cy="4160524"/>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p:txBody>
      </p:sp>
      <p:pic>
        <p:nvPicPr>
          <p:cNvPr id="4" name="Picture 9">
            <a:extLst>
              <a:ext uri="{FF2B5EF4-FFF2-40B4-BE49-F238E27FC236}">
                <a16:creationId xmlns:a16="http://schemas.microsoft.com/office/drawing/2014/main" id="{B2BC357E-E1CF-5D2E-CAE2-9C2E39B01042}"/>
              </a:ext>
            </a:extLst>
          </p:cNvPr>
          <p:cNvPicPr>
            <a:picLocks noChangeAspect="1"/>
          </p:cNvPicPr>
          <p:nvPr/>
        </p:nvPicPr>
        <p:blipFill>
          <a:blip r:embed="rId5"/>
          <a:stretch>
            <a:fillRect/>
          </a:stretch>
        </p:blipFill>
        <p:spPr>
          <a:xfrm>
            <a:off x="222248" y="142873"/>
            <a:ext cx="1422617" cy="508639"/>
          </a:xfrm>
          <a:prstGeom prst="rect">
            <a:avLst/>
          </a:prstGeom>
          <a:noFill/>
          <a:ln cap="flat">
            <a:noFill/>
          </a:ln>
        </p:spPr>
      </p:pic>
    </p:spTree>
    <p:extLst>
      <p:ext uri="{BB962C8B-B14F-4D97-AF65-F5344CB8AC3E}">
        <p14:creationId xmlns:p14="http://schemas.microsoft.com/office/powerpoint/2010/main" val="2822147995"/>
      </p:ext>
    </p:extLst>
  </p:cSld>
  <p:clrMap bg1="lt1" tx1="dk1" bg2="lt2" tx2="dk2" accent1="accent1" accent2="accent2" accent3="accent3" accent4="accent4" accent5="accent5" accent6="accent6" hlink="hlink" folHlink="folHlink"/>
  <p:sldLayoutIdLst>
    <p:sldLayoutId id="2147485927" r:id="rId1"/>
    <p:sldLayoutId id="2147485928" r:id="rId2"/>
  </p:sldLayoutIdLst>
  <p:txStyles>
    <p:titleStyle>
      <a:lvl1pPr marL="0" marR="0" lvl="0" indent="0" algn="l" defTabSz="685788" rtl="0" fontAlgn="auto" hangingPunct="1">
        <a:lnSpc>
          <a:spcPct val="90000"/>
        </a:lnSpc>
        <a:spcBef>
          <a:spcPts val="0"/>
        </a:spcBef>
        <a:spcAft>
          <a:spcPts val="0"/>
        </a:spcAft>
        <a:buNone/>
        <a:tabLst/>
        <a:defRPr lang="en-US" sz="3300" b="1" i="0" u="none" strike="noStrike" kern="1200" cap="none" spc="0" baseline="0">
          <a:solidFill>
            <a:srgbClr val="FFFFFF"/>
          </a:solidFill>
          <a:uFillTx/>
          <a:latin typeface="Calibri Light"/>
        </a:defRPr>
      </a:lvl1pPr>
    </p:titleStyle>
    <p:bodyStyle>
      <a:lvl1pPr marL="0" marR="0" lvl="0" indent="0" algn="l" defTabSz="685788" rtl="0" fontAlgn="auto" hangingPunct="1">
        <a:lnSpc>
          <a:spcPct val="90000"/>
        </a:lnSpc>
        <a:spcBef>
          <a:spcPts val="752"/>
        </a:spcBef>
        <a:spcAft>
          <a:spcPts val="0"/>
        </a:spcAft>
        <a:buNone/>
        <a:tabLst/>
        <a:defRPr lang="en-US" sz="2100" b="0" i="0" u="none" strike="noStrike" kern="1200" cap="none" spc="0" baseline="0">
          <a:solidFill>
            <a:srgbClr val="000000"/>
          </a:solidFill>
          <a:uFillTx/>
          <a:latin typeface="Calibri"/>
        </a:defRPr>
      </a:lvl1pPr>
      <a:lvl2pPr marL="514341" marR="0" lvl="1" indent="-171446" algn="l" defTabSz="685788" rtl="0" fontAlgn="auto" hangingPunct="1">
        <a:lnSpc>
          <a:spcPct val="90000"/>
        </a:lnSpc>
        <a:spcBef>
          <a:spcPts val="374"/>
        </a:spcBef>
        <a:spcAft>
          <a:spcPts val="0"/>
        </a:spcAft>
        <a:buSzPct val="100000"/>
        <a:buFont typeface="Arial"/>
        <a:buChar char="•"/>
        <a:tabLst/>
        <a:defRPr lang="en-US" sz="1800" b="0" i="0" u="none" strike="noStrike" kern="1200" cap="none" spc="0" baseline="0">
          <a:solidFill>
            <a:srgbClr val="000000"/>
          </a:solidFill>
          <a:uFillTx/>
          <a:latin typeface="Calibri"/>
        </a:defRPr>
      </a:lvl2pPr>
      <a:lvl3pPr marL="857228" marR="0" lvl="2" indent="-171446" algn="l" defTabSz="685788" rtl="0" fontAlgn="auto" hangingPunct="1">
        <a:lnSpc>
          <a:spcPct val="90000"/>
        </a:lnSpc>
        <a:spcBef>
          <a:spcPts val="374"/>
        </a:spcBef>
        <a:spcAft>
          <a:spcPts val="0"/>
        </a:spcAft>
        <a:buSzPct val="100000"/>
        <a:buFont typeface="Wingdings"/>
        <a:buChar char="§"/>
        <a:tabLst/>
        <a:defRPr lang="en-US" sz="1500" b="0" i="0" u="none" strike="noStrike" kern="1200" cap="none" spc="0" baseline="0">
          <a:solidFill>
            <a:srgbClr val="000000"/>
          </a:solidFill>
          <a:uFillTx/>
          <a:latin typeface="Calibri"/>
        </a:defRPr>
      </a:lvl3pPr>
      <a:lvl4pPr marL="1200122" marR="0" lvl="3" indent="-171446" algn="l" defTabSz="685788" rtl="0" fontAlgn="auto" hangingPunct="1">
        <a:lnSpc>
          <a:spcPct val="90000"/>
        </a:lnSpc>
        <a:spcBef>
          <a:spcPts val="374"/>
        </a:spcBef>
        <a:spcAft>
          <a:spcPts val="0"/>
        </a:spcAft>
        <a:buSzPct val="100000"/>
        <a:buFont typeface="Wingdings"/>
        <a:buChar char="Ø"/>
        <a:tabLst/>
        <a:defRPr lang="en-US" sz="1350" b="0" i="0" u="none" strike="noStrike" kern="1200" cap="none" spc="0" baseline="0">
          <a:solidFill>
            <a:srgbClr val="000000"/>
          </a:solidFill>
          <a:uFillTx/>
          <a:latin typeface="Calibri"/>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hyperlink" Target="https://www.kimya.fr/en/additive-manufacturing-vs-subtractive-manufacturing/" TargetMode="External"/><Relationship Id="rId5" Type="http://schemas.openxmlformats.org/officeDocument/2006/relationships/hyperlink" Target="http://www.3dnatives.com/en/mit-10x-faster-3d-printer" TargetMode="Externa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aker3d.fi/en/3d-printing-is-best-applied-to-novel-concepts/" TargetMode="External"/></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1.wdp"/><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7.jpeg"/><Relationship Id="rId5" Type="http://schemas.microsoft.com/office/2007/relationships/hdphoto" Target="../media/hdphoto13.wdp"/><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9.png"/><Relationship Id="rId7" Type="http://schemas.openxmlformats.org/officeDocument/2006/relationships/image" Target="../media/image58.png"/><Relationship Id="rId12" Type="http://schemas.microsoft.com/office/2007/relationships/hdphoto" Target="../media/hdphoto16.wdp"/><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png"/><Relationship Id="rId10" Type="http://schemas.microsoft.com/office/2007/relationships/hdphoto" Target="../media/hdphoto15.wdp"/><Relationship Id="rId4" Type="http://schemas.openxmlformats.org/officeDocument/2006/relationships/image" Target="../media/image55.jpe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hyperlink" Target="http://www.deanza.edu/dual/fuhsd/" TargetMode="External"/><Relationship Id="rId2" Type="http://schemas.openxmlformats.org/officeDocument/2006/relationships/hyperlink" Target="mailto:derek_chan@fuhsd.org" TargetMode="Externa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hyperlink" Target="mailto:rodrigueztrantiffany@fhda.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https://www8.hp.com/us/en/printers/3d-printers.html" TargetMode="External"/><Relationship Id="rId2" Type="http://schemas.openxmlformats.org/officeDocument/2006/relationships/image" Target="../media/image62.jpeg"/><Relationship Id="rId1" Type="http://schemas.openxmlformats.org/officeDocument/2006/relationships/slideLayout" Target="../slideLayouts/slideLayout15.xml"/><Relationship Id="rId6" Type="http://schemas.openxmlformats.org/officeDocument/2006/relationships/hyperlink" Target="https://jobs.gecareers.com/global/en/ge-additive-careers" TargetMode="External"/><Relationship Id="rId5" Type="http://schemas.openxmlformats.org/officeDocument/2006/relationships/hyperlink" Target="https://youtu.be/A2d96-bCpvo" TargetMode="External"/><Relationship Id="rId4" Type="http://schemas.openxmlformats.org/officeDocument/2006/relationships/hyperlink" Target="https://www.youtube.com/watch?v=7le2EoJ8b8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7le2EoJ8b8Q" TargetMode="External"/><Relationship Id="rId7"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5.xml"/><Relationship Id="rId6" Type="http://schemas.openxmlformats.org/officeDocument/2006/relationships/hyperlink" Target="https://www8.hp.com/us/en/printers/3d-printers.html" TargetMode="External"/><Relationship Id="rId5" Type="http://schemas.openxmlformats.org/officeDocument/2006/relationships/hyperlink" Target="https://jobs.gecareers.com/global/en/ge-additive-careers" TargetMode="External"/><Relationship Id="rId4" Type="http://schemas.openxmlformats.org/officeDocument/2006/relationships/hyperlink" Target="https://youtu.be/A2d96-bCpv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daneerikjones.com/" TargetMode="External"/><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5.xml"/><Relationship Id="rId5" Type="http://schemas.openxmlformats.org/officeDocument/2006/relationships/image" Target="../media/image80.png"/><Relationship Id="rId4" Type="http://schemas.openxmlformats.org/officeDocument/2006/relationships/image" Target="../media/image79.jpg"/></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5.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hyperlink" Target="http://www.deanza.edu/dmt/partners.html"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deanza.edu/schedule/class-details.html?crn=27127&amp;y=2022&amp;q=F"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youtu.be/niorgT3n43o" TargetMode="External"/><Relationship Id="rId7" Type="http://schemas.openxmlformats.org/officeDocument/2006/relationships/image" Target="../media/image31.jp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png"/><Relationship Id="rId10" Type="http://schemas.openxmlformats.org/officeDocument/2006/relationships/image" Target="../media/image34.gif"/><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png"/><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11" Type="http://schemas.microsoft.com/office/2007/relationships/hdphoto" Target="../media/hdphoto8.wdp"/><Relationship Id="rId5" Type="http://schemas.openxmlformats.org/officeDocument/2006/relationships/image" Target="../media/image37.png"/><Relationship Id="rId10" Type="http://schemas.openxmlformats.org/officeDocument/2006/relationships/image" Target="../media/image41.png"/><Relationship Id="rId4" Type="http://schemas.microsoft.com/office/2007/relationships/hdphoto" Target="../media/hdphoto6.wdp"/><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5777" y="2110753"/>
            <a:ext cx="8676248" cy="553998"/>
          </a:xfrm>
          <a:prstGeom prst="rect">
            <a:avLst/>
          </a:prstGeom>
        </p:spPr>
        <p:txBody>
          <a:bodyPr/>
          <a:lstStyle/>
          <a:p>
            <a:pPr algn="ctr"/>
            <a:r>
              <a:rPr lang="en-US" sz="3400" dirty="0">
                <a:solidFill>
                  <a:schemeClr val="tx1"/>
                </a:solidFill>
              </a:rPr>
              <a:t>Engineering &amp; Manufacturing</a:t>
            </a:r>
            <a:br>
              <a:rPr lang="en-US" sz="3400" dirty="0">
                <a:solidFill>
                  <a:schemeClr val="tx1"/>
                </a:solidFill>
              </a:rPr>
            </a:br>
            <a:r>
              <a:rPr lang="en-US" sz="3400" dirty="0">
                <a:solidFill>
                  <a:schemeClr val="tx1"/>
                </a:solidFill>
              </a:rPr>
              <a:t>Career Pathways</a:t>
            </a:r>
          </a:p>
        </p:txBody>
      </p:sp>
      <p:sp>
        <p:nvSpPr>
          <p:cNvPr id="3" name="Subtitle 2"/>
          <p:cNvSpPr>
            <a:spLocks noGrp="1"/>
          </p:cNvSpPr>
          <p:nvPr>
            <p:ph type="subTitle" idx="4294967295"/>
          </p:nvPr>
        </p:nvSpPr>
        <p:spPr>
          <a:xfrm>
            <a:off x="1756231" y="3352564"/>
            <a:ext cx="5631537" cy="598872"/>
          </a:xfrm>
          <a:prstGeom prst="rect">
            <a:avLst/>
          </a:prstGeom>
        </p:spPr>
        <p:txBody>
          <a:bodyPr/>
          <a:lstStyle/>
          <a:p>
            <a:pPr marL="0" indent="0" algn="ctr">
              <a:buNone/>
            </a:pPr>
            <a:r>
              <a:rPr lang="en-US" sz="2000" i="1" dirty="0"/>
              <a:t>Skills for a future strong workforce</a:t>
            </a:r>
            <a:endParaRPr lang="en-US" sz="2000" i="1" dirty="0">
              <a:cs typeface="Century Gothic"/>
            </a:endParaRPr>
          </a:p>
          <a:p>
            <a:pPr algn="ctr"/>
            <a:endParaRPr lang="en-US" dirty="0"/>
          </a:p>
        </p:txBody>
      </p:sp>
    </p:spTree>
    <p:extLst>
      <p:ext uri="{BB962C8B-B14F-4D97-AF65-F5344CB8AC3E}">
        <p14:creationId xmlns:p14="http://schemas.microsoft.com/office/powerpoint/2010/main" val="12113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319274-9A71-CAC2-CC71-1A859721CB2F}"/>
              </a:ext>
            </a:extLst>
          </p:cNvPr>
          <p:cNvSpPr/>
          <p:nvPr/>
        </p:nvSpPr>
        <p:spPr>
          <a:xfrm>
            <a:off x="-24063" y="4812633"/>
            <a:ext cx="3907255" cy="33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4613ED6C-F902-4EE3-B8F9-7EECB47988DC}"/>
              </a:ext>
            </a:extLst>
          </p:cNvPr>
          <p:cNvSpPr/>
          <p:nvPr/>
        </p:nvSpPr>
        <p:spPr>
          <a:xfrm>
            <a:off x="2185265" y="589698"/>
            <a:ext cx="3907255" cy="1656639"/>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dditive manufacturing VS subtractive manufacturing | Kimya">
            <a:extLst>
              <a:ext uri="{FF2B5EF4-FFF2-40B4-BE49-F238E27FC236}">
                <a16:creationId xmlns:a16="http://schemas.microsoft.com/office/drawing/2014/main" id="{0DEE8D83-560F-E49B-B651-E4660940E1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94" r="2270"/>
          <a:stretch/>
        </p:blipFill>
        <p:spPr bwMode="auto">
          <a:xfrm>
            <a:off x="565696" y="2730519"/>
            <a:ext cx="2822881" cy="2082114"/>
          </a:xfrm>
          <a:prstGeom prst="roundRect">
            <a:avLst>
              <a:gd name="adj" fmla="val 7844"/>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mit 3d printer">
            <a:extLst>
              <a:ext uri="{FF2B5EF4-FFF2-40B4-BE49-F238E27FC236}">
                <a16:creationId xmlns:a16="http://schemas.microsoft.com/office/drawing/2014/main" id="{BBBFB43B-4EA9-730E-2FC4-CADA8235E51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004" r="20204" b="8193"/>
          <a:stretch/>
        </p:blipFill>
        <p:spPr bwMode="auto">
          <a:xfrm>
            <a:off x="5316575" y="2749278"/>
            <a:ext cx="2819369" cy="2063355"/>
          </a:xfrm>
          <a:prstGeom prst="roundRect">
            <a:avLst>
              <a:gd name="adj" fmla="val 6546"/>
            </a:avLst>
          </a:prstGeom>
          <a:noFill/>
          <a:ln w="1270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2C0028-66E2-A149-EF13-3F409A7E36FA}"/>
              </a:ext>
            </a:extLst>
          </p:cNvPr>
          <p:cNvSpPr txBox="1"/>
          <p:nvPr/>
        </p:nvSpPr>
        <p:spPr>
          <a:xfrm>
            <a:off x="6407467" y="442537"/>
            <a:ext cx="2954557" cy="230832"/>
          </a:xfrm>
          <a:prstGeom prst="rect">
            <a:avLst/>
          </a:prstGeom>
          <a:noFill/>
        </p:spPr>
        <p:txBody>
          <a:bodyPr wrap="square">
            <a:spAutoFit/>
          </a:bodyPr>
          <a:lstStyle/>
          <a:p>
            <a:pPr algn="ctr"/>
            <a:r>
              <a:rPr lang="en-US" sz="900" b="0" dirty="0">
                <a:hlinkClick r:id="rId5"/>
              </a:rPr>
              <a:t>www.3dnatives.com/en/mit-10x-faster-3d-printer</a:t>
            </a:r>
            <a:r>
              <a:rPr lang="en-US" sz="900" b="0" dirty="0"/>
              <a:t> </a:t>
            </a:r>
          </a:p>
        </p:txBody>
      </p:sp>
      <p:sp>
        <p:nvSpPr>
          <p:cNvPr id="6" name="TextBox 5">
            <a:extLst>
              <a:ext uri="{FF2B5EF4-FFF2-40B4-BE49-F238E27FC236}">
                <a16:creationId xmlns:a16="http://schemas.microsoft.com/office/drawing/2014/main" id="{310FC7D8-938D-86EA-9F47-85B1591BCD6D}"/>
              </a:ext>
            </a:extLst>
          </p:cNvPr>
          <p:cNvSpPr txBox="1"/>
          <p:nvPr/>
        </p:nvSpPr>
        <p:spPr>
          <a:xfrm>
            <a:off x="6650203" y="294847"/>
            <a:ext cx="2880360" cy="230832"/>
          </a:xfrm>
          <a:prstGeom prst="rect">
            <a:avLst/>
          </a:prstGeom>
          <a:noFill/>
        </p:spPr>
        <p:txBody>
          <a:bodyPr wrap="square">
            <a:spAutoFit/>
          </a:bodyPr>
          <a:lstStyle/>
          <a:p>
            <a:pPr algn="ctr"/>
            <a:r>
              <a:rPr lang="en-US" sz="900" b="0" dirty="0">
                <a:hlinkClick r:id="rId6"/>
              </a:rPr>
              <a:t>additive-vs-subtractive-manufacturing</a:t>
            </a:r>
            <a:r>
              <a:rPr lang="en-US" sz="900" b="0" dirty="0"/>
              <a:t> </a:t>
            </a:r>
          </a:p>
        </p:txBody>
      </p:sp>
      <p:pic>
        <p:nvPicPr>
          <p:cNvPr id="9" name="Picture 8">
            <a:extLst>
              <a:ext uri="{FF2B5EF4-FFF2-40B4-BE49-F238E27FC236}">
                <a16:creationId xmlns:a16="http://schemas.microsoft.com/office/drawing/2014/main" id="{D2EAFEDD-98AF-697C-7A9B-DB1455045A9E}"/>
              </a:ext>
            </a:extLst>
          </p:cNvPr>
          <p:cNvPicPr>
            <a:picLocks noChangeAspect="1"/>
          </p:cNvPicPr>
          <p:nvPr/>
        </p:nvPicPr>
        <p:blipFill rotWithShape="1">
          <a:blip r:embed="rId7"/>
          <a:srcRect l="-1" r="64586"/>
          <a:stretch/>
        </p:blipFill>
        <p:spPr>
          <a:xfrm>
            <a:off x="2294647" y="728705"/>
            <a:ext cx="1145487" cy="1150818"/>
          </a:xfrm>
          <a:prstGeom prst="rect">
            <a:avLst/>
          </a:prstGeom>
        </p:spPr>
      </p:pic>
      <p:pic>
        <p:nvPicPr>
          <p:cNvPr id="10" name="Picture 9">
            <a:extLst>
              <a:ext uri="{FF2B5EF4-FFF2-40B4-BE49-F238E27FC236}">
                <a16:creationId xmlns:a16="http://schemas.microsoft.com/office/drawing/2014/main" id="{6B6A4F7E-0071-DB75-5FF5-33500F0A742A}"/>
              </a:ext>
            </a:extLst>
          </p:cNvPr>
          <p:cNvPicPr>
            <a:picLocks noChangeAspect="1"/>
          </p:cNvPicPr>
          <p:nvPr/>
        </p:nvPicPr>
        <p:blipFill rotWithShape="1">
          <a:blip r:embed="rId7"/>
          <a:srcRect l="39062" r="6802"/>
          <a:stretch/>
        </p:blipFill>
        <p:spPr>
          <a:xfrm>
            <a:off x="3672685" y="673369"/>
            <a:ext cx="2327219" cy="1529489"/>
          </a:xfrm>
          <a:prstGeom prst="rect">
            <a:avLst/>
          </a:prstGeom>
        </p:spPr>
      </p:pic>
      <p:sp>
        <p:nvSpPr>
          <p:cNvPr id="12" name="TextBox 11">
            <a:extLst>
              <a:ext uri="{FF2B5EF4-FFF2-40B4-BE49-F238E27FC236}">
                <a16:creationId xmlns:a16="http://schemas.microsoft.com/office/drawing/2014/main" id="{E0525C3B-F00C-223D-A94E-FC8BB66F3740}"/>
              </a:ext>
            </a:extLst>
          </p:cNvPr>
          <p:cNvSpPr txBox="1"/>
          <p:nvPr/>
        </p:nvSpPr>
        <p:spPr>
          <a:xfrm>
            <a:off x="2704848" y="256495"/>
            <a:ext cx="3129575" cy="346249"/>
          </a:xfrm>
          <a:prstGeom prst="rect">
            <a:avLst/>
          </a:prstGeom>
          <a:noFill/>
        </p:spPr>
        <p:txBody>
          <a:bodyPr wrap="none" lIns="34290" rIns="34290" rtlCol="0">
            <a:spAutoFit/>
          </a:bodyPr>
          <a:lstStyle/>
          <a:p>
            <a:r>
              <a:rPr lang="en-US" sz="1650" dirty="0">
                <a:highlight>
                  <a:srgbClr val="FFFFE1"/>
                </a:highlight>
                <a:cs typeface="Arial" pitchFamily="34" charset="0"/>
              </a:rPr>
              <a:t>CAD</a:t>
            </a:r>
            <a:r>
              <a:rPr lang="en-US" sz="1650" dirty="0">
                <a:cs typeface="Arial" pitchFamily="34" charset="0"/>
              </a:rPr>
              <a:t> (Computer Aided Design)</a:t>
            </a:r>
          </a:p>
        </p:txBody>
      </p:sp>
      <p:sp>
        <p:nvSpPr>
          <p:cNvPr id="13" name="TextBox 12">
            <a:extLst>
              <a:ext uri="{FF2B5EF4-FFF2-40B4-BE49-F238E27FC236}">
                <a16:creationId xmlns:a16="http://schemas.microsoft.com/office/drawing/2014/main" id="{F4017D6F-3098-7B98-71E2-4DEC001BABC2}"/>
              </a:ext>
            </a:extLst>
          </p:cNvPr>
          <p:cNvSpPr txBox="1"/>
          <p:nvPr/>
        </p:nvSpPr>
        <p:spPr>
          <a:xfrm>
            <a:off x="1377904" y="2412983"/>
            <a:ext cx="1117614" cy="346249"/>
          </a:xfrm>
          <a:prstGeom prst="rect">
            <a:avLst/>
          </a:prstGeom>
          <a:noFill/>
        </p:spPr>
        <p:txBody>
          <a:bodyPr wrap="none" lIns="34290" rIns="34290" rtlCol="0">
            <a:spAutoFit/>
          </a:bodyPr>
          <a:lstStyle/>
          <a:p>
            <a:r>
              <a:rPr lang="en-US" sz="1650" dirty="0">
                <a:highlight>
                  <a:srgbClr val="FFFFE1"/>
                </a:highlight>
                <a:cs typeface="Arial" pitchFamily="34" charset="0"/>
              </a:rPr>
              <a:t>Machining</a:t>
            </a:r>
          </a:p>
        </p:txBody>
      </p:sp>
      <p:sp>
        <p:nvSpPr>
          <p:cNvPr id="14" name="TextBox 13">
            <a:extLst>
              <a:ext uri="{FF2B5EF4-FFF2-40B4-BE49-F238E27FC236}">
                <a16:creationId xmlns:a16="http://schemas.microsoft.com/office/drawing/2014/main" id="{4846AB51-5C1D-2D07-B631-C7A433F98FB5}"/>
              </a:ext>
            </a:extLst>
          </p:cNvPr>
          <p:cNvSpPr txBox="1"/>
          <p:nvPr/>
        </p:nvSpPr>
        <p:spPr>
          <a:xfrm>
            <a:off x="6092520" y="2407354"/>
            <a:ext cx="1199367" cy="346249"/>
          </a:xfrm>
          <a:prstGeom prst="rect">
            <a:avLst/>
          </a:prstGeom>
          <a:noFill/>
        </p:spPr>
        <p:txBody>
          <a:bodyPr wrap="none" lIns="34290" rIns="34290" rtlCol="0">
            <a:spAutoFit/>
          </a:bodyPr>
          <a:lstStyle/>
          <a:p>
            <a:r>
              <a:rPr lang="en-US" sz="1650" dirty="0">
                <a:highlight>
                  <a:srgbClr val="FFFFE1"/>
                </a:highlight>
                <a:cs typeface="Arial" pitchFamily="34" charset="0"/>
              </a:rPr>
              <a:t>3D Printing</a:t>
            </a:r>
          </a:p>
        </p:txBody>
      </p:sp>
      <p:sp>
        <p:nvSpPr>
          <p:cNvPr id="16" name="TextBox 15">
            <a:extLst>
              <a:ext uri="{FF2B5EF4-FFF2-40B4-BE49-F238E27FC236}">
                <a16:creationId xmlns:a16="http://schemas.microsoft.com/office/drawing/2014/main" id="{28662B2A-30CD-9BDE-D41E-EF8F51898AB6}"/>
              </a:ext>
            </a:extLst>
          </p:cNvPr>
          <p:cNvSpPr txBox="1"/>
          <p:nvPr/>
        </p:nvSpPr>
        <p:spPr>
          <a:xfrm>
            <a:off x="840123" y="4843490"/>
            <a:ext cx="2492792" cy="253916"/>
          </a:xfrm>
          <a:prstGeom prst="rect">
            <a:avLst/>
          </a:prstGeom>
          <a:noFill/>
        </p:spPr>
        <p:txBody>
          <a:bodyPr wrap="square">
            <a:spAutoFit/>
          </a:bodyPr>
          <a:lstStyle/>
          <a:p>
            <a:r>
              <a:rPr lang="en-US" sz="1050" i="1" dirty="0">
                <a:cs typeface="Arial" pitchFamily="34" charset="0"/>
              </a:rPr>
              <a:t>Subtractive Manufacturing</a:t>
            </a:r>
            <a:endParaRPr lang="en-US" sz="1050" i="1" dirty="0"/>
          </a:p>
        </p:txBody>
      </p:sp>
      <p:sp>
        <p:nvSpPr>
          <p:cNvPr id="17" name="TextBox 16">
            <a:extLst>
              <a:ext uri="{FF2B5EF4-FFF2-40B4-BE49-F238E27FC236}">
                <a16:creationId xmlns:a16="http://schemas.microsoft.com/office/drawing/2014/main" id="{873F5C11-22B7-CD96-039F-367844DBA955}"/>
              </a:ext>
            </a:extLst>
          </p:cNvPr>
          <p:cNvSpPr txBox="1"/>
          <p:nvPr/>
        </p:nvSpPr>
        <p:spPr>
          <a:xfrm>
            <a:off x="5713837" y="4829509"/>
            <a:ext cx="2492792" cy="253916"/>
          </a:xfrm>
          <a:prstGeom prst="rect">
            <a:avLst/>
          </a:prstGeom>
          <a:noFill/>
        </p:spPr>
        <p:txBody>
          <a:bodyPr wrap="square">
            <a:spAutoFit/>
          </a:bodyPr>
          <a:lstStyle/>
          <a:p>
            <a:r>
              <a:rPr lang="en-US" sz="1050" i="1" dirty="0">
                <a:cs typeface="Arial" pitchFamily="34" charset="0"/>
              </a:rPr>
              <a:t>Additive Manufacturing</a:t>
            </a:r>
            <a:endParaRPr lang="en-US" sz="1050" i="1" dirty="0"/>
          </a:p>
        </p:txBody>
      </p:sp>
      <p:cxnSp>
        <p:nvCxnSpPr>
          <p:cNvPr id="19" name="Straight Arrow Connector 18">
            <a:extLst>
              <a:ext uri="{FF2B5EF4-FFF2-40B4-BE49-F238E27FC236}">
                <a16:creationId xmlns:a16="http://schemas.microsoft.com/office/drawing/2014/main" id="{A5175879-2598-65CB-D026-E6EC424A3550}"/>
              </a:ext>
            </a:extLst>
          </p:cNvPr>
          <p:cNvCxnSpPr>
            <a:cxnSpLocks/>
          </p:cNvCxnSpPr>
          <p:nvPr/>
        </p:nvCxnSpPr>
        <p:spPr>
          <a:xfrm flipH="1">
            <a:off x="1952714" y="1987882"/>
            <a:ext cx="312039" cy="350216"/>
          </a:xfrm>
          <a:prstGeom prst="straightConnector1">
            <a:avLst/>
          </a:prstGeom>
          <a:ln w="63500">
            <a:solidFill>
              <a:srgbClr val="74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E9B2BA-26B4-DD65-04FF-97F046DEA3FD}"/>
              </a:ext>
            </a:extLst>
          </p:cNvPr>
          <p:cNvCxnSpPr>
            <a:cxnSpLocks/>
          </p:cNvCxnSpPr>
          <p:nvPr/>
        </p:nvCxnSpPr>
        <p:spPr>
          <a:xfrm>
            <a:off x="6023419" y="1979258"/>
            <a:ext cx="301652" cy="299305"/>
          </a:xfrm>
          <a:prstGeom prst="straightConnector1">
            <a:avLst/>
          </a:prstGeom>
          <a:ln w="63500">
            <a:solidFill>
              <a:srgbClr val="74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What's 3D Printing">
            <a:extLst>
              <a:ext uri="{FF2B5EF4-FFF2-40B4-BE49-F238E27FC236}">
                <a16:creationId xmlns:a16="http://schemas.microsoft.com/office/drawing/2014/main" id="{93D83830-E607-39FF-35AB-C866130E774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52800" y="1963330"/>
            <a:ext cx="3158976" cy="197685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4DE0749-4AF3-35B2-2949-809E396D9668}"/>
              </a:ext>
            </a:extLst>
          </p:cNvPr>
          <p:cNvSpPr txBox="1">
            <a:spLocks/>
          </p:cNvSpPr>
          <p:nvPr/>
        </p:nvSpPr>
        <p:spPr>
          <a:xfrm>
            <a:off x="156505" y="232610"/>
            <a:ext cx="7886700" cy="584654"/>
          </a:xfrm>
        </p:spPr>
        <p:txBody>
          <a:bodyPr>
            <a:normAutofit/>
          </a:bodyPr>
          <a:lstStyle>
            <a:lvl1pPr algn="l" rtl="0" fontAlgn="base">
              <a:spcBef>
                <a:spcPct val="0"/>
              </a:spcBef>
              <a:spcAft>
                <a:spcPct val="0"/>
              </a:spcAft>
              <a:defRPr sz="3200" b="1" kern="1200">
                <a:solidFill>
                  <a:schemeClr val="tx1"/>
                </a:solidFill>
                <a:latin typeface="Arial" pitchFamily="34" charset="0"/>
                <a:ea typeface="ヒラギノ角ゴ Pro W3" charset="0"/>
                <a:cs typeface="Arial" pitchFamily="34" charset="0"/>
              </a:defRPr>
            </a:lvl1pPr>
            <a:lvl2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2pPr>
            <a:lvl3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3pPr>
            <a:lvl4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4pPr>
            <a:lvl5pPr algn="l" rtl="0" fontAlgn="base">
              <a:spcBef>
                <a:spcPct val="0"/>
              </a:spcBef>
              <a:spcAft>
                <a:spcPct val="0"/>
              </a:spcAft>
              <a:defRPr sz="3200"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latin typeface="+mj-lt"/>
              </a:rPr>
              <a:t>Manufacturing Process</a:t>
            </a:r>
          </a:p>
        </p:txBody>
      </p:sp>
      <p:sp>
        <p:nvSpPr>
          <p:cNvPr id="18" name="TextBox 17">
            <a:extLst>
              <a:ext uri="{FF2B5EF4-FFF2-40B4-BE49-F238E27FC236}">
                <a16:creationId xmlns:a16="http://schemas.microsoft.com/office/drawing/2014/main" id="{F412A8CE-EE71-AC6A-D032-5EC4D1786204}"/>
              </a:ext>
            </a:extLst>
          </p:cNvPr>
          <p:cNvSpPr txBox="1"/>
          <p:nvPr/>
        </p:nvSpPr>
        <p:spPr>
          <a:xfrm>
            <a:off x="776077" y="955015"/>
            <a:ext cx="2783408" cy="492443"/>
          </a:xfrm>
          <a:prstGeom prst="rect">
            <a:avLst/>
          </a:prstGeom>
          <a:noFill/>
        </p:spPr>
        <p:txBody>
          <a:bodyPr wrap="square">
            <a:spAutoFit/>
          </a:bodyPr>
          <a:lstStyle/>
          <a:p>
            <a:pPr algn="ctr">
              <a:spcAft>
                <a:spcPts val="600"/>
              </a:spcAft>
            </a:pPr>
            <a:r>
              <a:rPr lang="en-US" sz="1050" u="sng" dirty="0">
                <a:latin typeface="Verdana" panose="020B0604030504040204" pitchFamily="34" charset="0"/>
                <a:ea typeface="Verdana" panose="020B0604030504040204" pitchFamily="34" charset="0"/>
              </a:rPr>
              <a:t>Machining complex parts </a:t>
            </a:r>
          </a:p>
          <a:p>
            <a:pPr algn="ctr"/>
            <a:r>
              <a:rPr lang="en-US" sz="1050" dirty="0">
                <a:solidFill>
                  <a:srgbClr val="920000"/>
                </a:solidFill>
                <a:latin typeface="+mj-lt"/>
              </a:rPr>
              <a:t>Expensive</a:t>
            </a:r>
            <a:r>
              <a:rPr lang="en-US" sz="1050" dirty="0">
                <a:latin typeface="+mj-lt"/>
              </a:rPr>
              <a:t>, but strong and precise</a:t>
            </a:r>
          </a:p>
        </p:txBody>
      </p:sp>
      <p:pic>
        <p:nvPicPr>
          <p:cNvPr id="20" name="Picture 2" descr="Selective Laser Sintering (SLS) Prototyping | The Technology House">
            <a:extLst>
              <a:ext uri="{FF2B5EF4-FFF2-40B4-BE49-F238E27FC236}">
                <a16:creationId xmlns:a16="http://schemas.microsoft.com/office/drawing/2014/main" id="{FA5FA08E-4656-E3BB-2B25-B8BFBFA86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244" y="2011679"/>
            <a:ext cx="2953961" cy="195464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CF6021E-AE84-D73F-9491-2F103249148E}"/>
              </a:ext>
            </a:extLst>
          </p:cNvPr>
          <p:cNvSpPr txBox="1"/>
          <p:nvPr/>
        </p:nvSpPr>
        <p:spPr>
          <a:xfrm>
            <a:off x="5178144" y="973221"/>
            <a:ext cx="2783408" cy="654025"/>
          </a:xfrm>
          <a:prstGeom prst="rect">
            <a:avLst/>
          </a:prstGeom>
          <a:noFill/>
        </p:spPr>
        <p:txBody>
          <a:bodyPr wrap="square">
            <a:spAutoFit/>
          </a:bodyPr>
          <a:lstStyle/>
          <a:p>
            <a:pPr algn="ctr">
              <a:spcAft>
                <a:spcPts val="600"/>
              </a:spcAft>
            </a:pPr>
            <a:r>
              <a:rPr lang="en-US" sz="1050" u="sng" dirty="0">
                <a:latin typeface="Verdana" panose="020B0604030504040204" pitchFamily="34" charset="0"/>
                <a:ea typeface="Verdana" panose="020B0604030504040204" pitchFamily="34" charset="0"/>
              </a:rPr>
              <a:t>3D printing complex parts </a:t>
            </a:r>
          </a:p>
          <a:p>
            <a:pPr algn="ctr"/>
            <a:r>
              <a:rPr lang="en-US" sz="1050" dirty="0">
                <a:solidFill>
                  <a:srgbClr val="920000"/>
                </a:solidFill>
                <a:latin typeface="+mj-lt"/>
              </a:rPr>
              <a:t>Affordable</a:t>
            </a:r>
            <a:r>
              <a:rPr lang="en-US" sz="1050" dirty="0">
                <a:latin typeface="+mj-lt"/>
              </a:rPr>
              <a:t>, but reduced strength and precision</a:t>
            </a:r>
          </a:p>
        </p:txBody>
      </p:sp>
      <p:sp>
        <p:nvSpPr>
          <p:cNvPr id="24" name="TextBox 23">
            <a:extLst>
              <a:ext uri="{FF2B5EF4-FFF2-40B4-BE49-F238E27FC236}">
                <a16:creationId xmlns:a16="http://schemas.microsoft.com/office/drawing/2014/main" id="{E634D63E-6527-9AE7-ED1A-5C4E8E9A0A0C}"/>
              </a:ext>
            </a:extLst>
          </p:cNvPr>
          <p:cNvSpPr txBox="1"/>
          <p:nvPr/>
        </p:nvSpPr>
        <p:spPr>
          <a:xfrm>
            <a:off x="2043284" y="4278235"/>
            <a:ext cx="4586666" cy="369332"/>
          </a:xfrm>
          <a:prstGeom prst="rect">
            <a:avLst/>
          </a:prstGeom>
          <a:noFill/>
        </p:spPr>
        <p:txBody>
          <a:bodyPr wrap="square">
            <a:spAutoFit/>
          </a:bodyPr>
          <a:lstStyle/>
          <a:p>
            <a:pPr algn="ctr"/>
            <a:r>
              <a:rPr lang="en-US" sz="1800" i="1" dirty="0">
                <a:solidFill>
                  <a:srgbClr val="920000"/>
                </a:solidFill>
                <a:latin typeface="+mj-lt"/>
              </a:rPr>
              <a:t>Choose the right tool for the job!</a:t>
            </a:r>
            <a:endParaRPr lang="en-US" sz="1800" i="1" dirty="0">
              <a:latin typeface="+mj-lt"/>
            </a:endParaRPr>
          </a:p>
        </p:txBody>
      </p:sp>
    </p:spTree>
    <p:extLst>
      <p:ext uri="{BB962C8B-B14F-4D97-AF65-F5344CB8AC3E}">
        <p14:creationId xmlns:p14="http://schemas.microsoft.com/office/powerpoint/2010/main" val="291059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3">
            <a:extLst>
              <a:ext uri="{FF2B5EF4-FFF2-40B4-BE49-F238E27FC236}">
                <a16:creationId xmlns:a16="http://schemas.microsoft.com/office/drawing/2014/main" id="{FF5ECC0E-2AAF-4BDC-8FF0-9A4F087817BC}"/>
              </a:ext>
            </a:extLst>
          </p:cNvPr>
          <p:cNvSpPr txBox="1">
            <a:spLocks/>
          </p:cNvSpPr>
          <p:nvPr/>
        </p:nvSpPr>
        <p:spPr bwMode="auto">
          <a:xfrm>
            <a:off x="268173" y="1071892"/>
            <a:ext cx="4241156" cy="311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54" tIns="60977" rIns="121954" bIns="60977" numCol="1" anchor="t" anchorCtr="0" compatLnSpc="1">
            <a:prstTxWarp prst="textNoShape">
              <a:avLst/>
            </a:prstTxWarp>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2400" dirty="0"/>
              <a:t>DMT 53</a:t>
            </a:r>
          </a:p>
          <a:p>
            <a:pPr marL="0" marR="0">
              <a:lnSpc>
                <a:spcPct val="115000"/>
              </a:lnSpc>
              <a:spcAft>
                <a:spcPts val="0"/>
              </a:spcAft>
              <a:buNone/>
            </a:pPr>
            <a:endParaRPr lang="en-US" sz="1400" b="0" dirty="0">
              <a:ea typeface="Aptos" panose="020B0004020202020204" pitchFamily="34" charset="0"/>
            </a:endParaRPr>
          </a:p>
          <a:p>
            <a:pPr marL="479425" indent="-365125">
              <a:lnSpc>
                <a:spcPct val="103000"/>
              </a:lnSpc>
              <a:spcAft>
                <a:spcPts val="1400"/>
              </a:spcAft>
            </a:pPr>
            <a:r>
              <a:rPr lang="en-US" sz="1400" b="0" kern="100" dirty="0">
                <a:effectLst/>
                <a:latin typeface="Aptos" panose="020B0004020202020204" pitchFamily="34" charset="0"/>
                <a:ea typeface="Aptos" panose="020B0004020202020204" pitchFamily="34" charset="0"/>
                <a:cs typeface="Times New Roman" panose="02020603050405020304" pitchFamily="18" charset="0"/>
              </a:rPr>
              <a:t>Understand how modern industries use 3D printing in engineering, medicine, product design, and manufacturing</a:t>
            </a:r>
          </a:p>
          <a:p>
            <a:pPr marL="479425" indent="-365125">
              <a:lnSpc>
                <a:spcPct val="103000"/>
              </a:lnSpc>
              <a:spcAft>
                <a:spcPts val="1400"/>
              </a:spcAft>
            </a:pPr>
            <a:r>
              <a:rPr lang="en-US" sz="1400" b="0" kern="100" dirty="0">
                <a:effectLst/>
                <a:latin typeface="Aptos" panose="020B0004020202020204" pitchFamily="34" charset="0"/>
                <a:ea typeface="Aptos" panose="020B0004020202020204" pitchFamily="34" charset="0"/>
                <a:cs typeface="Times New Roman" panose="02020603050405020304" pitchFamily="18" charset="0"/>
              </a:rPr>
              <a:t>Gain hands-on experience printing with industrial-grade machines</a:t>
            </a:r>
          </a:p>
          <a:p>
            <a:pPr marL="479425" indent="-365125">
              <a:lnSpc>
                <a:spcPct val="103000"/>
              </a:lnSpc>
              <a:spcAft>
                <a:spcPts val="1400"/>
              </a:spcAft>
            </a:pPr>
            <a:r>
              <a:rPr lang="en-US" sz="1400" b="0" kern="100" dirty="0">
                <a:effectLst/>
                <a:latin typeface="Aptos" panose="020B0004020202020204" pitchFamily="34" charset="0"/>
                <a:ea typeface="Aptos" panose="020B0004020202020204" pitchFamily="34" charset="0"/>
                <a:cs typeface="Times New Roman" panose="02020603050405020304" pitchFamily="18" charset="0"/>
              </a:rPr>
              <a:t>Setup, design, and assess 3D printed parts across major technologies</a:t>
            </a:r>
          </a:p>
          <a:p>
            <a:pPr marL="479425" indent="-365125">
              <a:lnSpc>
                <a:spcPct val="103000"/>
              </a:lnSpc>
              <a:spcAft>
                <a:spcPts val="1400"/>
              </a:spcAft>
            </a:pPr>
            <a:r>
              <a:rPr lang="en-US" sz="1400" b="0" kern="100" dirty="0">
                <a:effectLst/>
                <a:latin typeface="Aptos" panose="020B0004020202020204" pitchFamily="34" charset="0"/>
                <a:ea typeface="Aptos" panose="020B0004020202020204" pitchFamily="34" charset="0"/>
                <a:cs typeface="Times New Roman" panose="02020603050405020304" pitchFamily="18" charset="0"/>
              </a:rPr>
              <a:t>Discover the latest trends and future technologies in additive manufacturing</a:t>
            </a:r>
          </a:p>
          <a:p>
            <a:pPr marL="0" indent="0">
              <a:buFont typeface="Wingdings" charset="0"/>
              <a:buNone/>
            </a:pPr>
            <a:endParaRPr lang="en-US" sz="1400" b="0" dirty="0"/>
          </a:p>
        </p:txBody>
      </p:sp>
      <p:sp>
        <p:nvSpPr>
          <p:cNvPr id="5" name="Content Placeholder 2">
            <a:extLst>
              <a:ext uri="{FF2B5EF4-FFF2-40B4-BE49-F238E27FC236}">
                <a16:creationId xmlns:a16="http://schemas.microsoft.com/office/drawing/2014/main" id="{7C7D2546-DB9C-C628-5334-09A0FAF6E7B3}"/>
              </a:ext>
            </a:extLst>
          </p:cNvPr>
          <p:cNvSpPr txBox="1">
            <a:spLocks/>
          </p:cNvSpPr>
          <p:nvPr/>
        </p:nvSpPr>
        <p:spPr>
          <a:xfrm>
            <a:off x="184039" y="236418"/>
            <a:ext cx="8662322" cy="482761"/>
          </a:xfrm>
          <a:prstGeom prst="rect">
            <a:avLst/>
          </a:prstGeom>
        </p:spPr>
        <p:txBody>
          <a:bodyPr>
            <a:noAutofit/>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3000"/>
              </a:lnSpc>
              <a:buNone/>
            </a:pPr>
            <a:r>
              <a:rPr lang="en-US" sz="2600" dirty="0"/>
              <a:t>DMT 53: </a:t>
            </a:r>
            <a:r>
              <a:rPr lang="en-US" sz="2600" b="0" dirty="0"/>
              <a:t>Intro to Additive Manufacturing</a:t>
            </a:r>
          </a:p>
          <a:p>
            <a:pPr>
              <a:lnSpc>
                <a:spcPts val="3000"/>
              </a:lnSpc>
            </a:pPr>
            <a:endParaRPr lang="en-US" sz="2600" b="0" dirty="0"/>
          </a:p>
        </p:txBody>
      </p:sp>
      <p:pic>
        <p:nvPicPr>
          <p:cNvPr id="3074" name="Picture 2" descr="3D Printing/Additive Manufacturing">
            <a:extLst>
              <a:ext uri="{FF2B5EF4-FFF2-40B4-BE49-F238E27FC236}">
                <a16:creationId xmlns:a16="http://schemas.microsoft.com/office/drawing/2014/main" id="{7EC3272E-8A15-1046-79D7-DF56551D1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850" y="1585912"/>
            <a:ext cx="3884781" cy="291358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83" y="116087"/>
            <a:ext cx="8513669" cy="706437"/>
          </a:xfrm>
        </p:spPr>
        <p:txBody>
          <a:bodyPr/>
          <a:lstStyle/>
          <a:p>
            <a:r>
              <a:rPr lang="en-US" dirty="0">
                <a:solidFill>
                  <a:schemeClr val="tx1"/>
                </a:solidFill>
              </a:rPr>
              <a:t>DMT Dept’ offers professional engineering pathway skills</a:t>
            </a:r>
          </a:p>
        </p:txBody>
      </p:sp>
      <p:sp>
        <p:nvSpPr>
          <p:cNvPr id="4" name="Content Placeholder 3"/>
          <p:cNvSpPr>
            <a:spLocks noGrp="1"/>
          </p:cNvSpPr>
          <p:nvPr>
            <p:ph sz="half" idx="2"/>
          </p:nvPr>
        </p:nvSpPr>
        <p:spPr>
          <a:xfrm>
            <a:off x="345288" y="1065257"/>
            <a:ext cx="7274712" cy="2670100"/>
          </a:xfrm>
        </p:spPr>
        <p:txBody>
          <a:bodyPr/>
          <a:lstStyle/>
          <a:p>
            <a:pPr marL="0" indent="0">
              <a:spcAft>
                <a:spcPts val="1400"/>
              </a:spcAft>
              <a:buNone/>
            </a:pPr>
            <a:r>
              <a:rPr lang="en-US" b="1" dirty="0"/>
              <a:t>3D Printing </a:t>
            </a:r>
            <a:r>
              <a:rPr lang="en-US" sz="2700" i="1" dirty="0"/>
              <a:t>(“Additive Manufacturing”)</a:t>
            </a:r>
          </a:p>
          <a:p>
            <a:pPr>
              <a:lnSpc>
                <a:spcPct val="108000"/>
              </a:lnSpc>
              <a:spcAft>
                <a:spcPts val="1400"/>
              </a:spcAft>
            </a:pPr>
            <a:r>
              <a:rPr lang="en-US" sz="2000" dirty="0"/>
              <a:t>Additive Manufacturing is rewriting the rules for how we design, build, and create in every major industry. </a:t>
            </a:r>
          </a:p>
          <a:p>
            <a:pPr>
              <a:lnSpc>
                <a:spcPct val="108000"/>
              </a:lnSpc>
            </a:pPr>
            <a:r>
              <a:rPr lang="en-US" sz="2000" dirty="0"/>
              <a:t>From consumer product and industrial design, automotive, medical to Aerospace industries, the landscape is changing fast and we are here to train the future workforce.</a:t>
            </a:r>
          </a:p>
        </p:txBody>
      </p:sp>
      <p:sp>
        <p:nvSpPr>
          <p:cNvPr id="5" name="TextBox 4"/>
          <p:cNvSpPr txBox="1"/>
          <p:nvPr/>
        </p:nvSpPr>
        <p:spPr>
          <a:xfrm>
            <a:off x="345288" y="4387148"/>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230831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F8EB75-C064-23BE-0836-CAA2DBADCE64}"/>
              </a:ext>
            </a:extLst>
          </p:cNvPr>
          <p:cNvSpPr txBox="1"/>
          <p:nvPr/>
        </p:nvSpPr>
        <p:spPr>
          <a:xfrm>
            <a:off x="2" y="84270"/>
            <a:ext cx="9143999" cy="461665"/>
          </a:xfrm>
          <a:prstGeom prst="rect">
            <a:avLst/>
          </a:prstGeom>
          <a:noFill/>
        </p:spPr>
        <p:txBody>
          <a:bodyPr wrap="square">
            <a:spAutoFit/>
          </a:bodyPr>
          <a:lstStyle/>
          <a:p>
            <a:pPr marL="9049" algn="ctr">
              <a:spcBef>
                <a:spcPts val="570"/>
              </a:spcBef>
              <a:spcAft>
                <a:spcPts val="1950"/>
              </a:spcAft>
              <a:tabLst>
                <a:tab pos="186690" algn="l"/>
              </a:tabLst>
            </a:pPr>
            <a:r>
              <a:rPr lang="en-US" sz="2400" dirty="0">
                <a:latin typeface="Arial"/>
                <a:cs typeface="Arial"/>
              </a:rPr>
              <a:t>Product Life Cycle</a:t>
            </a:r>
            <a:r>
              <a:rPr lang="en-US" sz="2400" i="1" dirty="0">
                <a:latin typeface="Arial"/>
                <a:cs typeface="Arial"/>
              </a:rPr>
              <a:t>: Where does AM fit?</a:t>
            </a:r>
          </a:p>
        </p:txBody>
      </p:sp>
      <p:pic>
        <p:nvPicPr>
          <p:cNvPr id="10242" name="Picture 2">
            <a:extLst>
              <a:ext uri="{FF2B5EF4-FFF2-40B4-BE49-F238E27FC236}">
                <a16:creationId xmlns:a16="http://schemas.microsoft.com/office/drawing/2014/main" id="{6CCD3938-7BAF-F73C-5C6C-9B68F1965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1"/>
          <a:stretch/>
        </p:blipFill>
        <p:spPr bwMode="auto">
          <a:xfrm>
            <a:off x="81101" y="1261799"/>
            <a:ext cx="8981798" cy="32861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5191F4-0BC5-C7CA-DDD0-49BCFDAAE603}"/>
              </a:ext>
            </a:extLst>
          </p:cNvPr>
          <p:cNvSpPr txBox="1"/>
          <p:nvPr/>
        </p:nvSpPr>
        <p:spPr>
          <a:xfrm>
            <a:off x="396118" y="723482"/>
            <a:ext cx="7886525" cy="311624"/>
          </a:xfrm>
          <a:prstGeom prst="rect">
            <a:avLst/>
          </a:prstGeom>
          <a:noFill/>
        </p:spPr>
        <p:txBody>
          <a:bodyPr wrap="square">
            <a:spAutoFit/>
          </a:bodyPr>
          <a:lstStyle/>
          <a:p>
            <a:pPr>
              <a:spcAft>
                <a:spcPts val="450"/>
              </a:spcAft>
            </a:pPr>
            <a:r>
              <a:rPr lang="en-US" sz="1425" i="1" dirty="0">
                <a:solidFill>
                  <a:srgbClr val="740000"/>
                </a:solidFill>
                <a:latin typeface="inherit"/>
              </a:rPr>
              <a:t>The most effective use of 3D printing technology is at the first and last stages of a product’s life cycle</a:t>
            </a:r>
            <a:endParaRPr lang="en-US" sz="1425" dirty="0">
              <a:solidFill>
                <a:srgbClr val="740000"/>
              </a:solidFill>
            </a:endParaRPr>
          </a:p>
        </p:txBody>
      </p:sp>
      <p:sp>
        <p:nvSpPr>
          <p:cNvPr id="9" name="TextBox 8">
            <a:extLst>
              <a:ext uri="{FF2B5EF4-FFF2-40B4-BE49-F238E27FC236}">
                <a16:creationId xmlns:a16="http://schemas.microsoft.com/office/drawing/2014/main" id="{C0961C6C-8D6C-2FE2-9C81-6ECE7336B6F5}"/>
              </a:ext>
            </a:extLst>
          </p:cNvPr>
          <p:cNvSpPr txBox="1"/>
          <p:nvPr/>
        </p:nvSpPr>
        <p:spPr>
          <a:xfrm>
            <a:off x="2484194" y="4900382"/>
            <a:ext cx="4709260" cy="415498"/>
          </a:xfrm>
          <a:prstGeom prst="rect">
            <a:avLst/>
          </a:prstGeom>
          <a:noFill/>
        </p:spPr>
        <p:txBody>
          <a:bodyPr wrap="square">
            <a:spAutoFit/>
          </a:bodyPr>
          <a:lstStyle/>
          <a:p>
            <a:r>
              <a:rPr lang="en-US" sz="1050" dirty="0">
                <a:hlinkClick r:id="rId4"/>
              </a:rPr>
              <a:t>https://www.maker3d.fi/en/3d-printing-is-best-applied-to-novel-concepts/</a:t>
            </a:r>
            <a:r>
              <a:rPr lang="en-US" sz="1050" dirty="0"/>
              <a:t> </a:t>
            </a:r>
          </a:p>
        </p:txBody>
      </p:sp>
      <p:sp>
        <p:nvSpPr>
          <p:cNvPr id="11" name="Rectangle 10">
            <a:extLst>
              <a:ext uri="{FF2B5EF4-FFF2-40B4-BE49-F238E27FC236}">
                <a16:creationId xmlns:a16="http://schemas.microsoft.com/office/drawing/2014/main" id="{BAFEE03F-3DB3-EBE1-E5C7-EC06D464A356}"/>
              </a:ext>
            </a:extLst>
          </p:cNvPr>
          <p:cNvSpPr/>
          <p:nvPr/>
        </p:nvSpPr>
        <p:spPr>
          <a:xfrm>
            <a:off x="7396843" y="1472809"/>
            <a:ext cx="985838" cy="23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89455916-3688-1E8A-3B46-88CB0142AF2A}"/>
              </a:ext>
            </a:extLst>
          </p:cNvPr>
          <p:cNvSpPr txBox="1"/>
          <p:nvPr/>
        </p:nvSpPr>
        <p:spPr>
          <a:xfrm rot="19580070">
            <a:off x="7445128" y="1737831"/>
            <a:ext cx="1243679" cy="253916"/>
          </a:xfrm>
          <a:prstGeom prst="rect">
            <a:avLst/>
          </a:prstGeom>
          <a:solidFill>
            <a:schemeClr val="bg1"/>
          </a:solidFill>
        </p:spPr>
        <p:txBody>
          <a:bodyPr wrap="square" lIns="34290" rIns="34290" rtlCol="0">
            <a:spAutoFit/>
          </a:bodyPr>
          <a:lstStyle/>
          <a:p>
            <a:r>
              <a:rPr lang="en-US" sz="1050" dirty="0">
                <a:solidFill>
                  <a:srgbClr val="152E61"/>
                </a:solidFill>
                <a:cs typeface="Arial" pitchFamily="34" charset="0"/>
              </a:rPr>
              <a:t>3D print value</a:t>
            </a:r>
          </a:p>
        </p:txBody>
      </p:sp>
      <p:sp>
        <p:nvSpPr>
          <p:cNvPr id="12" name="TextBox 11">
            <a:extLst>
              <a:ext uri="{FF2B5EF4-FFF2-40B4-BE49-F238E27FC236}">
                <a16:creationId xmlns:a16="http://schemas.microsoft.com/office/drawing/2014/main" id="{43F9BAB5-5079-A4BA-1F39-C25B6D167D58}"/>
              </a:ext>
            </a:extLst>
          </p:cNvPr>
          <p:cNvSpPr txBox="1"/>
          <p:nvPr/>
        </p:nvSpPr>
        <p:spPr>
          <a:xfrm>
            <a:off x="3714512" y="1278604"/>
            <a:ext cx="1927131" cy="346249"/>
          </a:xfrm>
          <a:prstGeom prst="rect">
            <a:avLst/>
          </a:prstGeom>
          <a:noFill/>
        </p:spPr>
        <p:txBody>
          <a:bodyPr wrap="none" lIns="34290" rIns="34290" rtlCol="0">
            <a:spAutoFit/>
          </a:bodyPr>
          <a:lstStyle/>
          <a:p>
            <a:r>
              <a:rPr lang="en-US" sz="1650" i="1" dirty="0">
                <a:solidFill>
                  <a:srgbClr val="2C4461"/>
                </a:solidFill>
                <a:cs typeface="Arial" pitchFamily="34" charset="0"/>
              </a:rPr>
              <a:t>Product Life Cycle</a:t>
            </a:r>
          </a:p>
        </p:txBody>
      </p:sp>
      <p:sp>
        <p:nvSpPr>
          <p:cNvPr id="13" name="Rectangle 12">
            <a:extLst>
              <a:ext uri="{FF2B5EF4-FFF2-40B4-BE49-F238E27FC236}">
                <a16:creationId xmlns:a16="http://schemas.microsoft.com/office/drawing/2014/main" id="{F3ECDACF-6022-A674-194B-175D0EF46675}"/>
              </a:ext>
            </a:extLst>
          </p:cNvPr>
          <p:cNvSpPr/>
          <p:nvPr/>
        </p:nvSpPr>
        <p:spPr>
          <a:xfrm>
            <a:off x="4264816" y="1619766"/>
            <a:ext cx="985838" cy="36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8A3F401B-63AD-9DCF-1BEA-2CEB544F137B}"/>
              </a:ext>
            </a:extLst>
          </p:cNvPr>
          <p:cNvSpPr txBox="1"/>
          <p:nvPr/>
        </p:nvSpPr>
        <p:spPr>
          <a:xfrm>
            <a:off x="4366642" y="2591124"/>
            <a:ext cx="845103" cy="207749"/>
          </a:xfrm>
          <a:prstGeom prst="rect">
            <a:avLst/>
          </a:prstGeom>
          <a:solidFill>
            <a:srgbClr val="F2F2F2"/>
          </a:solidFill>
        </p:spPr>
        <p:txBody>
          <a:bodyPr wrap="none" lIns="34290" rIns="34290" rtlCol="0">
            <a:spAutoFit/>
          </a:bodyPr>
          <a:lstStyle/>
          <a:p>
            <a:r>
              <a:rPr lang="en-US" sz="750" dirty="0">
                <a:solidFill>
                  <a:schemeClr val="tx1">
                    <a:lumMod val="85000"/>
                    <a:lumOff val="15000"/>
                  </a:schemeClr>
                </a:solidFill>
                <a:cs typeface="Arial" pitchFamily="34" charset="0"/>
              </a:rPr>
              <a:t>Mass Production</a:t>
            </a:r>
          </a:p>
        </p:txBody>
      </p:sp>
      <p:sp>
        <p:nvSpPr>
          <p:cNvPr id="15" name="TextBox 14">
            <a:extLst>
              <a:ext uri="{FF2B5EF4-FFF2-40B4-BE49-F238E27FC236}">
                <a16:creationId xmlns:a16="http://schemas.microsoft.com/office/drawing/2014/main" id="{C99987C9-3BED-D921-0416-CF9BE60DA264}"/>
              </a:ext>
            </a:extLst>
          </p:cNvPr>
          <p:cNvSpPr txBox="1"/>
          <p:nvPr/>
        </p:nvSpPr>
        <p:spPr>
          <a:xfrm>
            <a:off x="2763606" y="3226527"/>
            <a:ext cx="553357" cy="311752"/>
          </a:xfrm>
          <a:prstGeom prst="rect">
            <a:avLst/>
          </a:prstGeom>
          <a:solidFill>
            <a:srgbClr val="F2F2F2"/>
          </a:solidFill>
        </p:spPr>
        <p:txBody>
          <a:bodyPr wrap="none" lIns="34290" rIns="34290" rtlCol="0">
            <a:spAutoFit/>
          </a:bodyPr>
          <a:lstStyle/>
          <a:p>
            <a:r>
              <a:rPr lang="en-US" sz="713" dirty="0">
                <a:solidFill>
                  <a:schemeClr val="tx1">
                    <a:lumMod val="85000"/>
                    <a:lumOff val="15000"/>
                  </a:schemeClr>
                </a:solidFill>
                <a:cs typeface="Arial" pitchFamily="34" charset="0"/>
              </a:rPr>
              <a:t>Production</a:t>
            </a:r>
          </a:p>
          <a:p>
            <a:r>
              <a:rPr lang="en-US" sz="713" dirty="0">
                <a:solidFill>
                  <a:schemeClr val="tx1">
                    <a:lumMod val="85000"/>
                    <a:lumOff val="15000"/>
                  </a:schemeClr>
                </a:solidFill>
                <a:cs typeface="Arial" pitchFamily="34" charset="0"/>
              </a:rPr>
              <a:t>Ramp Up</a:t>
            </a:r>
          </a:p>
        </p:txBody>
      </p:sp>
      <p:sp>
        <p:nvSpPr>
          <p:cNvPr id="17" name="TextBox 16">
            <a:extLst>
              <a:ext uri="{FF2B5EF4-FFF2-40B4-BE49-F238E27FC236}">
                <a16:creationId xmlns:a16="http://schemas.microsoft.com/office/drawing/2014/main" id="{3E15A48F-4852-3C0E-F6E7-D2FCA31CE9EC}"/>
              </a:ext>
            </a:extLst>
          </p:cNvPr>
          <p:cNvSpPr txBox="1"/>
          <p:nvPr/>
        </p:nvSpPr>
        <p:spPr>
          <a:xfrm>
            <a:off x="6505685" y="3219774"/>
            <a:ext cx="553357" cy="311752"/>
          </a:xfrm>
          <a:prstGeom prst="rect">
            <a:avLst/>
          </a:prstGeom>
          <a:solidFill>
            <a:srgbClr val="F2F2F2"/>
          </a:solidFill>
        </p:spPr>
        <p:txBody>
          <a:bodyPr wrap="none" lIns="34290" rIns="34290" rtlCol="0">
            <a:spAutoFit/>
          </a:bodyPr>
          <a:lstStyle/>
          <a:p>
            <a:r>
              <a:rPr lang="en-US" sz="713" dirty="0">
                <a:solidFill>
                  <a:schemeClr val="tx1">
                    <a:lumMod val="85000"/>
                    <a:lumOff val="15000"/>
                  </a:schemeClr>
                </a:solidFill>
                <a:cs typeface="Arial" pitchFamily="34" charset="0"/>
              </a:rPr>
              <a:t>Production</a:t>
            </a:r>
          </a:p>
          <a:p>
            <a:r>
              <a:rPr lang="en-US" sz="713" dirty="0">
                <a:solidFill>
                  <a:schemeClr val="tx1">
                    <a:lumMod val="85000"/>
                    <a:lumOff val="15000"/>
                  </a:schemeClr>
                </a:solidFill>
                <a:cs typeface="Arial" pitchFamily="34" charset="0"/>
              </a:rPr>
              <a:t>Ramp Off</a:t>
            </a:r>
          </a:p>
        </p:txBody>
      </p:sp>
      <p:sp>
        <p:nvSpPr>
          <p:cNvPr id="18" name="TextBox 17">
            <a:extLst>
              <a:ext uri="{FF2B5EF4-FFF2-40B4-BE49-F238E27FC236}">
                <a16:creationId xmlns:a16="http://schemas.microsoft.com/office/drawing/2014/main" id="{77604C46-41A5-5665-AB32-D21CE33B1D2F}"/>
              </a:ext>
            </a:extLst>
          </p:cNvPr>
          <p:cNvSpPr txBox="1"/>
          <p:nvPr/>
        </p:nvSpPr>
        <p:spPr>
          <a:xfrm>
            <a:off x="7223800" y="3856377"/>
            <a:ext cx="601447" cy="323165"/>
          </a:xfrm>
          <a:prstGeom prst="rect">
            <a:avLst/>
          </a:prstGeom>
          <a:solidFill>
            <a:srgbClr val="527B9A"/>
          </a:solidFill>
        </p:spPr>
        <p:txBody>
          <a:bodyPr wrap="none" lIns="34290" rIns="34290" rtlCol="0">
            <a:spAutoFit/>
          </a:bodyPr>
          <a:lstStyle/>
          <a:p>
            <a:r>
              <a:rPr lang="en-US" sz="750" dirty="0">
                <a:solidFill>
                  <a:schemeClr val="bg1"/>
                </a:solidFill>
                <a:cs typeface="Arial" pitchFamily="34" charset="0"/>
              </a:rPr>
              <a:t>Spare Parts</a:t>
            </a:r>
          </a:p>
          <a:p>
            <a:r>
              <a:rPr lang="en-US" sz="750" dirty="0">
                <a:solidFill>
                  <a:schemeClr val="bg1"/>
                </a:solidFill>
                <a:cs typeface="Arial" pitchFamily="34" charset="0"/>
              </a:rPr>
              <a:t>Production</a:t>
            </a:r>
          </a:p>
        </p:txBody>
      </p:sp>
      <p:sp>
        <p:nvSpPr>
          <p:cNvPr id="19" name="TextBox 18">
            <a:extLst>
              <a:ext uri="{FF2B5EF4-FFF2-40B4-BE49-F238E27FC236}">
                <a16:creationId xmlns:a16="http://schemas.microsoft.com/office/drawing/2014/main" id="{69B16555-2C83-C8BC-FCBB-94A2B319478B}"/>
              </a:ext>
            </a:extLst>
          </p:cNvPr>
          <p:cNvSpPr txBox="1"/>
          <p:nvPr/>
        </p:nvSpPr>
        <p:spPr>
          <a:xfrm>
            <a:off x="2152990" y="3578032"/>
            <a:ext cx="548548" cy="311752"/>
          </a:xfrm>
          <a:prstGeom prst="rect">
            <a:avLst/>
          </a:prstGeom>
          <a:solidFill>
            <a:srgbClr val="527B9A"/>
          </a:solidFill>
        </p:spPr>
        <p:txBody>
          <a:bodyPr wrap="none" lIns="34290" rIns="34290" rtlCol="0">
            <a:spAutoFit/>
          </a:bodyPr>
          <a:lstStyle/>
          <a:p>
            <a:r>
              <a:rPr lang="en-US" sz="713" dirty="0">
                <a:solidFill>
                  <a:schemeClr val="bg1"/>
                </a:solidFill>
                <a:cs typeface="Arial" pitchFamily="34" charset="0"/>
              </a:rPr>
              <a:t>Functional</a:t>
            </a:r>
          </a:p>
          <a:p>
            <a:r>
              <a:rPr lang="en-US" sz="713" dirty="0">
                <a:solidFill>
                  <a:schemeClr val="bg1"/>
                </a:solidFill>
                <a:cs typeface="Arial" pitchFamily="34" charset="0"/>
              </a:rPr>
              <a:t>Prototypes</a:t>
            </a:r>
          </a:p>
        </p:txBody>
      </p:sp>
      <p:sp>
        <p:nvSpPr>
          <p:cNvPr id="21" name="TextBox 20">
            <a:extLst>
              <a:ext uri="{FF2B5EF4-FFF2-40B4-BE49-F238E27FC236}">
                <a16:creationId xmlns:a16="http://schemas.microsoft.com/office/drawing/2014/main" id="{A15FAE46-2C02-3D94-A2A9-77377AE23D57}"/>
              </a:ext>
            </a:extLst>
          </p:cNvPr>
          <p:cNvSpPr txBox="1"/>
          <p:nvPr/>
        </p:nvSpPr>
        <p:spPr>
          <a:xfrm>
            <a:off x="1614973" y="3869628"/>
            <a:ext cx="521297" cy="300082"/>
          </a:xfrm>
          <a:prstGeom prst="rect">
            <a:avLst/>
          </a:prstGeom>
          <a:solidFill>
            <a:srgbClr val="527B9A"/>
          </a:solidFill>
        </p:spPr>
        <p:txBody>
          <a:bodyPr wrap="none" lIns="34290" rIns="34290" rtlCol="0">
            <a:spAutoFit/>
          </a:bodyPr>
          <a:lstStyle/>
          <a:p>
            <a:r>
              <a:rPr lang="en-US" sz="675" dirty="0">
                <a:solidFill>
                  <a:schemeClr val="bg1"/>
                </a:solidFill>
                <a:cs typeface="Arial" pitchFamily="34" charset="0"/>
              </a:rPr>
              <a:t>Visual</a:t>
            </a:r>
          </a:p>
          <a:p>
            <a:r>
              <a:rPr lang="en-US" sz="675" dirty="0">
                <a:solidFill>
                  <a:schemeClr val="bg1"/>
                </a:solidFill>
                <a:cs typeface="Arial" pitchFamily="34" charset="0"/>
              </a:rPr>
              <a:t>Prototypes</a:t>
            </a:r>
          </a:p>
        </p:txBody>
      </p:sp>
      <p:sp>
        <p:nvSpPr>
          <p:cNvPr id="22" name="TextBox 21">
            <a:extLst>
              <a:ext uri="{FF2B5EF4-FFF2-40B4-BE49-F238E27FC236}">
                <a16:creationId xmlns:a16="http://schemas.microsoft.com/office/drawing/2014/main" id="{BED47F13-42DF-BCC8-609B-FB4DFE89DCDA}"/>
              </a:ext>
            </a:extLst>
          </p:cNvPr>
          <p:cNvSpPr txBox="1"/>
          <p:nvPr/>
        </p:nvSpPr>
        <p:spPr>
          <a:xfrm>
            <a:off x="650760" y="3965318"/>
            <a:ext cx="892290" cy="223537"/>
          </a:xfrm>
          <a:prstGeom prst="roundRect">
            <a:avLst/>
          </a:prstGeom>
          <a:solidFill>
            <a:srgbClr val="527B9A"/>
          </a:solidFill>
        </p:spPr>
        <p:txBody>
          <a:bodyPr wrap="square" lIns="34290" rIns="34290" rtlCol="0">
            <a:spAutoFit/>
          </a:bodyPr>
          <a:lstStyle/>
          <a:p>
            <a:r>
              <a:rPr lang="en-US" sz="713" dirty="0">
                <a:solidFill>
                  <a:schemeClr val="bg1"/>
                </a:solidFill>
                <a:cs typeface="Arial" pitchFamily="34" charset="0"/>
              </a:rPr>
              <a:t>Proof of Concept</a:t>
            </a:r>
          </a:p>
        </p:txBody>
      </p:sp>
      <p:sp>
        <p:nvSpPr>
          <p:cNvPr id="23" name="TextBox 22">
            <a:extLst>
              <a:ext uri="{FF2B5EF4-FFF2-40B4-BE49-F238E27FC236}">
                <a16:creationId xmlns:a16="http://schemas.microsoft.com/office/drawing/2014/main" id="{2EF17B47-ED23-A9BB-EDA6-900BB72AFF3B}"/>
              </a:ext>
            </a:extLst>
          </p:cNvPr>
          <p:cNvSpPr txBox="1"/>
          <p:nvPr/>
        </p:nvSpPr>
        <p:spPr>
          <a:xfrm>
            <a:off x="3712939" y="3638483"/>
            <a:ext cx="824265" cy="369460"/>
          </a:xfrm>
          <a:prstGeom prst="rect">
            <a:avLst/>
          </a:prstGeom>
          <a:solidFill>
            <a:srgbClr val="99BED3"/>
          </a:solidFill>
        </p:spPr>
        <p:txBody>
          <a:bodyPr wrap="none" lIns="34290" rIns="34290" rtlCol="0">
            <a:spAutoFit/>
          </a:bodyPr>
          <a:lstStyle/>
          <a:p>
            <a:pPr algn="ctr"/>
            <a:r>
              <a:rPr lang="en-US" sz="375" dirty="0">
                <a:solidFill>
                  <a:schemeClr val="tx1">
                    <a:lumMod val="85000"/>
                    <a:lumOff val="15000"/>
                  </a:schemeClr>
                </a:solidFill>
                <a:cs typeface="Arial" pitchFamily="34" charset="0"/>
              </a:rPr>
              <a:t> </a:t>
            </a:r>
          </a:p>
          <a:p>
            <a:pPr algn="ctr"/>
            <a:r>
              <a:rPr lang="en-US" sz="713" dirty="0">
                <a:solidFill>
                  <a:schemeClr val="tx1">
                    <a:lumMod val="85000"/>
                    <a:lumOff val="15000"/>
                  </a:schemeClr>
                </a:solidFill>
                <a:cs typeface="Arial" pitchFamily="34" charset="0"/>
              </a:rPr>
              <a:t>Production Tools</a:t>
            </a:r>
          </a:p>
          <a:p>
            <a:pPr algn="ctr"/>
            <a:r>
              <a:rPr lang="en-US" sz="713" dirty="0">
                <a:solidFill>
                  <a:schemeClr val="tx1">
                    <a:lumMod val="85000"/>
                    <a:lumOff val="15000"/>
                  </a:schemeClr>
                </a:solidFill>
                <a:cs typeface="Arial" pitchFamily="34" charset="0"/>
              </a:rPr>
              <a:t>(jigs/fixtures)</a:t>
            </a:r>
          </a:p>
        </p:txBody>
      </p:sp>
      <p:sp>
        <p:nvSpPr>
          <p:cNvPr id="24" name="TextBox 23">
            <a:extLst>
              <a:ext uri="{FF2B5EF4-FFF2-40B4-BE49-F238E27FC236}">
                <a16:creationId xmlns:a16="http://schemas.microsoft.com/office/drawing/2014/main" id="{8C08BFDD-8F70-38BE-E1F1-2FA831DE8167}"/>
              </a:ext>
            </a:extLst>
          </p:cNvPr>
          <p:cNvSpPr txBox="1"/>
          <p:nvPr/>
        </p:nvSpPr>
        <p:spPr>
          <a:xfrm rot="16200000">
            <a:off x="-97715" y="1954740"/>
            <a:ext cx="813210" cy="276999"/>
          </a:xfrm>
          <a:prstGeom prst="rect">
            <a:avLst/>
          </a:prstGeom>
          <a:solidFill>
            <a:schemeClr val="bg1"/>
          </a:solidFill>
        </p:spPr>
        <p:txBody>
          <a:bodyPr wrap="square" lIns="34290" rIns="34290" rtlCol="0">
            <a:spAutoFit/>
          </a:bodyPr>
          <a:lstStyle/>
          <a:p>
            <a:r>
              <a:rPr lang="en-US" sz="1200" i="1" dirty="0">
                <a:cs typeface="Arial" pitchFamily="34" charset="0"/>
              </a:rPr>
              <a:t>Quantity</a:t>
            </a:r>
          </a:p>
        </p:txBody>
      </p:sp>
      <p:sp>
        <p:nvSpPr>
          <p:cNvPr id="25" name="TextBox 24">
            <a:extLst>
              <a:ext uri="{FF2B5EF4-FFF2-40B4-BE49-F238E27FC236}">
                <a16:creationId xmlns:a16="http://schemas.microsoft.com/office/drawing/2014/main" id="{902FAFDC-E653-D1D7-3C36-E5F0B578CE6C}"/>
              </a:ext>
            </a:extLst>
          </p:cNvPr>
          <p:cNvSpPr txBox="1"/>
          <p:nvPr/>
        </p:nvSpPr>
        <p:spPr>
          <a:xfrm>
            <a:off x="7824445" y="4249691"/>
            <a:ext cx="813210" cy="276999"/>
          </a:xfrm>
          <a:prstGeom prst="rect">
            <a:avLst/>
          </a:prstGeom>
          <a:solidFill>
            <a:schemeClr val="bg1"/>
          </a:solidFill>
        </p:spPr>
        <p:txBody>
          <a:bodyPr wrap="square" lIns="34290" rIns="34290" rtlCol="0">
            <a:spAutoFit/>
          </a:bodyPr>
          <a:lstStyle/>
          <a:p>
            <a:pPr algn="ctr"/>
            <a:r>
              <a:rPr lang="en-US" sz="1200" i="1" dirty="0">
                <a:cs typeface="Arial" pitchFamily="34" charset="0"/>
              </a:rPr>
              <a:t>Time</a:t>
            </a:r>
          </a:p>
        </p:txBody>
      </p:sp>
      <p:sp>
        <p:nvSpPr>
          <p:cNvPr id="2" name="Rectangle 1">
            <a:extLst>
              <a:ext uri="{FF2B5EF4-FFF2-40B4-BE49-F238E27FC236}">
                <a16:creationId xmlns:a16="http://schemas.microsoft.com/office/drawing/2014/main" id="{6723453C-B942-7D8B-0326-4D0BEB4A8079}"/>
              </a:ext>
            </a:extLst>
          </p:cNvPr>
          <p:cNvSpPr/>
          <p:nvPr/>
        </p:nvSpPr>
        <p:spPr>
          <a:xfrm>
            <a:off x="474535" y="3157767"/>
            <a:ext cx="2305706" cy="1059577"/>
          </a:xfrm>
          <a:prstGeom prst="rect">
            <a:avLst/>
          </a:prstGeom>
          <a:solidFill>
            <a:srgbClr val="FFFF00">
              <a:alpha val="3137"/>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a16="http://schemas.microsoft.com/office/drawing/2014/main" id="{4BD5A881-618A-F5B0-1C3B-3EA591D33612}"/>
              </a:ext>
            </a:extLst>
          </p:cNvPr>
          <p:cNvCxnSpPr/>
          <p:nvPr/>
        </p:nvCxnSpPr>
        <p:spPr>
          <a:xfrm>
            <a:off x="3286067" y="2546722"/>
            <a:ext cx="0" cy="1174961"/>
          </a:xfrm>
          <a:prstGeom prst="line">
            <a:avLst/>
          </a:prstGeom>
          <a:ln w="28575">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AE728E3D-F0CC-EB2D-62BA-CCED245342A2}"/>
              </a:ext>
            </a:extLst>
          </p:cNvPr>
          <p:cNvSpPr/>
          <p:nvPr/>
        </p:nvSpPr>
        <p:spPr>
          <a:xfrm>
            <a:off x="2307671" y="3961790"/>
            <a:ext cx="1190937" cy="242835"/>
          </a:xfrm>
          <a:prstGeom prst="triangle">
            <a:avLst>
              <a:gd name="adj" fmla="val 47611"/>
            </a:avLst>
          </a:prstGeom>
          <a:solidFill>
            <a:srgbClr val="99B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 name="Straight Connector 7">
            <a:extLst>
              <a:ext uri="{FF2B5EF4-FFF2-40B4-BE49-F238E27FC236}">
                <a16:creationId xmlns:a16="http://schemas.microsoft.com/office/drawing/2014/main" id="{13609E63-A364-A351-AAF3-AEBBE66C28CB}"/>
              </a:ext>
            </a:extLst>
          </p:cNvPr>
          <p:cNvCxnSpPr>
            <a:cxnSpLocks/>
          </p:cNvCxnSpPr>
          <p:nvPr/>
        </p:nvCxnSpPr>
        <p:spPr>
          <a:xfrm flipH="1">
            <a:off x="2227109" y="4217343"/>
            <a:ext cx="1058958" cy="0"/>
          </a:xfrm>
          <a:prstGeom prst="line">
            <a:avLst/>
          </a:prstGeom>
          <a:ln w="25400">
            <a:solidFill>
              <a:srgbClr val="353F45"/>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EBF31B-4CB3-11FD-6508-0905BE1C0B0B}"/>
              </a:ext>
            </a:extLst>
          </p:cNvPr>
          <p:cNvCxnSpPr>
            <a:cxnSpLocks/>
          </p:cNvCxnSpPr>
          <p:nvPr/>
        </p:nvCxnSpPr>
        <p:spPr>
          <a:xfrm flipH="1">
            <a:off x="2208192" y="3984821"/>
            <a:ext cx="575300" cy="231216"/>
          </a:xfrm>
          <a:prstGeom prst="lin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F90AB87-0151-95DE-03C8-9F84C580A229}"/>
              </a:ext>
            </a:extLst>
          </p:cNvPr>
          <p:cNvSpPr/>
          <p:nvPr/>
        </p:nvSpPr>
        <p:spPr>
          <a:xfrm>
            <a:off x="132426" y="1084754"/>
            <a:ext cx="8869897" cy="3527333"/>
          </a:xfrm>
          <a:prstGeom prst="rect">
            <a:avLst/>
          </a:prstGeom>
          <a:noFill/>
          <a:ln w="9525">
            <a:solidFill>
              <a:srgbClr val="353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a16="http://schemas.microsoft.com/office/drawing/2014/main" id="{09CCF81A-097E-C068-313F-BDCB7D9629C8}"/>
              </a:ext>
            </a:extLst>
          </p:cNvPr>
          <p:cNvSpPr/>
          <p:nvPr/>
        </p:nvSpPr>
        <p:spPr>
          <a:xfrm>
            <a:off x="7165070" y="3226527"/>
            <a:ext cx="1496225" cy="975587"/>
          </a:xfrm>
          <a:prstGeom prst="rect">
            <a:avLst/>
          </a:prstGeom>
          <a:solidFill>
            <a:srgbClr val="FFFF00">
              <a:alpha val="3137"/>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648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09E8486-0A87-9B47-8D42-AD357B24EDB6}"/>
              </a:ext>
            </a:extLst>
          </p:cNvPr>
          <p:cNvSpPr/>
          <p:nvPr/>
        </p:nvSpPr>
        <p:spPr>
          <a:xfrm>
            <a:off x="0" y="-1324"/>
            <a:ext cx="9175418" cy="996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92" name="Rectangle 1091">
            <a:extLst>
              <a:ext uri="{FF2B5EF4-FFF2-40B4-BE49-F238E27FC236}">
                <a16:creationId xmlns:a16="http://schemas.microsoft.com/office/drawing/2014/main" id="{6D1CB5F1-6849-F737-80C4-C8E66E907EF8}"/>
              </a:ext>
            </a:extLst>
          </p:cNvPr>
          <p:cNvSpPr/>
          <p:nvPr/>
        </p:nvSpPr>
        <p:spPr>
          <a:xfrm>
            <a:off x="5847197" y="-8957"/>
            <a:ext cx="1675206" cy="5151647"/>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42">
            <a:extLst>
              <a:ext uri="{FF2B5EF4-FFF2-40B4-BE49-F238E27FC236}">
                <a16:creationId xmlns:a16="http://schemas.microsoft.com/office/drawing/2014/main" id="{D504E15D-9331-B4F6-C493-F0C267FE0F9A}"/>
              </a:ext>
            </a:extLst>
          </p:cNvPr>
          <p:cNvSpPr/>
          <p:nvPr/>
        </p:nvSpPr>
        <p:spPr>
          <a:xfrm>
            <a:off x="-2355" y="4771849"/>
            <a:ext cx="2903072" cy="376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7" name="Rectangle 1086">
            <a:extLst>
              <a:ext uri="{FF2B5EF4-FFF2-40B4-BE49-F238E27FC236}">
                <a16:creationId xmlns:a16="http://schemas.microsoft.com/office/drawing/2014/main" id="{047DA12B-7CFB-F3D1-A5CB-ABA36B67A121}"/>
              </a:ext>
            </a:extLst>
          </p:cNvPr>
          <p:cNvSpPr/>
          <p:nvPr/>
        </p:nvSpPr>
        <p:spPr>
          <a:xfrm>
            <a:off x="2601142" y="-8956"/>
            <a:ext cx="1632033" cy="5151647"/>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2" name="Rectangle 1081">
            <a:extLst>
              <a:ext uri="{FF2B5EF4-FFF2-40B4-BE49-F238E27FC236}">
                <a16:creationId xmlns:a16="http://schemas.microsoft.com/office/drawing/2014/main" id="{B1141EB5-1F38-6224-8EB5-39FBBC201ACD}"/>
              </a:ext>
            </a:extLst>
          </p:cNvPr>
          <p:cNvSpPr/>
          <p:nvPr/>
        </p:nvSpPr>
        <p:spPr>
          <a:xfrm>
            <a:off x="4756" y="312023"/>
            <a:ext cx="945860" cy="4831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Rectangle 3">
            <a:extLst>
              <a:ext uri="{FF2B5EF4-FFF2-40B4-BE49-F238E27FC236}">
                <a16:creationId xmlns:a16="http://schemas.microsoft.com/office/drawing/2014/main" id="{C1A5559E-D433-BF83-7772-23A74A60E8A9}"/>
              </a:ext>
            </a:extLst>
          </p:cNvPr>
          <p:cNvSpPr/>
          <p:nvPr/>
        </p:nvSpPr>
        <p:spPr>
          <a:xfrm>
            <a:off x="4352504" y="309666"/>
            <a:ext cx="1371600" cy="672651"/>
          </a:xfrm>
          <a:prstGeom prst="rect">
            <a:avLst/>
          </a:prstGeom>
          <a:solidFill>
            <a:srgbClr val="9F05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r>
              <a:rPr lang="en-US" sz="1200" dirty="0">
                <a:solidFill>
                  <a:schemeClr val="bg1"/>
                </a:solidFill>
                <a:effectLst>
                  <a:glow rad="50800">
                    <a:schemeClr val="tx1">
                      <a:alpha val="30000"/>
                    </a:schemeClr>
                  </a:glow>
                </a:effectLst>
                <a:latin typeface="Century Gothic"/>
                <a:cs typeface="Century Gothic"/>
              </a:rPr>
              <a:t>Vat Photo-polymerization</a:t>
            </a:r>
          </a:p>
          <a:p>
            <a:pPr algn="ctr"/>
            <a:r>
              <a:rPr lang="en-US" sz="1125" i="1" dirty="0">
                <a:solidFill>
                  <a:schemeClr val="bg1"/>
                </a:solidFill>
                <a:latin typeface="Century Gothic"/>
                <a:cs typeface="Century Gothic"/>
              </a:rPr>
              <a:t>(Vat Pho or VPP)</a:t>
            </a:r>
          </a:p>
        </p:txBody>
      </p:sp>
      <p:sp>
        <p:nvSpPr>
          <p:cNvPr id="46" name="Rectangle 45">
            <a:extLst>
              <a:ext uri="{FF2B5EF4-FFF2-40B4-BE49-F238E27FC236}">
                <a16:creationId xmlns:a16="http://schemas.microsoft.com/office/drawing/2014/main" id="{F975EFE6-566A-E487-EEFD-7AA82847A775}"/>
              </a:ext>
            </a:extLst>
          </p:cNvPr>
          <p:cNvSpPr/>
          <p:nvPr/>
        </p:nvSpPr>
        <p:spPr>
          <a:xfrm>
            <a:off x="1092733" y="312022"/>
            <a:ext cx="1371600" cy="670295"/>
          </a:xfrm>
          <a:prstGeom prst="rect">
            <a:avLst/>
          </a:prstGeom>
          <a:solidFill>
            <a:srgbClr val="9F05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effectLst>
                  <a:glow rad="50800">
                    <a:schemeClr val="tx1">
                      <a:alpha val="40000"/>
                    </a:schemeClr>
                  </a:glow>
                  <a:outerShdw blurRad="50800" dist="38100" dir="13500000" algn="br" rotWithShape="0">
                    <a:prstClr val="black">
                      <a:alpha val="40000"/>
                    </a:prstClr>
                  </a:outerShdw>
                </a:effectLst>
                <a:latin typeface="Century Gothic"/>
                <a:cs typeface="Century Gothic"/>
              </a:rPr>
              <a:t>Material</a:t>
            </a:r>
          </a:p>
          <a:p>
            <a:pPr algn="ctr">
              <a:spcAft>
                <a:spcPts val="450"/>
              </a:spcAft>
            </a:pPr>
            <a:r>
              <a:rPr lang="en-US" sz="1200" dirty="0">
                <a:solidFill>
                  <a:schemeClr val="bg1"/>
                </a:solidFill>
                <a:effectLst>
                  <a:glow rad="50800">
                    <a:schemeClr val="tx1">
                      <a:alpha val="40000"/>
                    </a:schemeClr>
                  </a:glow>
                  <a:outerShdw blurRad="50800" dist="38100" dir="13500000" algn="br" rotWithShape="0">
                    <a:prstClr val="black">
                      <a:alpha val="40000"/>
                    </a:prstClr>
                  </a:outerShdw>
                </a:effectLst>
                <a:latin typeface="Century Gothic"/>
                <a:cs typeface="Century Gothic"/>
              </a:rPr>
              <a:t>Extrusion</a:t>
            </a:r>
          </a:p>
          <a:p>
            <a:pPr algn="ctr"/>
            <a:r>
              <a:rPr lang="en-US" sz="1125" i="1" dirty="0">
                <a:solidFill>
                  <a:schemeClr val="bg1"/>
                </a:solidFill>
                <a:latin typeface="Century Gothic"/>
                <a:cs typeface="Century Gothic"/>
              </a:rPr>
              <a:t>(MEX)</a:t>
            </a:r>
          </a:p>
        </p:txBody>
      </p:sp>
      <p:sp>
        <p:nvSpPr>
          <p:cNvPr id="47" name="Rectangle 46">
            <a:extLst>
              <a:ext uri="{FF2B5EF4-FFF2-40B4-BE49-F238E27FC236}">
                <a16:creationId xmlns:a16="http://schemas.microsoft.com/office/drawing/2014/main" id="{8F337DEF-9524-50B5-EAD0-BA6A727FEB71}"/>
              </a:ext>
            </a:extLst>
          </p:cNvPr>
          <p:cNvSpPr/>
          <p:nvPr/>
        </p:nvSpPr>
        <p:spPr>
          <a:xfrm>
            <a:off x="2716980" y="309666"/>
            <a:ext cx="1371600" cy="670295"/>
          </a:xfrm>
          <a:prstGeom prst="rect">
            <a:avLst/>
          </a:prstGeom>
          <a:solidFill>
            <a:srgbClr val="9F05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effectLst>
                  <a:glow rad="50800">
                    <a:schemeClr val="tx1">
                      <a:alpha val="40000"/>
                    </a:schemeClr>
                  </a:glow>
                </a:effectLst>
                <a:latin typeface="Century Gothic"/>
                <a:cs typeface="Century Gothic"/>
              </a:rPr>
              <a:t>Material</a:t>
            </a:r>
          </a:p>
          <a:p>
            <a:pPr algn="ctr">
              <a:spcAft>
                <a:spcPts val="450"/>
              </a:spcAft>
            </a:pPr>
            <a:r>
              <a:rPr lang="en-US" sz="1200" dirty="0">
                <a:solidFill>
                  <a:schemeClr val="bg1"/>
                </a:solidFill>
                <a:effectLst>
                  <a:glow rad="50800">
                    <a:schemeClr val="tx1">
                      <a:alpha val="40000"/>
                    </a:schemeClr>
                  </a:glow>
                </a:effectLst>
                <a:latin typeface="Century Gothic"/>
                <a:cs typeface="Century Gothic"/>
              </a:rPr>
              <a:t>Jetting</a:t>
            </a:r>
          </a:p>
          <a:p>
            <a:pPr algn="ctr"/>
            <a:r>
              <a:rPr lang="en-US" sz="1125" i="1" dirty="0">
                <a:solidFill>
                  <a:schemeClr val="bg1"/>
                </a:solidFill>
                <a:latin typeface="Century Gothic"/>
                <a:cs typeface="Century Gothic"/>
              </a:rPr>
              <a:t>(MJT)</a:t>
            </a:r>
          </a:p>
        </p:txBody>
      </p:sp>
      <p:sp>
        <p:nvSpPr>
          <p:cNvPr id="48" name="Rectangle 47">
            <a:extLst>
              <a:ext uri="{FF2B5EF4-FFF2-40B4-BE49-F238E27FC236}">
                <a16:creationId xmlns:a16="http://schemas.microsoft.com/office/drawing/2014/main" id="{742A9883-A6BE-7F58-474A-EBE98515C656}"/>
              </a:ext>
            </a:extLst>
          </p:cNvPr>
          <p:cNvSpPr/>
          <p:nvPr/>
        </p:nvSpPr>
        <p:spPr>
          <a:xfrm>
            <a:off x="7645479" y="312022"/>
            <a:ext cx="1371600" cy="670295"/>
          </a:xfrm>
          <a:prstGeom prst="rect">
            <a:avLst/>
          </a:prstGeom>
          <a:solidFill>
            <a:srgbClr val="9F05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effectLst>
                  <a:glow rad="50800">
                    <a:schemeClr val="tx1">
                      <a:alpha val="30000"/>
                    </a:schemeClr>
                  </a:glow>
                </a:effectLst>
                <a:latin typeface="Century Gothic"/>
                <a:cs typeface="Century Gothic"/>
              </a:rPr>
              <a:t>Binder</a:t>
            </a:r>
          </a:p>
          <a:p>
            <a:pPr algn="ctr">
              <a:spcAft>
                <a:spcPts val="450"/>
              </a:spcAft>
            </a:pPr>
            <a:r>
              <a:rPr lang="en-US" sz="1200" dirty="0">
                <a:solidFill>
                  <a:schemeClr val="bg1"/>
                </a:solidFill>
                <a:effectLst>
                  <a:glow rad="50800">
                    <a:schemeClr val="tx1">
                      <a:alpha val="30000"/>
                    </a:schemeClr>
                  </a:glow>
                </a:effectLst>
                <a:latin typeface="Century Gothic"/>
                <a:cs typeface="Century Gothic"/>
              </a:rPr>
              <a:t>Jetting</a:t>
            </a:r>
          </a:p>
          <a:p>
            <a:pPr algn="ctr"/>
            <a:r>
              <a:rPr lang="en-US" sz="1125" i="1" dirty="0">
                <a:solidFill>
                  <a:schemeClr val="bg1"/>
                </a:solidFill>
                <a:latin typeface="Century Gothic"/>
                <a:cs typeface="Century Gothic"/>
              </a:rPr>
              <a:t>(BJT)</a:t>
            </a:r>
          </a:p>
        </p:txBody>
      </p:sp>
      <p:sp>
        <p:nvSpPr>
          <p:cNvPr id="49" name="Rectangle 48">
            <a:extLst>
              <a:ext uri="{FF2B5EF4-FFF2-40B4-BE49-F238E27FC236}">
                <a16:creationId xmlns:a16="http://schemas.microsoft.com/office/drawing/2014/main" id="{3F5A9987-C0FE-4834-E1F6-E09EA4754408}"/>
              </a:ext>
            </a:extLst>
          </p:cNvPr>
          <p:cNvSpPr/>
          <p:nvPr/>
        </p:nvSpPr>
        <p:spPr>
          <a:xfrm>
            <a:off x="5959403" y="309666"/>
            <a:ext cx="1371600" cy="672651"/>
          </a:xfrm>
          <a:prstGeom prst="rect">
            <a:avLst/>
          </a:prstGeom>
          <a:solidFill>
            <a:srgbClr val="9F05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r>
              <a:rPr lang="en-US" sz="1200" dirty="0">
                <a:solidFill>
                  <a:schemeClr val="bg1"/>
                </a:solidFill>
                <a:effectLst>
                  <a:glow rad="50800">
                    <a:schemeClr val="tx1">
                      <a:alpha val="30000"/>
                    </a:schemeClr>
                  </a:glow>
                </a:effectLst>
                <a:latin typeface="Century Gothic"/>
                <a:cs typeface="Century Gothic"/>
              </a:rPr>
              <a:t>Powder Bed Fusion</a:t>
            </a:r>
          </a:p>
          <a:p>
            <a:pPr algn="ctr"/>
            <a:r>
              <a:rPr lang="en-US" sz="1125" i="1" dirty="0">
                <a:solidFill>
                  <a:schemeClr val="bg1"/>
                </a:solidFill>
                <a:latin typeface="Century Gothic"/>
                <a:cs typeface="Century Gothic"/>
              </a:rPr>
              <a:t>(PBF)</a:t>
            </a:r>
          </a:p>
        </p:txBody>
      </p:sp>
      <p:sp>
        <p:nvSpPr>
          <p:cNvPr id="51" name="Rectangle 50">
            <a:extLst>
              <a:ext uri="{FF2B5EF4-FFF2-40B4-BE49-F238E27FC236}">
                <a16:creationId xmlns:a16="http://schemas.microsoft.com/office/drawing/2014/main" id="{0525A592-B272-1400-E811-A3FA82E147C2}"/>
              </a:ext>
            </a:extLst>
          </p:cNvPr>
          <p:cNvSpPr/>
          <p:nvPr/>
        </p:nvSpPr>
        <p:spPr>
          <a:xfrm>
            <a:off x="1149359" y="2329958"/>
            <a:ext cx="13028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Material (</a:t>
            </a:r>
            <a:r>
              <a:rPr lang="en-US" sz="825" i="1" dirty="0">
                <a:solidFill>
                  <a:srgbClr val="000000"/>
                </a:solidFill>
                <a:latin typeface="Century Gothic"/>
                <a:cs typeface="Century Gothic"/>
              </a:rPr>
              <a:t>usually melted thermoplastic</a:t>
            </a:r>
            <a:r>
              <a:rPr lang="en-US" sz="825" dirty="0">
                <a:solidFill>
                  <a:srgbClr val="000000"/>
                </a:solidFill>
                <a:latin typeface="Century Gothic"/>
                <a:cs typeface="Century Gothic"/>
              </a:rPr>
              <a:t>) is extruded through a nozzle in tracks.</a:t>
            </a:r>
          </a:p>
        </p:txBody>
      </p:sp>
      <p:sp>
        <p:nvSpPr>
          <p:cNvPr id="53" name="Rectangle 52">
            <a:extLst>
              <a:ext uri="{FF2B5EF4-FFF2-40B4-BE49-F238E27FC236}">
                <a16:creationId xmlns:a16="http://schemas.microsoft.com/office/drawing/2014/main" id="{F1352266-33BE-77AB-BE86-4BCE6B9DCCBC}"/>
              </a:ext>
            </a:extLst>
          </p:cNvPr>
          <p:cNvSpPr/>
          <p:nvPr/>
        </p:nvSpPr>
        <p:spPr>
          <a:xfrm>
            <a:off x="2714514" y="2337061"/>
            <a:ext cx="1371600"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Droplets of photopolymer resin are deposited from nozzles and cured from above with UV light</a:t>
            </a:r>
          </a:p>
        </p:txBody>
      </p:sp>
      <p:sp>
        <p:nvSpPr>
          <p:cNvPr id="56" name="Rectangle 55">
            <a:extLst>
              <a:ext uri="{FF2B5EF4-FFF2-40B4-BE49-F238E27FC236}">
                <a16:creationId xmlns:a16="http://schemas.microsoft.com/office/drawing/2014/main" id="{354B66C3-8153-A332-C9E5-0279827334DA}"/>
              </a:ext>
            </a:extLst>
          </p:cNvPr>
          <p:cNvSpPr/>
          <p:nvPr/>
        </p:nvSpPr>
        <p:spPr>
          <a:xfrm>
            <a:off x="4369984" y="2366294"/>
            <a:ext cx="1434601" cy="473206"/>
          </a:xfrm>
          <a:prstGeom prst="rect">
            <a:avLst/>
          </a:prstGeom>
        </p:spPr>
        <p:txBody>
          <a:bodyPr wrap="square" lIns="0" rIns="0" anchor="t">
            <a:spAutoFit/>
          </a:bodyPr>
          <a:lstStyle/>
          <a:p>
            <a:pPr marL="85725"/>
            <a:r>
              <a:rPr lang="en-US" sz="825" dirty="0">
                <a:solidFill>
                  <a:srgbClr val="000000"/>
                </a:solidFill>
                <a:latin typeface="Century Gothic"/>
                <a:cs typeface="Century Gothic"/>
              </a:rPr>
              <a:t>A vat of photopolymer resin is cured through exposure to UV light, </a:t>
            </a:r>
          </a:p>
        </p:txBody>
      </p:sp>
      <p:sp>
        <p:nvSpPr>
          <p:cNvPr id="57" name="Rectangle 56">
            <a:extLst>
              <a:ext uri="{FF2B5EF4-FFF2-40B4-BE49-F238E27FC236}">
                <a16:creationId xmlns:a16="http://schemas.microsoft.com/office/drawing/2014/main" id="{4097392E-B481-1C80-6331-9BC770465D40}"/>
              </a:ext>
            </a:extLst>
          </p:cNvPr>
          <p:cNvSpPr/>
          <p:nvPr/>
        </p:nvSpPr>
        <p:spPr>
          <a:xfrm>
            <a:off x="6036234" y="2277223"/>
            <a:ext cx="132806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A bed of powdered material is selectively fused via melting or sintering using a heat source such as a laser.</a:t>
            </a:r>
          </a:p>
        </p:txBody>
      </p:sp>
      <p:sp>
        <p:nvSpPr>
          <p:cNvPr id="58" name="Rectangle 57">
            <a:extLst>
              <a:ext uri="{FF2B5EF4-FFF2-40B4-BE49-F238E27FC236}">
                <a16:creationId xmlns:a16="http://schemas.microsoft.com/office/drawing/2014/main" id="{9A143A52-714C-D57A-D1F3-76B74F0F38BA}"/>
              </a:ext>
            </a:extLst>
          </p:cNvPr>
          <p:cNvSpPr/>
          <p:nvPr/>
        </p:nvSpPr>
        <p:spPr>
          <a:xfrm>
            <a:off x="7581608" y="2277470"/>
            <a:ext cx="1397897" cy="625812"/>
          </a:xfrm>
          <a:prstGeom prst="rect">
            <a:avLst/>
          </a:prstGeom>
        </p:spPr>
        <p:txBody>
          <a:bodyPr wrap="square" lIns="0" rIns="0" anchor="t">
            <a:spAutoFit/>
          </a:bodyPr>
          <a:lstStyle/>
          <a:p>
            <a:pPr marL="85725">
              <a:spcAft>
                <a:spcPts val="225"/>
              </a:spcAft>
            </a:pPr>
            <a:r>
              <a:rPr lang="en-US" sz="825" dirty="0">
                <a:solidFill>
                  <a:srgbClr val="000000"/>
                </a:solidFill>
                <a:latin typeface="Century Gothic"/>
                <a:cs typeface="Century Gothic"/>
              </a:rPr>
              <a:t>Liquid binder is applied to a powder bed. </a:t>
            </a:r>
          </a:p>
          <a:p>
            <a:pPr marL="85725"/>
            <a:r>
              <a:rPr lang="en-US" sz="825" i="1" dirty="0">
                <a:solidFill>
                  <a:srgbClr val="000000"/>
                </a:solidFill>
                <a:latin typeface="Century Gothic"/>
                <a:cs typeface="Century Gothic"/>
              </a:rPr>
              <a:t>Metal BJT is sintered in a furnace after printing.</a:t>
            </a:r>
          </a:p>
        </p:txBody>
      </p:sp>
      <p:cxnSp>
        <p:nvCxnSpPr>
          <p:cNvPr id="60" name="Straight Connector 59">
            <a:extLst>
              <a:ext uri="{FF2B5EF4-FFF2-40B4-BE49-F238E27FC236}">
                <a16:creationId xmlns:a16="http://schemas.microsoft.com/office/drawing/2014/main" id="{01DCD699-D211-E5FD-00BE-0C6CED4E40CC}"/>
              </a:ext>
            </a:extLst>
          </p:cNvPr>
          <p:cNvCxnSpPr/>
          <p:nvPr/>
        </p:nvCxnSpPr>
        <p:spPr>
          <a:xfrm>
            <a:off x="1369759" y="741704"/>
            <a:ext cx="874314"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0425510-AF31-C3FA-CCD5-DED846806C77}"/>
              </a:ext>
            </a:extLst>
          </p:cNvPr>
          <p:cNvCxnSpPr/>
          <p:nvPr/>
        </p:nvCxnSpPr>
        <p:spPr>
          <a:xfrm>
            <a:off x="2946904" y="745496"/>
            <a:ext cx="874314"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937817-3ACD-4A9B-0DC9-3828F9B29318}"/>
              </a:ext>
            </a:extLst>
          </p:cNvPr>
          <p:cNvCxnSpPr>
            <a:cxnSpLocks/>
          </p:cNvCxnSpPr>
          <p:nvPr/>
        </p:nvCxnSpPr>
        <p:spPr>
          <a:xfrm>
            <a:off x="4496000" y="741704"/>
            <a:ext cx="1072785"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1D4117B9-CE62-A9DA-13D7-14C1B76E470F}"/>
              </a:ext>
            </a:extLst>
          </p:cNvPr>
          <p:cNvCxnSpPr/>
          <p:nvPr/>
        </p:nvCxnSpPr>
        <p:spPr>
          <a:xfrm>
            <a:off x="6211937" y="745496"/>
            <a:ext cx="874314"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181B48A8-45AE-565A-693A-B4163A8CBD91}"/>
              </a:ext>
            </a:extLst>
          </p:cNvPr>
          <p:cNvCxnSpPr/>
          <p:nvPr/>
        </p:nvCxnSpPr>
        <p:spPr>
          <a:xfrm>
            <a:off x="7851869" y="741704"/>
            <a:ext cx="874314"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029" name="Picture 1028">
            <a:extLst>
              <a:ext uri="{FF2B5EF4-FFF2-40B4-BE49-F238E27FC236}">
                <a16:creationId xmlns:a16="http://schemas.microsoft.com/office/drawing/2014/main" id="{301756AF-E203-F0F7-AA84-3DDBABDC4D6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2000"/>
                    </a14:imgEffect>
                    <a14:imgEffect>
                      <a14:brightnessContrast bright="12000"/>
                    </a14:imgEffect>
                  </a14:imgLayer>
                </a14:imgProps>
              </a:ext>
            </a:extLst>
          </a:blip>
          <a:srcRect l="25355" t="1027" r="50540" b="69186"/>
          <a:stretch/>
        </p:blipFill>
        <p:spPr>
          <a:xfrm>
            <a:off x="6049914" y="1110438"/>
            <a:ext cx="1247263" cy="986069"/>
          </a:xfrm>
          <a:prstGeom prst="roundRect">
            <a:avLst>
              <a:gd name="adj" fmla="val 6413"/>
            </a:avLst>
          </a:prstGeom>
          <a:ln w="3175">
            <a:solidFill>
              <a:schemeClr val="tx1">
                <a:lumMod val="75000"/>
                <a:lumOff val="25000"/>
              </a:schemeClr>
            </a:solidFill>
          </a:ln>
        </p:spPr>
      </p:pic>
      <p:pic>
        <p:nvPicPr>
          <p:cNvPr id="1030" name="Picture 1029">
            <a:extLst>
              <a:ext uri="{FF2B5EF4-FFF2-40B4-BE49-F238E27FC236}">
                <a16:creationId xmlns:a16="http://schemas.microsoft.com/office/drawing/2014/main" id="{72B3AD8A-C33F-CDB9-6DA1-E910A12B2886}"/>
              </a:ext>
            </a:extLst>
          </p:cNvPr>
          <p:cNvPicPr>
            <a:picLocks noChangeAspect="1"/>
          </p:cNvPicPr>
          <p:nvPr/>
        </p:nvPicPr>
        <p:blipFill rotWithShape="1">
          <a:blip r:embed="rId5">
            <a:extLst>
              <a:ext uri="{BEBA8EAE-BF5A-486C-A8C5-ECC9F3942E4B}">
                <a14:imgProps xmlns:a14="http://schemas.microsoft.com/office/drawing/2010/main">
                  <a14:imgLayer r:embed="rId4">
                    <a14:imgEffect>
                      <a14:sharpenSoften amount="22000"/>
                    </a14:imgEffect>
                    <a14:imgEffect>
                      <a14:brightnessContrast bright="15000"/>
                    </a14:imgEffect>
                  </a14:imgLayer>
                </a14:imgProps>
              </a:ext>
            </a:extLst>
          </a:blip>
          <a:srcRect l="49942" t="1587" r="25808" b="69187"/>
          <a:stretch/>
        </p:blipFill>
        <p:spPr>
          <a:xfrm>
            <a:off x="7682854" y="1099339"/>
            <a:ext cx="1271681" cy="980591"/>
          </a:xfrm>
          <a:prstGeom prst="roundRect">
            <a:avLst>
              <a:gd name="adj" fmla="val 4718"/>
            </a:avLst>
          </a:prstGeom>
          <a:ln w="3175">
            <a:solidFill>
              <a:schemeClr val="tx1">
                <a:lumMod val="75000"/>
                <a:lumOff val="25000"/>
              </a:schemeClr>
            </a:solidFill>
          </a:ln>
        </p:spPr>
      </p:pic>
      <p:pic>
        <p:nvPicPr>
          <p:cNvPr id="1031" name="Picture 1030">
            <a:extLst>
              <a:ext uri="{FF2B5EF4-FFF2-40B4-BE49-F238E27FC236}">
                <a16:creationId xmlns:a16="http://schemas.microsoft.com/office/drawing/2014/main" id="{6AB54A7F-E07C-6209-A644-7328DEE97AB7}"/>
              </a:ext>
            </a:extLst>
          </p:cNvPr>
          <p:cNvPicPr>
            <a:picLocks noChangeAspect="1"/>
          </p:cNvPicPr>
          <p:nvPr/>
        </p:nvPicPr>
        <p:blipFill rotWithShape="1">
          <a:blip r:embed="rId6">
            <a:extLst>
              <a:ext uri="{BEBA8EAE-BF5A-486C-A8C5-ECC9F3942E4B}">
                <a14:imgProps xmlns:a14="http://schemas.microsoft.com/office/drawing/2010/main">
                  <a14:imgLayer r:embed="rId4">
                    <a14:imgEffect>
                      <a14:sharpenSoften amount="22000"/>
                    </a14:imgEffect>
                    <a14:imgEffect>
                      <a14:brightnessContrast bright="25000"/>
                    </a14:imgEffect>
                  </a14:imgLayer>
                </a14:imgProps>
              </a:ext>
            </a:extLst>
          </a:blip>
          <a:srcRect l="74870" t="947" r="691" b="69187"/>
          <a:stretch/>
        </p:blipFill>
        <p:spPr>
          <a:xfrm>
            <a:off x="2759142" y="1100899"/>
            <a:ext cx="1268107" cy="991526"/>
          </a:xfrm>
          <a:prstGeom prst="roundRect">
            <a:avLst>
              <a:gd name="adj" fmla="val 5964"/>
            </a:avLst>
          </a:prstGeom>
          <a:ln w="3175">
            <a:solidFill>
              <a:schemeClr val="tx1">
                <a:lumMod val="75000"/>
                <a:lumOff val="25000"/>
              </a:schemeClr>
            </a:solidFill>
          </a:ln>
        </p:spPr>
      </p:pic>
      <p:pic>
        <p:nvPicPr>
          <p:cNvPr id="1033" name="Picture 1032">
            <a:extLst>
              <a:ext uri="{FF2B5EF4-FFF2-40B4-BE49-F238E27FC236}">
                <a16:creationId xmlns:a16="http://schemas.microsoft.com/office/drawing/2014/main" id="{9DAF87B0-0BAB-6FD3-9AFE-275687AB66E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2000"/>
                    </a14:imgEffect>
                    <a14:imgEffect>
                      <a14:brightnessContrast bright="15000" contrast="8000"/>
                    </a14:imgEffect>
                  </a14:imgLayer>
                </a14:imgProps>
              </a:ext>
            </a:extLst>
          </a:blip>
          <a:srcRect l="25750" t="335" r="50371" b="71394"/>
          <a:stretch/>
        </p:blipFill>
        <p:spPr>
          <a:xfrm>
            <a:off x="1130001" y="1100473"/>
            <a:ext cx="1264512" cy="988565"/>
          </a:xfrm>
          <a:prstGeom prst="roundRect">
            <a:avLst>
              <a:gd name="adj" fmla="val 3940"/>
            </a:avLst>
          </a:prstGeom>
          <a:ln w="3175">
            <a:solidFill>
              <a:schemeClr val="tx1">
                <a:lumMod val="75000"/>
                <a:lumOff val="25000"/>
              </a:schemeClr>
            </a:solidFill>
          </a:ln>
        </p:spPr>
      </p:pic>
      <p:sp>
        <p:nvSpPr>
          <p:cNvPr id="1035" name="Rectangle 1034">
            <a:extLst>
              <a:ext uri="{FF2B5EF4-FFF2-40B4-BE49-F238E27FC236}">
                <a16:creationId xmlns:a16="http://schemas.microsoft.com/office/drawing/2014/main" id="{B313C756-7DA0-B1E2-1AD7-56D533959AB1}"/>
              </a:ext>
            </a:extLst>
          </p:cNvPr>
          <p:cNvSpPr/>
          <p:nvPr/>
        </p:nvSpPr>
        <p:spPr>
          <a:xfrm>
            <a:off x="11257" y="2277469"/>
            <a:ext cx="824162" cy="242374"/>
          </a:xfrm>
          <a:prstGeom prst="rect">
            <a:avLst/>
          </a:prstGeom>
        </p:spPr>
        <p:txBody>
          <a:bodyPr wrap="square" lIns="0" rIns="0" anchor="t">
            <a:spAutoFit/>
          </a:bodyPr>
          <a:lstStyle/>
          <a:p>
            <a:pPr marL="85725" algn="r"/>
            <a:r>
              <a:rPr lang="en-US" sz="975" dirty="0">
                <a:solidFill>
                  <a:srgbClr val="000000"/>
                </a:solidFill>
                <a:latin typeface="Century Gothic"/>
                <a:cs typeface="Century Gothic"/>
              </a:rPr>
              <a:t>Description:</a:t>
            </a:r>
          </a:p>
        </p:txBody>
      </p:sp>
      <p:sp>
        <p:nvSpPr>
          <p:cNvPr id="1036" name="Rectangle 1035">
            <a:extLst>
              <a:ext uri="{FF2B5EF4-FFF2-40B4-BE49-F238E27FC236}">
                <a16:creationId xmlns:a16="http://schemas.microsoft.com/office/drawing/2014/main" id="{B65C55CA-E722-6B01-849C-C1AAF6CF07F1}"/>
              </a:ext>
            </a:extLst>
          </p:cNvPr>
          <p:cNvSpPr/>
          <p:nvPr/>
        </p:nvSpPr>
        <p:spPr>
          <a:xfrm>
            <a:off x="-2355" y="3154506"/>
            <a:ext cx="837774" cy="392415"/>
          </a:xfrm>
          <a:prstGeom prst="rect">
            <a:avLst/>
          </a:prstGeom>
        </p:spPr>
        <p:txBody>
          <a:bodyPr wrap="square" lIns="0" rIns="0" anchor="t">
            <a:spAutoFit/>
          </a:bodyPr>
          <a:lstStyle/>
          <a:p>
            <a:pPr marL="85725" algn="r"/>
            <a:r>
              <a:rPr lang="en-US" sz="975" dirty="0">
                <a:solidFill>
                  <a:srgbClr val="000000"/>
                </a:solidFill>
                <a:latin typeface="Century Gothic"/>
                <a:cs typeface="Century Gothic"/>
              </a:rPr>
              <a:t>Typical materials:</a:t>
            </a:r>
          </a:p>
        </p:txBody>
      </p:sp>
      <p:sp>
        <p:nvSpPr>
          <p:cNvPr id="1037" name="Rectangle 1036">
            <a:extLst>
              <a:ext uri="{FF2B5EF4-FFF2-40B4-BE49-F238E27FC236}">
                <a16:creationId xmlns:a16="http://schemas.microsoft.com/office/drawing/2014/main" id="{EB56F5F8-1CD9-885E-B6E7-6BA5613E86BA}"/>
              </a:ext>
            </a:extLst>
          </p:cNvPr>
          <p:cNvSpPr/>
          <p:nvPr/>
        </p:nvSpPr>
        <p:spPr>
          <a:xfrm>
            <a:off x="1122552" y="3123320"/>
            <a:ext cx="1364569" cy="600164"/>
          </a:xfrm>
          <a:prstGeom prst="rect">
            <a:avLst/>
          </a:prstGeom>
        </p:spPr>
        <p:txBody>
          <a:bodyPr wrap="square" lIns="0" rIns="0" anchor="t">
            <a:spAutoFit/>
          </a:bodyPr>
          <a:lstStyle/>
          <a:p>
            <a:pPr marL="85725"/>
            <a:r>
              <a:rPr lang="en-US" sz="825" i="1" dirty="0">
                <a:solidFill>
                  <a:srgbClr val="000000"/>
                </a:solidFill>
                <a:latin typeface="Century Gothic"/>
                <a:cs typeface="Century Gothic"/>
              </a:rPr>
              <a:t>Thermoplastic filaments such as PLA, ABS, ASA; metal rods, cement, food, etc.</a:t>
            </a:r>
          </a:p>
        </p:txBody>
      </p:sp>
      <p:sp>
        <p:nvSpPr>
          <p:cNvPr id="1038" name="Rectangle 1037">
            <a:extLst>
              <a:ext uri="{FF2B5EF4-FFF2-40B4-BE49-F238E27FC236}">
                <a16:creationId xmlns:a16="http://schemas.microsoft.com/office/drawing/2014/main" id="{27D45EF6-FE03-2ED0-1048-AF1EE2F578E7}"/>
              </a:ext>
            </a:extLst>
          </p:cNvPr>
          <p:cNvSpPr/>
          <p:nvPr/>
        </p:nvSpPr>
        <p:spPr>
          <a:xfrm>
            <a:off x="2720775" y="3142824"/>
            <a:ext cx="1302899" cy="473206"/>
          </a:xfrm>
          <a:prstGeom prst="rect">
            <a:avLst/>
          </a:prstGeom>
        </p:spPr>
        <p:txBody>
          <a:bodyPr wrap="square" lIns="0" rIns="0" anchor="t">
            <a:spAutoFit/>
          </a:bodyPr>
          <a:lstStyle/>
          <a:p>
            <a:pPr marL="85725"/>
            <a:r>
              <a:rPr lang="en-US" sz="825" i="1" dirty="0">
                <a:solidFill>
                  <a:srgbClr val="000000"/>
                </a:solidFill>
                <a:latin typeface="Century Gothic"/>
                <a:cs typeface="Century Gothic"/>
              </a:rPr>
              <a:t>UV curable photopolymer resins and support material</a:t>
            </a:r>
          </a:p>
        </p:txBody>
      </p:sp>
      <p:sp>
        <p:nvSpPr>
          <p:cNvPr id="1039" name="Rectangle 1038">
            <a:extLst>
              <a:ext uri="{FF2B5EF4-FFF2-40B4-BE49-F238E27FC236}">
                <a16:creationId xmlns:a16="http://schemas.microsoft.com/office/drawing/2014/main" id="{9118DEF6-7CC6-C5E9-1D3C-C7A4AA552BA1}"/>
              </a:ext>
            </a:extLst>
          </p:cNvPr>
          <p:cNvSpPr/>
          <p:nvPr/>
        </p:nvSpPr>
        <p:spPr>
          <a:xfrm>
            <a:off x="4312591" y="3154506"/>
            <a:ext cx="1302899" cy="346249"/>
          </a:xfrm>
          <a:prstGeom prst="rect">
            <a:avLst/>
          </a:prstGeom>
        </p:spPr>
        <p:txBody>
          <a:bodyPr wrap="square" lIns="0" rIns="0" anchor="t">
            <a:spAutoFit/>
          </a:bodyPr>
          <a:lstStyle/>
          <a:p>
            <a:pPr marL="85725"/>
            <a:r>
              <a:rPr lang="en-US" sz="825" i="1" dirty="0">
                <a:solidFill>
                  <a:srgbClr val="000000"/>
                </a:solidFill>
                <a:latin typeface="Century Gothic"/>
                <a:cs typeface="Century Gothic"/>
              </a:rPr>
              <a:t>UV curable photopolymer resins</a:t>
            </a:r>
          </a:p>
        </p:txBody>
      </p:sp>
      <p:sp>
        <p:nvSpPr>
          <p:cNvPr id="1040" name="Rectangle 1039">
            <a:extLst>
              <a:ext uri="{FF2B5EF4-FFF2-40B4-BE49-F238E27FC236}">
                <a16:creationId xmlns:a16="http://schemas.microsoft.com/office/drawing/2014/main" id="{54874F90-A3B2-80CA-A3E0-EA26F3046524}"/>
              </a:ext>
            </a:extLst>
          </p:cNvPr>
          <p:cNvSpPr/>
          <p:nvPr/>
        </p:nvSpPr>
        <p:spPr>
          <a:xfrm>
            <a:off x="5917762" y="3142824"/>
            <a:ext cx="1527020" cy="550151"/>
          </a:xfrm>
          <a:prstGeom prst="rect">
            <a:avLst/>
          </a:prstGeom>
        </p:spPr>
        <p:txBody>
          <a:bodyPr wrap="square" lIns="0" rIns="0" anchor="t">
            <a:spAutoFit/>
          </a:bodyPr>
          <a:lstStyle/>
          <a:p>
            <a:pPr marL="85725"/>
            <a:r>
              <a:rPr lang="en-US" sz="825" i="1" u="sng" dirty="0">
                <a:solidFill>
                  <a:srgbClr val="000000"/>
                </a:solidFill>
                <a:latin typeface="Century Gothic"/>
                <a:cs typeface="Century Gothic"/>
              </a:rPr>
              <a:t>SLS</a:t>
            </a:r>
            <a:r>
              <a:rPr lang="en-US" sz="825" i="1" dirty="0">
                <a:solidFill>
                  <a:srgbClr val="000000"/>
                </a:solidFill>
                <a:latin typeface="Century Gothic"/>
                <a:cs typeface="Century Gothic"/>
              </a:rPr>
              <a:t>:  Thermoplastic powder,   </a:t>
            </a:r>
          </a:p>
          <a:p>
            <a:pPr marL="85725">
              <a:spcAft>
                <a:spcPts val="600"/>
              </a:spcAft>
            </a:pPr>
            <a:r>
              <a:rPr lang="en-US" sz="825" i="1" dirty="0">
                <a:solidFill>
                  <a:srgbClr val="000000"/>
                </a:solidFill>
                <a:latin typeface="Century Gothic"/>
                <a:cs typeface="Century Gothic"/>
              </a:rPr>
              <a:t>        e.g. nylon and TPU</a:t>
            </a:r>
          </a:p>
          <a:p>
            <a:pPr marL="85725"/>
            <a:r>
              <a:rPr lang="en-US" sz="825" i="1" u="sng" dirty="0">
                <a:solidFill>
                  <a:srgbClr val="000000"/>
                </a:solidFill>
                <a:latin typeface="Century Gothic"/>
                <a:cs typeface="Century Gothic"/>
              </a:rPr>
              <a:t>SLM</a:t>
            </a:r>
            <a:r>
              <a:rPr lang="en-US" sz="450" i="1" dirty="0">
                <a:solidFill>
                  <a:srgbClr val="000000"/>
                </a:solidFill>
                <a:latin typeface="Century Gothic"/>
                <a:cs typeface="Century Gothic"/>
              </a:rPr>
              <a:t> </a:t>
            </a:r>
            <a:r>
              <a:rPr lang="en-US" sz="825" i="1" dirty="0">
                <a:solidFill>
                  <a:srgbClr val="000000"/>
                </a:solidFill>
                <a:latin typeface="Century Gothic"/>
                <a:cs typeface="Century Gothic"/>
              </a:rPr>
              <a:t>:  Metal powder</a:t>
            </a:r>
          </a:p>
        </p:txBody>
      </p:sp>
      <p:sp>
        <p:nvSpPr>
          <p:cNvPr id="1041" name="Rectangle 1040">
            <a:extLst>
              <a:ext uri="{FF2B5EF4-FFF2-40B4-BE49-F238E27FC236}">
                <a16:creationId xmlns:a16="http://schemas.microsoft.com/office/drawing/2014/main" id="{AAA46099-5044-8AD0-B47B-54BFB18C8F48}"/>
              </a:ext>
            </a:extLst>
          </p:cNvPr>
          <p:cNvSpPr/>
          <p:nvPr/>
        </p:nvSpPr>
        <p:spPr>
          <a:xfrm>
            <a:off x="7593392" y="3141503"/>
            <a:ext cx="1302899" cy="346249"/>
          </a:xfrm>
          <a:prstGeom prst="rect">
            <a:avLst/>
          </a:prstGeom>
        </p:spPr>
        <p:txBody>
          <a:bodyPr wrap="square" lIns="0" rIns="0" anchor="t">
            <a:spAutoFit/>
          </a:bodyPr>
          <a:lstStyle/>
          <a:p>
            <a:pPr marL="85725"/>
            <a:r>
              <a:rPr lang="en-US" sz="825" i="1" dirty="0">
                <a:solidFill>
                  <a:srgbClr val="000000"/>
                </a:solidFill>
                <a:latin typeface="Century Gothic"/>
                <a:cs typeface="Century Gothic"/>
              </a:rPr>
              <a:t>Plastic &amp; metal powder, ceramics, glass, sand </a:t>
            </a:r>
          </a:p>
        </p:txBody>
      </p:sp>
      <p:sp>
        <p:nvSpPr>
          <p:cNvPr id="1042" name="Rectangle 1041">
            <a:extLst>
              <a:ext uri="{FF2B5EF4-FFF2-40B4-BE49-F238E27FC236}">
                <a16:creationId xmlns:a16="http://schemas.microsoft.com/office/drawing/2014/main" id="{41800AF5-7ED9-996D-0BD6-6C6C12219D02}"/>
              </a:ext>
            </a:extLst>
          </p:cNvPr>
          <p:cNvSpPr/>
          <p:nvPr/>
        </p:nvSpPr>
        <p:spPr>
          <a:xfrm>
            <a:off x="-2356" y="3859707"/>
            <a:ext cx="860458" cy="392415"/>
          </a:xfrm>
          <a:prstGeom prst="rect">
            <a:avLst/>
          </a:prstGeom>
        </p:spPr>
        <p:txBody>
          <a:bodyPr wrap="square" lIns="0" rIns="0" anchor="t">
            <a:spAutoFit/>
          </a:bodyPr>
          <a:lstStyle/>
          <a:p>
            <a:pPr marL="85725" algn="r"/>
            <a:r>
              <a:rPr lang="en-US" sz="975" dirty="0">
                <a:solidFill>
                  <a:srgbClr val="000000"/>
                </a:solidFill>
                <a:latin typeface="Century Gothic"/>
                <a:cs typeface="Century Gothic"/>
              </a:rPr>
              <a:t>Alternate Names:</a:t>
            </a:r>
          </a:p>
        </p:txBody>
      </p:sp>
      <p:sp>
        <p:nvSpPr>
          <p:cNvPr id="1043" name="Rectangle 1042">
            <a:extLst>
              <a:ext uri="{FF2B5EF4-FFF2-40B4-BE49-F238E27FC236}">
                <a16:creationId xmlns:a16="http://schemas.microsoft.com/office/drawing/2014/main" id="{8A534CCF-CE6C-5F34-C962-9617EE032A55}"/>
              </a:ext>
            </a:extLst>
          </p:cNvPr>
          <p:cNvSpPr/>
          <p:nvPr/>
        </p:nvSpPr>
        <p:spPr>
          <a:xfrm>
            <a:off x="1158424" y="3855853"/>
            <a:ext cx="1302899" cy="664284"/>
          </a:xfrm>
          <a:prstGeom prst="rect">
            <a:avLst/>
          </a:prstGeom>
        </p:spPr>
        <p:txBody>
          <a:bodyPr wrap="square" lIns="0" rIns="0" anchor="t">
            <a:spAutoFit/>
          </a:bodyPr>
          <a:lstStyle/>
          <a:p>
            <a:pPr marL="85725"/>
            <a:r>
              <a:rPr lang="en-US" sz="825" dirty="0">
                <a:solidFill>
                  <a:srgbClr val="000000"/>
                </a:solidFill>
                <a:latin typeface="Century Gothic"/>
                <a:cs typeface="Century Gothic"/>
              </a:rPr>
              <a:t>FFF</a:t>
            </a:r>
            <a:r>
              <a:rPr lang="en-US" sz="825" i="1" dirty="0">
                <a:solidFill>
                  <a:srgbClr val="000000"/>
                </a:solidFill>
                <a:latin typeface="Century Gothic"/>
                <a:cs typeface="Century Gothic"/>
              </a:rPr>
              <a:t>:   Fused Filament </a:t>
            </a:r>
          </a:p>
          <a:p>
            <a:pPr marL="85725">
              <a:spcAft>
                <a:spcPts val="450"/>
              </a:spcAft>
            </a:pPr>
            <a:r>
              <a:rPr lang="en-US" sz="825" i="1" dirty="0">
                <a:solidFill>
                  <a:srgbClr val="000000"/>
                </a:solidFill>
                <a:latin typeface="Century Gothic"/>
                <a:cs typeface="Century Gothic"/>
              </a:rPr>
              <a:t>         Fabrication</a:t>
            </a:r>
          </a:p>
          <a:p>
            <a:pPr marL="85725"/>
            <a:r>
              <a:rPr lang="en-US" sz="825" dirty="0">
                <a:solidFill>
                  <a:srgbClr val="000000"/>
                </a:solidFill>
                <a:latin typeface="Century Gothic"/>
                <a:cs typeface="Century Gothic"/>
              </a:rPr>
              <a:t>FDM</a:t>
            </a:r>
            <a:r>
              <a:rPr lang="en-US" sz="825" i="1" dirty="0">
                <a:solidFill>
                  <a:srgbClr val="000000"/>
                </a:solidFill>
                <a:latin typeface="Century Gothic"/>
                <a:cs typeface="Century Gothic"/>
              </a:rPr>
              <a:t>:  Fused Deposition </a:t>
            </a:r>
          </a:p>
          <a:p>
            <a:pPr marL="85725"/>
            <a:r>
              <a:rPr lang="en-US" sz="825" i="1" dirty="0">
                <a:solidFill>
                  <a:srgbClr val="000000"/>
                </a:solidFill>
                <a:latin typeface="Century Gothic"/>
                <a:cs typeface="Century Gothic"/>
              </a:rPr>
              <a:t>          Modeling</a:t>
            </a:r>
          </a:p>
        </p:txBody>
      </p:sp>
      <p:sp>
        <p:nvSpPr>
          <p:cNvPr id="1044" name="Rectangle 1043">
            <a:extLst>
              <a:ext uri="{FF2B5EF4-FFF2-40B4-BE49-F238E27FC236}">
                <a16:creationId xmlns:a16="http://schemas.microsoft.com/office/drawing/2014/main" id="{58127FB8-94CB-6678-24C3-415F8362E8BE}"/>
              </a:ext>
            </a:extLst>
          </p:cNvPr>
          <p:cNvSpPr/>
          <p:nvPr/>
        </p:nvSpPr>
        <p:spPr>
          <a:xfrm>
            <a:off x="2717524" y="3855853"/>
            <a:ext cx="1371600" cy="219291"/>
          </a:xfrm>
          <a:prstGeom prst="rect">
            <a:avLst/>
          </a:prstGeom>
        </p:spPr>
        <p:txBody>
          <a:bodyPr wrap="square" lIns="0" rIns="0" anchor="t">
            <a:spAutoFit/>
          </a:bodyPr>
          <a:lstStyle/>
          <a:p>
            <a:pPr marL="85725"/>
            <a:r>
              <a:rPr lang="en-US" sz="825" i="1" dirty="0">
                <a:solidFill>
                  <a:srgbClr val="000000"/>
                </a:solidFill>
                <a:latin typeface="Century Gothic"/>
                <a:cs typeface="Century Gothic"/>
              </a:rPr>
              <a:t>Polyjet</a:t>
            </a:r>
          </a:p>
        </p:txBody>
      </p:sp>
      <p:sp>
        <p:nvSpPr>
          <p:cNvPr id="1045" name="Rectangle 1044">
            <a:extLst>
              <a:ext uri="{FF2B5EF4-FFF2-40B4-BE49-F238E27FC236}">
                <a16:creationId xmlns:a16="http://schemas.microsoft.com/office/drawing/2014/main" id="{3A6D780B-2540-2D36-AC5D-237D0848D673}"/>
              </a:ext>
            </a:extLst>
          </p:cNvPr>
          <p:cNvSpPr/>
          <p:nvPr/>
        </p:nvSpPr>
        <p:spPr>
          <a:xfrm>
            <a:off x="4258315" y="3855852"/>
            <a:ext cx="1519304" cy="1211870"/>
          </a:xfrm>
          <a:prstGeom prst="rect">
            <a:avLst/>
          </a:prstGeom>
        </p:spPr>
        <p:txBody>
          <a:bodyPr wrap="square" lIns="0" rIns="0" anchor="t">
            <a:spAutoFit/>
          </a:bodyPr>
          <a:lstStyle/>
          <a:p>
            <a:pPr marL="85725">
              <a:spcAft>
                <a:spcPts val="600"/>
              </a:spcAft>
            </a:pPr>
            <a:r>
              <a:rPr lang="en-US" sz="825" dirty="0">
                <a:solidFill>
                  <a:srgbClr val="000000"/>
                </a:solidFill>
                <a:latin typeface="Century Gothic"/>
                <a:cs typeface="Century Gothic"/>
              </a:rPr>
              <a:t>SLA</a:t>
            </a:r>
            <a:r>
              <a:rPr lang="en-US" sz="825" i="1" dirty="0">
                <a:solidFill>
                  <a:srgbClr val="000000"/>
                </a:solidFill>
                <a:latin typeface="Century Gothic"/>
                <a:cs typeface="Century Gothic"/>
              </a:rPr>
              <a:t>:  Stereolithography</a:t>
            </a:r>
          </a:p>
          <a:p>
            <a:pPr marL="85725"/>
            <a:r>
              <a:rPr lang="en-US" sz="825" dirty="0">
                <a:solidFill>
                  <a:srgbClr val="000000"/>
                </a:solidFill>
                <a:latin typeface="Century Gothic"/>
                <a:cs typeface="Century Gothic"/>
              </a:rPr>
              <a:t>DLP</a:t>
            </a:r>
            <a:r>
              <a:rPr lang="en-US" sz="825" i="1" dirty="0">
                <a:solidFill>
                  <a:srgbClr val="000000"/>
                </a:solidFill>
                <a:latin typeface="Century Gothic"/>
                <a:cs typeface="Century Gothic"/>
              </a:rPr>
              <a:t>:  Digital Light   </a:t>
            </a:r>
          </a:p>
          <a:p>
            <a:pPr marL="85725">
              <a:spcAft>
                <a:spcPts val="600"/>
              </a:spcAft>
            </a:pPr>
            <a:r>
              <a:rPr lang="en-US" sz="825" i="1" dirty="0">
                <a:solidFill>
                  <a:srgbClr val="000000"/>
                </a:solidFill>
                <a:latin typeface="Century Gothic"/>
                <a:cs typeface="Century Gothic"/>
              </a:rPr>
              <a:t>         Processing</a:t>
            </a:r>
          </a:p>
          <a:p>
            <a:pPr marL="85725"/>
            <a:r>
              <a:rPr lang="en-US" sz="825" dirty="0" err="1">
                <a:solidFill>
                  <a:srgbClr val="000000"/>
                </a:solidFill>
                <a:latin typeface="Century Gothic"/>
                <a:cs typeface="Century Gothic"/>
              </a:rPr>
              <a:t>mSLA</a:t>
            </a:r>
            <a:r>
              <a:rPr lang="en-US" sz="825" i="1" dirty="0">
                <a:solidFill>
                  <a:srgbClr val="000000"/>
                </a:solidFill>
                <a:latin typeface="Century Gothic"/>
                <a:cs typeface="Century Gothic"/>
              </a:rPr>
              <a:t>:  (LCD) Masked </a:t>
            </a:r>
          </a:p>
          <a:p>
            <a:pPr marL="85725">
              <a:spcAft>
                <a:spcPts val="600"/>
              </a:spcAft>
            </a:pPr>
            <a:r>
              <a:rPr lang="en-US" sz="825" i="1" dirty="0">
                <a:solidFill>
                  <a:srgbClr val="000000"/>
                </a:solidFill>
                <a:latin typeface="Century Gothic"/>
                <a:cs typeface="Century Gothic"/>
              </a:rPr>
              <a:t>            Stereolithography </a:t>
            </a:r>
          </a:p>
          <a:p>
            <a:pPr marL="85725"/>
            <a:r>
              <a:rPr lang="en-US" sz="825" dirty="0">
                <a:solidFill>
                  <a:srgbClr val="000000"/>
                </a:solidFill>
                <a:latin typeface="Century Gothic"/>
                <a:cs typeface="Century Gothic"/>
              </a:rPr>
              <a:t>CLIP</a:t>
            </a:r>
            <a:r>
              <a:rPr lang="en-US" sz="825" i="1" dirty="0">
                <a:solidFill>
                  <a:srgbClr val="000000"/>
                </a:solidFill>
                <a:latin typeface="Century Gothic"/>
                <a:cs typeface="Century Gothic"/>
              </a:rPr>
              <a:t>:  Continuous Light  </a:t>
            </a:r>
          </a:p>
          <a:p>
            <a:pPr marL="85725"/>
            <a:r>
              <a:rPr lang="en-US" sz="825" i="1" dirty="0">
                <a:solidFill>
                  <a:srgbClr val="000000"/>
                </a:solidFill>
                <a:latin typeface="Century Gothic"/>
                <a:cs typeface="Century Gothic"/>
              </a:rPr>
              <a:t>          Interface Production</a:t>
            </a:r>
          </a:p>
        </p:txBody>
      </p:sp>
      <p:sp>
        <p:nvSpPr>
          <p:cNvPr id="1047" name="Rectangle 1046">
            <a:extLst>
              <a:ext uri="{FF2B5EF4-FFF2-40B4-BE49-F238E27FC236}">
                <a16:creationId xmlns:a16="http://schemas.microsoft.com/office/drawing/2014/main" id="{38453E69-9E5B-AD3B-2D6D-19A717421CDC}"/>
              </a:ext>
            </a:extLst>
          </p:cNvPr>
          <p:cNvSpPr/>
          <p:nvPr/>
        </p:nvSpPr>
        <p:spPr>
          <a:xfrm>
            <a:off x="7627115" y="3856098"/>
            <a:ext cx="1397897" cy="410369"/>
          </a:xfrm>
          <a:prstGeom prst="rect">
            <a:avLst/>
          </a:prstGeom>
        </p:spPr>
        <p:txBody>
          <a:bodyPr wrap="square" lIns="0" rIns="0" anchor="t">
            <a:spAutoFit/>
          </a:bodyPr>
          <a:lstStyle/>
          <a:p>
            <a:pPr marL="85725">
              <a:spcAft>
                <a:spcPts val="450"/>
              </a:spcAft>
            </a:pPr>
            <a:r>
              <a:rPr lang="en-US" sz="825" dirty="0">
                <a:solidFill>
                  <a:srgbClr val="000000"/>
                </a:solidFill>
                <a:latin typeface="Century Gothic"/>
                <a:cs typeface="Century Gothic"/>
              </a:rPr>
              <a:t>BJT</a:t>
            </a:r>
            <a:r>
              <a:rPr lang="en-US" sz="825" i="1" dirty="0">
                <a:solidFill>
                  <a:srgbClr val="000000"/>
                </a:solidFill>
                <a:latin typeface="Century Gothic"/>
                <a:cs typeface="Century Gothic"/>
              </a:rPr>
              <a:t>:   Binder Jetting</a:t>
            </a:r>
          </a:p>
          <a:p>
            <a:pPr marL="85725">
              <a:spcAft>
                <a:spcPts val="675"/>
              </a:spcAft>
            </a:pPr>
            <a:r>
              <a:rPr lang="en-US" sz="825" dirty="0">
                <a:solidFill>
                  <a:srgbClr val="000000"/>
                </a:solidFill>
                <a:latin typeface="Century Gothic"/>
                <a:cs typeface="Century Gothic"/>
              </a:rPr>
              <a:t>MBJ</a:t>
            </a:r>
            <a:r>
              <a:rPr lang="en-US" sz="825" i="1" dirty="0">
                <a:solidFill>
                  <a:srgbClr val="000000"/>
                </a:solidFill>
                <a:latin typeface="Century Gothic"/>
                <a:cs typeface="Century Gothic"/>
              </a:rPr>
              <a:t>:  Metal Binder Jetting</a:t>
            </a:r>
          </a:p>
        </p:txBody>
      </p:sp>
      <p:sp>
        <p:nvSpPr>
          <p:cNvPr id="1048" name="Rectangle 1047">
            <a:extLst>
              <a:ext uri="{FF2B5EF4-FFF2-40B4-BE49-F238E27FC236}">
                <a16:creationId xmlns:a16="http://schemas.microsoft.com/office/drawing/2014/main" id="{3B4E367C-7B32-D86A-C0EF-6298F910A6F6}"/>
              </a:ext>
            </a:extLst>
          </p:cNvPr>
          <p:cNvSpPr/>
          <p:nvPr/>
        </p:nvSpPr>
        <p:spPr>
          <a:xfrm>
            <a:off x="5851955" y="3852367"/>
            <a:ext cx="1592827" cy="919482"/>
          </a:xfrm>
          <a:prstGeom prst="rect">
            <a:avLst/>
          </a:prstGeom>
        </p:spPr>
        <p:txBody>
          <a:bodyPr wrap="square" lIns="0" rIns="0" anchor="t">
            <a:spAutoFit/>
          </a:bodyPr>
          <a:lstStyle/>
          <a:p>
            <a:pPr marL="85725">
              <a:spcAft>
                <a:spcPts val="450"/>
              </a:spcAft>
            </a:pPr>
            <a:r>
              <a:rPr lang="en-US" sz="825" dirty="0">
                <a:solidFill>
                  <a:srgbClr val="000000"/>
                </a:solidFill>
                <a:latin typeface="Century Gothic"/>
                <a:cs typeface="Century Gothic"/>
              </a:rPr>
              <a:t>SLS</a:t>
            </a:r>
            <a:r>
              <a:rPr lang="en-US" sz="825" i="1" dirty="0">
                <a:solidFill>
                  <a:srgbClr val="000000"/>
                </a:solidFill>
                <a:latin typeface="Century Gothic"/>
                <a:cs typeface="Century Gothic"/>
              </a:rPr>
              <a:t>: Selective Laser </a:t>
            </a:r>
            <a:r>
              <a:rPr lang="en-US" sz="825" i="1" u="sng" dirty="0">
                <a:solidFill>
                  <a:srgbClr val="000000"/>
                </a:solidFill>
                <a:latin typeface="Century Gothic"/>
                <a:cs typeface="Century Gothic"/>
              </a:rPr>
              <a:t>Sintering</a:t>
            </a:r>
          </a:p>
          <a:p>
            <a:pPr marL="85725">
              <a:spcAft>
                <a:spcPts val="450"/>
              </a:spcAft>
            </a:pPr>
            <a:r>
              <a:rPr lang="en-US" sz="825" dirty="0">
                <a:solidFill>
                  <a:srgbClr val="000000"/>
                </a:solidFill>
                <a:latin typeface="Century Gothic"/>
                <a:cs typeface="Century Gothic"/>
              </a:rPr>
              <a:t>SLM</a:t>
            </a:r>
            <a:r>
              <a:rPr lang="en-US" sz="825" i="1" dirty="0">
                <a:solidFill>
                  <a:srgbClr val="000000"/>
                </a:solidFill>
                <a:latin typeface="Century Gothic"/>
                <a:cs typeface="Century Gothic"/>
              </a:rPr>
              <a:t>:  Selective Laser </a:t>
            </a:r>
            <a:r>
              <a:rPr lang="en-US" sz="825" i="1" u="sng" dirty="0">
                <a:solidFill>
                  <a:srgbClr val="000000"/>
                </a:solidFill>
                <a:latin typeface="Century Gothic"/>
                <a:cs typeface="Century Gothic"/>
              </a:rPr>
              <a:t>Melting</a:t>
            </a:r>
          </a:p>
          <a:p>
            <a:pPr marL="85725">
              <a:spcAft>
                <a:spcPts val="525"/>
              </a:spcAft>
            </a:pPr>
            <a:r>
              <a:rPr lang="en-US" sz="825" i="1" dirty="0">
                <a:solidFill>
                  <a:srgbClr val="000000"/>
                </a:solidFill>
                <a:latin typeface="Century Gothic"/>
                <a:cs typeface="Century Gothic"/>
              </a:rPr>
              <a:t>EBM:  </a:t>
            </a:r>
            <a:r>
              <a:rPr lang="en-US" sz="825" i="1" u="sng" dirty="0">
                <a:solidFill>
                  <a:srgbClr val="000000"/>
                </a:solidFill>
                <a:latin typeface="Century Gothic"/>
                <a:cs typeface="Century Gothic"/>
              </a:rPr>
              <a:t>Electron</a:t>
            </a:r>
            <a:r>
              <a:rPr lang="en-US" sz="825" i="1" dirty="0">
                <a:solidFill>
                  <a:srgbClr val="000000"/>
                </a:solidFill>
                <a:latin typeface="Century Gothic"/>
                <a:cs typeface="Century Gothic"/>
              </a:rPr>
              <a:t> Beam Melting</a:t>
            </a:r>
          </a:p>
          <a:p>
            <a:pPr marL="85725"/>
            <a:r>
              <a:rPr lang="en-US" sz="825" dirty="0">
                <a:solidFill>
                  <a:srgbClr val="000000"/>
                </a:solidFill>
                <a:latin typeface="Century Gothic"/>
                <a:cs typeface="Century Gothic"/>
              </a:rPr>
              <a:t>L-PBF</a:t>
            </a:r>
            <a:r>
              <a:rPr lang="en-US" sz="825" i="1" dirty="0">
                <a:solidFill>
                  <a:srgbClr val="000000"/>
                </a:solidFill>
                <a:latin typeface="Century Gothic"/>
                <a:cs typeface="Century Gothic"/>
              </a:rPr>
              <a:t>: Laser Powder Bed </a:t>
            </a:r>
          </a:p>
          <a:p>
            <a:pPr marL="85725"/>
            <a:r>
              <a:rPr lang="en-US" sz="825" i="1" dirty="0">
                <a:solidFill>
                  <a:srgbClr val="000000"/>
                </a:solidFill>
                <a:latin typeface="Century Gothic"/>
                <a:cs typeface="Century Gothic"/>
              </a:rPr>
              <a:t>           Fusion</a:t>
            </a:r>
          </a:p>
        </p:txBody>
      </p:sp>
      <p:cxnSp>
        <p:nvCxnSpPr>
          <p:cNvPr id="1053" name="Straight Connector 1052">
            <a:extLst>
              <a:ext uri="{FF2B5EF4-FFF2-40B4-BE49-F238E27FC236}">
                <a16:creationId xmlns:a16="http://schemas.microsoft.com/office/drawing/2014/main" id="{F5BA0419-ED59-04B4-77DC-B0C2971CEAD7}"/>
              </a:ext>
            </a:extLst>
          </p:cNvPr>
          <p:cNvCxnSpPr>
            <a:cxnSpLocks/>
          </p:cNvCxnSpPr>
          <p:nvPr/>
        </p:nvCxnSpPr>
        <p:spPr>
          <a:xfrm>
            <a:off x="11257" y="3058146"/>
            <a:ext cx="9130388"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7809B97F-127F-FD4C-DEA1-25FB9B2BD60C}"/>
              </a:ext>
            </a:extLst>
          </p:cNvPr>
          <p:cNvCxnSpPr>
            <a:cxnSpLocks/>
          </p:cNvCxnSpPr>
          <p:nvPr/>
        </p:nvCxnSpPr>
        <p:spPr>
          <a:xfrm>
            <a:off x="11257" y="3770489"/>
            <a:ext cx="9132743"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3E6A9D89-28EB-4B12-3063-361083E2E8DD}"/>
              </a:ext>
            </a:extLst>
          </p:cNvPr>
          <p:cNvCxnSpPr>
            <a:cxnSpLocks/>
          </p:cNvCxnSpPr>
          <p:nvPr/>
        </p:nvCxnSpPr>
        <p:spPr>
          <a:xfrm>
            <a:off x="950615" y="312023"/>
            <a:ext cx="0" cy="4838301"/>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4C042628-C519-3F9B-3599-CF1F35769302}"/>
              </a:ext>
            </a:extLst>
          </p:cNvPr>
          <p:cNvCxnSpPr>
            <a:cxnSpLocks/>
          </p:cNvCxnSpPr>
          <p:nvPr/>
        </p:nvCxnSpPr>
        <p:spPr>
          <a:xfrm>
            <a:off x="4231232" y="1134333"/>
            <a:ext cx="0" cy="4014341"/>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D3494F6-4816-CB67-E0E5-953DFD1AA9CA}"/>
              </a:ext>
            </a:extLst>
          </p:cNvPr>
          <p:cNvCxnSpPr>
            <a:cxnSpLocks/>
          </p:cNvCxnSpPr>
          <p:nvPr/>
        </p:nvCxnSpPr>
        <p:spPr>
          <a:xfrm>
            <a:off x="5838689" y="1110437"/>
            <a:ext cx="0" cy="4032254"/>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5923C75B-D453-AF96-BEFA-769D9D123E4A}"/>
              </a:ext>
            </a:extLst>
          </p:cNvPr>
          <p:cNvCxnSpPr>
            <a:cxnSpLocks/>
          </p:cNvCxnSpPr>
          <p:nvPr/>
        </p:nvCxnSpPr>
        <p:spPr>
          <a:xfrm>
            <a:off x="7525220" y="1110438"/>
            <a:ext cx="0" cy="4020607"/>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6D811970-0A84-5C48-9FCE-64CA1AD917F5}"/>
              </a:ext>
            </a:extLst>
          </p:cNvPr>
          <p:cNvCxnSpPr>
            <a:cxnSpLocks/>
          </p:cNvCxnSpPr>
          <p:nvPr/>
        </p:nvCxnSpPr>
        <p:spPr>
          <a:xfrm>
            <a:off x="0" y="2229359"/>
            <a:ext cx="9130388"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4AE42C52-2BB4-5778-5713-117AD673B775}"/>
              </a:ext>
            </a:extLst>
          </p:cNvPr>
          <p:cNvCxnSpPr>
            <a:cxnSpLocks/>
          </p:cNvCxnSpPr>
          <p:nvPr/>
        </p:nvCxnSpPr>
        <p:spPr>
          <a:xfrm>
            <a:off x="2601142" y="1110438"/>
            <a:ext cx="0" cy="4020607"/>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1117" name="Rectangle 1116">
            <a:extLst>
              <a:ext uri="{FF2B5EF4-FFF2-40B4-BE49-F238E27FC236}">
                <a16:creationId xmlns:a16="http://schemas.microsoft.com/office/drawing/2014/main" id="{E3816A4E-A5D7-42EA-A258-72C099C0202F}"/>
              </a:ext>
            </a:extLst>
          </p:cNvPr>
          <p:cNvSpPr/>
          <p:nvPr/>
        </p:nvSpPr>
        <p:spPr>
          <a:xfrm>
            <a:off x="-32420" y="391265"/>
            <a:ext cx="921671" cy="593752"/>
          </a:xfrm>
          <a:prstGeom prst="rect">
            <a:avLst/>
          </a:prstGeom>
        </p:spPr>
        <p:txBody>
          <a:bodyPr wrap="square" lIns="0" rIns="0" anchor="t">
            <a:spAutoFit/>
          </a:bodyPr>
          <a:lstStyle/>
          <a:p>
            <a:pPr marL="85725" algn="r">
              <a:spcAft>
                <a:spcPts val="375"/>
              </a:spcAft>
            </a:pPr>
            <a:r>
              <a:rPr lang="en-US" sz="975" dirty="0">
                <a:solidFill>
                  <a:srgbClr val="000000"/>
                </a:solidFill>
                <a:latin typeface="Century Gothic"/>
                <a:cs typeface="Century Gothic"/>
              </a:rPr>
              <a:t>Process:</a:t>
            </a:r>
          </a:p>
          <a:p>
            <a:pPr marL="85725" algn="r"/>
            <a:endParaRPr lang="en-US" sz="975" dirty="0">
              <a:solidFill>
                <a:srgbClr val="000000"/>
              </a:solidFill>
              <a:latin typeface="Century Gothic"/>
              <a:cs typeface="Century Gothic"/>
            </a:endParaRPr>
          </a:p>
          <a:p>
            <a:pPr marL="85725" algn="r"/>
            <a:r>
              <a:rPr lang="en-US" sz="975" dirty="0">
                <a:solidFill>
                  <a:srgbClr val="000000"/>
                </a:solidFill>
                <a:latin typeface="Century Gothic"/>
                <a:cs typeface="Century Gothic"/>
              </a:rPr>
              <a:t>Abbreviation:</a:t>
            </a:r>
          </a:p>
        </p:txBody>
      </p:sp>
      <p:sp>
        <p:nvSpPr>
          <p:cNvPr id="1120" name="Rectangle 1119">
            <a:extLst>
              <a:ext uri="{FF2B5EF4-FFF2-40B4-BE49-F238E27FC236}">
                <a16:creationId xmlns:a16="http://schemas.microsoft.com/office/drawing/2014/main" id="{A7A0D71F-60BB-F2F1-3FA2-B6E96834C026}"/>
              </a:ext>
            </a:extLst>
          </p:cNvPr>
          <p:cNvSpPr/>
          <p:nvPr/>
        </p:nvSpPr>
        <p:spPr>
          <a:xfrm>
            <a:off x="7580381" y="4290414"/>
            <a:ext cx="1328920" cy="221599"/>
          </a:xfrm>
          <a:prstGeom prst="rect">
            <a:avLst/>
          </a:prstGeom>
          <a:solidFill>
            <a:schemeClr val="bg1"/>
          </a:solidFill>
          <a:ln>
            <a:noFill/>
          </a:ln>
          <a:effectLst/>
        </p:spPr>
        <p:txBody>
          <a:bodyPr wrap="square" lIns="0" rIns="0" anchor="t">
            <a:spAutoFit/>
          </a:bodyPr>
          <a:lstStyle/>
          <a:p>
            <a:pPr algn="ctr">
              <a:spcAft>
                <a:spcPts val="450"/>
              </a:spcAft>
            </a:pPr>
            <a:r>
              <a:rPr lang="en-US" sz="840" dirty="0">
                <a:solidFill>
                  <a:srgbClr val="000000"/>
                </a:solidFill>
                <a:latin typeface="Century Gothic"/>
                <a:cs typeface="Century Gothic"/>
              </a:rPr>
              <a:t>MJF:  Multi Jet Fusion</a:t>
            </a:r>
            <a:endParaRPr lang="en-US" sz="840" i="1" dirty="0">
              <a:solidFill>
                <a:srgbClr val="000000"/>
              </a:solidFill>
              <a:latin typeface="Century Gothic"/>
              <a:cs typeface="Century Gothic"/>
            </a:endParaRPr>
          </a:p>
        </p:txBody>
      </p:sp>
      <p:pic>
        <p:nvPicPr>
          <p:cNvPr id="5" name="Picture 4">
            <a:extLst>
              <a:ext uri="{FF2B5EF4-FFF2-40B4-BE49-F238E27FC236}">
                <a16:creationId xmlns:a16="http://schemas.microsoft.com/office/drawing/2014/main" id="{893CAF21-70E1-06D4-D7C3-0DCF29F50FA7}"/>
              </a:ext>
            </a:extLst>
          </p:cNvPr>
          <p:cNvPicPr>
            <a:picLocks noChangeAspect="1"/>
          </p:cNvPicPr>
          <p:nvPr/>
        </p:nvPicPr>
        <p:blipFill>
          <a:blip r:embed="rId9"/>
          <a:srcRect l="49094" t="23893" r="40374" b="67338"/>
          <a:stretch/>
        </p:blipFill>
        <p:spPr>
          <a:xfrm rot="18963027">
            <a:off x="3006175" y="1473728"/>
            <a:ext cx="58611" cy="57581"/>
          </a:xfrm>
          <a:prstGeom prst="teardrop">
            <a:avLst>
              <a:gd name="adj" fmla="val 122113"/>
            </a:avLst>
          </a:prstGeom>
          <a:ln w="3175">
            <a:solidFill>
              <a:schemeClr val="tx1"/>
            </a:solidFill>
          </a:ln>
        </p:spPr>
      </p:pic>
      <p:pic>
        <p:nvPicPr>
          <p:cNvPr id="7" name="Picture 6">
            <a:extLst>
              <a:ext uri="{FF2B5EF4-FFF2-40B4-BE49-F238E27FC236}">
                <a16:creationId xmlns:a16="http://schemas.microsoft.com/office/drawing/2014/main" id="{E15F3A3B-ECD1-5ED0-BE80-46AC6141363C}"/>
              </a:ext>
            </a:extLst>
          </p:cNvPr>
          <p:cNvPicPr>
            <a:picLocks noChangeAspect="1"/>
          </p:cNvPicPr>
          <p:nvPr/>
        </p:nvPicPr>
        <p:blipFill>
          <a:blip r:embed="rId9"/>
          <a:srcRect l="62889" t="31146" r="26951" b="59803"/>
          <a:stretch/>
        </p:blipFill>
        <p:spPr>
          <a:xfrm rot="19155620">
            <a:off x="3091220" y="1466177"/>
            <a:ext cx="60969" cy="64097"/>
          </a:xfrm>
          <a:prstGeom prst="teardrop">
            <a:avLst>
              <a:gd name="adj" fmla="val 111338"/>
            </a:avLst>
          </a:prstGeom>
          <a:ln w="3175">
            <a:solidFill>
              <a:schemeClr val="tx1"/>
            </a:solidFill>
          </a:ln>
        </p:spPr>
      </p:pic>
      <p:pic>
        <p:nvPicPr>
          <p:cNvPr id="8" name="Picture 7">
            <a:extLst>
              <a:ext uri="{FF2B5EF4-FFF2-40B4-BE49-F238E27FC236}">
                <a16:creationId xmlns:a16="http://schemas.microsoft.com/office/drawing/2014/main" id="{652A9019-4464-51C2-2C68-BE61B0A7384D}"/>
              </a:ext>
            </a:extLst>
          </p:cNvPr>
          <p:cNvPicPr>
            <a:picLocks noChangeAspect="1"/>
          </p:cNvPicPr>
          <p:nvPr/>
        </p:nvPicPr>
        <p:blipFill>
          <a:blip r:embed="rId9"/>
          <a:srcRect l="37277" t="63842" r="52563" b="27107"/>
          <a:stretch/>
        </p:blipFill>
        <p:spPr>
          <a:xfrm rot="19155620">
            <a:off x="2916739" y="1565922"/>
            <a:ext cx="55001" cy="57823"/>
          </a:xfrm>
          <a:prstGeom prst="teardrop">
            <a:avLst>
              <a:gd name="adj" fmla="val 111338"/>
            </a:avLst>
          </a:prstGeom>
          <a:ln w="3175">
            <a:solidFill>
              <a:schemeClr val="tx1"/>
            </a:solidFill>
          </a:ln>
        </p:spPr>
      </p:pic>
      <p:pic>
        <p:nvPicPr>
          <p:cNvPr id="9" name="Picture 8">
            <a:extLst>
              <a:ext uri="{FF2B5EF4-FFF2-40B4-BE49-F238E27FC236}">
                <a16:creationId xmlns:a16="http://schemas.microsoft.com/office/drawing/2014/main" id="{CD7BE68E-27FD-1F68-42B1-8EA721DC2FBD}"/>
              </a:ext>
            </a:extLst>
          </p:cNvPr>
          <p:cNvPicPr>
            <a:picLocks noChangeAspect="1"/>
          </p:cNvPicPr>
          <p:nvPr/>
        </p:nvPicPr>
        <p:blipFill>
          <a:blip r:embed="rId9"/>
          <a:srcRect l="38448" t="86835" r="51392" b="4114"/>
          <a:stretch/>
        </p:blipFill>
        <p:spPr>
          <a:xfrm rot="19155620">
            <a:off x="3089830" y="1566370"/>
            <a:ext cx="55657" cy="58512"/>
          </a:xfrm>
          <a:prstGeom prst="teardrop">
            <a:avLst>
              <a:gd name="adj" fmla="val 111338"/>
            </a:avLst>
          </a:prstGeom>
          <a:ln w="3175">
            <a:solidFill>
              <a:schemeClr val="tx1"/>
            </a:solidFill>
          </a:ln>
        </p:spPr>
      </p:pic>
      <p:pic>
        <p:nvPicPr>
          <p:cNvPr id="10" name="Picture 9">
            <a:extLst>
              <a:ext uri="{FF2B5EF4-FFF2-40B4-BE49-F238E27FC236}">
                <a16:creationId xmlns:a16="http://schemas.microsoft.com/office/drawing/2014/main" id="{3CAB526D-CC98-6AC6-B9E8-6630BAECE2C0}"/>
              </a:ext>
            </a:extLst>
          </p:cNvPr>
          <p:cNvPicPr>
            <a:picLocks noChangeAspect="1"/>
          </p:cNvPicPr>
          <p:nvPr/>
        </p:nvPicPr>
        <p:blipFill>
          <a:blip r:embed="rId9"/>
          <a:srcRect l="51097" t="46362" r="38743" b="44587"/>
          <a:stretch/>
        </p:blipFill>
        <p:spPr>
          <a:xfrm rot="19155620">
            <a:off x="2924185" y="1384219"/>
            <a:ext cx="45232" cy="47552"/>
          </a:xfrm>
          <a:prstGeom prst="teardrop">
            <a:avLst>
              <a:gd name="adj" fmla="val 111338"/>
            </a:avLst>
          </a:prstGeom>
          <a:ln w="3175">
            <a:solidFill>
              <a:schemeClr val="tx1"/>
            </a:solidFill>
          </a:ln>
        </p:spPr>
      </p:pic>
      <p:pic>
        <p:nvPicPr>
          <p:cNvPr id="11" name="Picture 10">
            <a:extLst>
              <a:ext uri="{FF2B5EF4-FFF2-40B4-BE49-F238E27FC236}">
                <a16:creationId xmlns:a16="http://schemas.microsoft.com/office/drawing/2014/main" id="{4EF5D72B-C740-0DC5-9144-6495C30CBAFE}"/>
              </a:ext>
            </a:extLst>
          </p:cNvPr>
          <p:cNvPicPr>
            <a:picLocks noChangeAspect="1"/>
          </p:cNvPicPr>
          <p:nvPr/>
        </p:nvPicPr>
        <p:blipFill>
          <a:blip r:embed="rId9"/>
          <a:srcRect l="21225" t="68777" r="68615" b="22172"/>
          <a:stretch/>
        </p:blipFill>
        <p:spPr>
          <a:xfrm rot="19155620">
            <a:off x="2915782" y="1468849"/>
            <a:ext cx="55547" cy="58397"/>
          </a:xfrm>
          <a:prstGeom prst="teardrop">
            <a:avLst>
              <a:gd name="adj" fmla="val 111338"/>
            </a:avLst>
          </a:prstGeom>
          <a:ln w="3175">
            <a:solidFill>
              <a:schemeClr val="tx1"/>
            </a:solidFill>
          </a:ln>
        </p:spPr>
      </p:pic>
      <p:pic>
        <p:nvPicPr>
          <p:cNvPr id="12" name="Picture 11">
            <a:extLst>
              <a:ext uri="{FF2B5EF4-FFF2-40B4-BE49-F238E27FC236}">
                <a16:creationId xmlns:a16="http://schemas.microsoft.com/office/drawing/2014/main" id="{C79B04F7-AF6B-B327-39B9-8B5484B987F8}"/>
              </a:ext>
            </a:extLst>
          </p:cNvPr>
          <p:cNvPicPr>
            <a:picLocks noChangeAspect="1"/>
          </p:cNvPicPr>
          <p:nvPr/>
        </p:nvPicPr>
        <p:blipFill>
          <a:blip r:embed="rId9"/>
          <a:srcRect l="21225" t="68777" r="68615" b="22172"/>
          <a:stretch/>
        </p:blipFill>
        <p:spPr>
          <a:xfrm rot="19155620">
            <a:off x="3088668" y="1383267"/>
            <a:ext cx="55547" cy="58397"/>
          </a:xfrm>
          <a:prstGeom prst="teardrop">
            <a:avLst>
              <a:gd name="adj" fmla="val 111338"/>
            </a:avLst>
          </a:prstGeom>
          <a:ln w="3175">
            <a:solidFill>
              <a:schemeClr val="tx1"/>
            </a:solidFill>
          </a:ln>
        </p:spPr>
      </p:pic>
      <p:sp>
        <p:nvSpPr>
          <p:cNvPr id="14" name="Rectangle: Rounded Corners 13">
            <a:extLst>
              <a:ext uri="{FF2B5EF4-FFF2-40B4-BE49-F238E27FC236}">
                <a16:creationId xmlns:a16="http://schemas.microsoft.com/office/drawing/2014/main" id="{AE6F180A-F02E-FBF1-05F9-3B9A12554B06}"/>
              </a:ext>
            </a:extLst>
          </p:cNvPr>
          <p:cNvSpPr/>
          <p:nvPr/>
        </p:nvSpPr>
        <p:spPr>
          <a:xfrm>
            <a:off x="4421771" y="1094868"/>
            <a:ext cx="1252896" cy="988082"/>
          </a:xfrm>
          <a:prstGeom prst="roundRect">
            <a:avLst>
              <a:gd name="adj" fmla="val 6204"/>
            </a:avLst>
          </a:prstGeom>
          <a:solidFill>
            <a:srgbClr val="FF8A9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Picture 12">
            <a:extLst>
              <a:ext uri="{FF2B5EF4-FFF2-40B4-BE49-F238E27FC236}">
                <a16:creationId xmlns:a16="http://schemas.microsoft.com/office/drawing/2014/main" id="{A1310453-5FE4-89D0-FFDB-8FBDF71551A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2000"/>
                    </a14:imgEffect>
                    <a14:imgEffect>
                      <a14:brightnessContrast bright="12000"/>
                    </a14:imgEffect>
                  </a14:imgLayer>
                </a14:imgProps>
              </a:ext>
            </a:extLst>
          </a:blip>
          <a:srcRect l="1371" t="12221" r="75228" b="70414"/>
          <a:stretch/>
        </p:blipFill>
        <p:spPr>
          <a:xfrm>
            <a:off x="4485114" y="1202795"/>
            <a:ext cx="1151222" cy="546569"/>
          </a:xfrm>
          <a:prstGeom prst="roundRect">
            <a:avLst>
              <a:gd name="adj" fmla="val 4603"/>
            </a:avLst>
          </a:prstGeom>
          <a:ln w="3175">
            <a:noFill/>
          </a:ln>
        </p:spPr>
      </p:pic>
      <p:pic>
        <p:nvPicPr>
          <p:cNvPr id="1028" name="Picture 1027">
            <a:extLst>
              <a:ext uri="{FF2B5EF4-FFF2-40B4-BE49-F238E27FC236}">
                <a16:creationId xmlns:a16="http://schemas.microsoft.com/office/drawing/2014/main" id="{1453F1C9-EB4A-443B-DDDF-F4E5D0EA08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2000"/>
                    </a14:imgEffect>
                    <a14:imgEffect>
                      <a14:brightnessContrast bright="12000"/>
                    </a14:imgEffect>
                  </a14:imgLayer>
                </a14:imgProps>
              </a:ext>
            </a:extLst>
          </a:blip>
          <a:srcRect l="4307" t="1662" r="77713" b="87106"/>
          <a:stretch/>
        </p:blipFill>
        <p:spPr>
          <a:xfrm rot="10800000">
            <a:off x="4521454" y="1654226"/>
            <a:ext cx="838406" cy="388350"/>
          </a:xfrm>
          <a:prstGeom prst="rect">
            <a:avLst/>
          </a:prstGeom>
          <a:ln w="3175">
            <a:noFill/>
          </a:ln>
        </p:spPr>
      </p:pic>
      <p:sp>
        <p:nvSpPr>
          <p:cNvPr id="15" name="Rectangle 14">
            <a:extLst>
              <a:ext uri="{FF2B5EF4-FFF2-40B4-BE49-F238E27FC236}">
                <a16:creationId xmlns:a16="http://schemas.microsoft.com/office/drawing/2014/main" id="{BD069848-EF39-DD21-E60F-A415A818EEDB}"/>
              </a:ext>
            </a:extLst>
          </p:cNvPr>
          <p:cNvSpPr/>
          <p:nvPr/>
        </p:nvSpPr>
        <p:spPr>
          <a:xfrm>
            <a:off x="5077609" y="1628640"/>
            <a:ext cx="537881" cy="166472"/>
          </a:xfrm>
          <a:prstGeom prst="rect">
            <a:avLst/>
          </a:prstGeom>
          <a:solidFill>
            <a:srgbClr val="FF8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933A70DD-04D8-DDFB-BFF3-5F78DADA72E3}"/>
              </a:ext>
            </a:extLst>
          </p:cNvPr>
          <p:cNvSpPr/>
          <p:nvPr/>
        </p:nvSpPr>
        <p:spPr>
          <a:xfrm>
            <a:off x="4485114" y="1626525"/>
            <a:ext cx="483730" cy="59421"/>
          </a:xfrm>
          <a:prstGeom prst="rect">
            <a:avLst/>
          </a:prstGeom>
          <a:solidFill>
            <a:srgbClr val="FF8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0A867D8F-17A5-D3C2-438A-7007E3EDEF1F}"/>
              </a:ext>
            </a:extLst>
          </p:cNvPr>
          <p:cNvSpPr/>
          <p:nvPr/>
        </p:nvSpPr>
        <p:spPr>
          <a:xfrm>
            <a:off x="4453283" y="1639030"/>
            <a:ext cx="205868" cy="166472"/>
          </a:xfrm>
          <a:prstGeom prst="rect">
            <a:avLst/>
          </a:prstGeom>
          <a:solidFill>
            <a:srgbClr val="FF8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9" name="Straight Connector 18">
            <a:extLst>
              <a:ext uri="{FF2B5EF4-FFF2-40B4-BE49-F238E27FC236}">
                <a16:creationId xmlns:a16="http://schemas.microsoft.com/office/drawing/2014/main" id="{2CD4EBB5-BAB0-530B-2BC3-D545E0A5C831}"/>
              </a:ext>
            </a:extLst>
          </p:cNvPr>
          <p:cNvCxnSpPr>
            <a:cxnSpLocks/>
          </p:cNvCxnSpPr>
          <p:nvPr/>
        </p:nvCxnSpPr>
        <p:spPr>
          <a:xfrm flipH="1">
            <a:off x="4496000" y="1641068"/>
            <a:ext cx="495733" cy="0"/>
          </a:xfrm>
          <a:prstGeom prst="line">
            <a:avLst/>
          </a:prstGeom>
          <a:ln w="28575">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2ECA194-0440-6F6C-AAB9-98C001D1FA90}"/>
              </a:ext>
            </a:extLst>
          </p:cNvPr>
          <p:cNvCxnSpPr>
            <a:cxnSpLocks/>
          </p:cNvCxnSpPr>
          <p:nvPr/>
        </p:nvCxnSpPr>
        <p:spPr>
          <a:xfrm flipH="1">
            <a:off x="5069661" y="1645428"/>
            <a:ext cx="524518" cy="0"/>
          </a:xfrm>
          <a:prstGeom prst="line">
            <a:avLst/>
          </a:prstGeom>
          <a:ln w="28575">
            <a:solidFill>
              <a:schemeClr val="tx1">
                <a:lumMod val="85000"/>
                <a:lumOff val="1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97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56" grpId="0"/>
      <p:bldP spid="57" grpId="0"/>
      <p:bldP spid="58" grpId="0"/>
      <p:bldP spid="1037" grpId="0"/>
      <p:bldP spid="1038" grpId="0"/>
      <p:bldP spid="1039" grpId="0"/>
      <p:bldP spid="1040" grpId="0"/>
      <p:bldP spid="1041" grpId="0"/>
      <p:bldP spid="1043" grpId="0"/>
      <p:bldP spid="1044" grpId="0"/>
      <p:bldP spid="1045" grpId="0"/>
      <p:bldP spid="1047" grpId="0"/>
      <p:bldP spid="1048" grpId="0"/>
      <p:bldP spid="11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a:extLst>
            <a:ext uri="{FF2B5EF4-FFF2-40B4-BE49-F238E27FC236}">
              <a16:creationId xmlns:a16="http://schemas.microsoft.com/office/drawing/2014/main" id="{5DFCE90F-772F-6E32-086A-7B47DAC5230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9AC3F7-7B52-6E83-3F21-65E2A6933749}"/>
              </a:ext>
            </a:extLst>
          </p:cNvPr>
          <p:cNvSpPr txBox="1">
            <a:spLocks/>
          </p:cNvSpPr>
          <p:nvPr/>
        </p:nvSpPr>
        <p:spPr>
          <a:xfrm>
            <a:off x="1190625" y="7677"/>
            <a:ext cx="7662822" cy="937072"/>
          </a:xfrm>
          <a:prstGeom prst="rect">
            <a:avLst/>
          </a:prstGeom>
          <a:noFill/>
          <a:ln>
            <a:noFill/>
          </a:ln>
        </p:spPr>
        <p:txBody>
          <a:bodyPr vert="horz" wrap="square" lIns="82296" tIns="41148" rIns="82296" bIns="41148" anchor="ctr" anchorCtr="1" compatLnSpc="1">
            <a:normAutofit fontScale="97500"/>
          </a:bodyPr>
          <a:lstStyle>
            <a:lvl1pPr marL="0" marR="0" lvl="0" indent="0" algn="l" defTabSz="761987" rtl="0" fontAlgn="auto" hangingPunct="1">
              <a:lnSpc>
                <a:spcPct val="90000"/>
              </a:lnSpc>
              <a:spcBef>
                <a:spcPts val="0"/>
              </a:spcBef>
              <a:spcAft>
                <a:spcPts val="0"/>
              </a:spcAft>
              <a:buNone/>
              <a:tabLst/>
              <a:defRPr lang="en-US" sz="3667" b="1" i="0" u="none" strike="noStrike" kern="1200" cap="none" spc="0" baseline="0">
                <a:solidFill>
                  <a:srgbClr val="FFFFFF"/>
                </a:solidFill>
                <a:uFillTx/>
                <a:latin typeface="Calibri Light"/>
              </a:defRPr>
            </a:lvl1pPr>
          </a:lstStyle>
          <a:p>
            <a:pPr algn="ctr" defTabSz="685788" eaLnBrk="1">
              <a:lnSpc>
                <a:spcPct val="110000"/>
              </a:lnSpc>
            </a:pPr>
            <a:r>
              <a:rPr lang="en-US" sz="2400" dirty="0">
                <a:solidFill>
                  <a:srgbClr val="000000"/>
                </a:solidFill>
                <a:latin typeface="Arial" pitchFamily="34"/>
                <a:ea typeface="Calibri Light"/>
                <a:cs typeface="Arial" pitchFamily="34"/>
              </a:rPr>
              <a:t>3D Printing Technologies @ De Anza</a:t>
            </a:r>
            <a:endParaRPr lang="en-US" sz="2400" dirty="0">
              <a:solidFill>
                <a:srgbClr val="000000"/>
              </a:solidFill>
              <a:latin typeface="Arial" pitchFamily="34"/>
              <a:cs typeface="Arial" pitchFamily="34"/>
            </a:endParaRPr>
          </a:p>
        </p:txBody>
      </p:sp>
      <p:sp>
        <p:nvSpPr>
          <p:cNvPr id="9" name="TextBox 8">
            <a:extLst>
              <a:ext uri="{FF2B5EF4-FFF2-40B4-BE49-F238E27FC236}">
                <a16:creationId xmlns:a16="http://schemas.microsoft.com/office/drawing/2014/main" id="{3F80AD54-3541-AA54-5A08-488429EF1D82}"/>
              </a:ext>
            </a:extLst>
          </p:cNvPr>
          <p:cNvSpPr txBox="1"/>
          <p:nvPr/>
        </p:nvSpPr>
        <p:spPr>
          <a:xfrm>
            <a:off x="494576" y="1271845"/>
            <a:ext cx="3235031" cy="701731"/>
          </a:xfrm>
          <a:prstGeom prst="rect">
            <a:avLst/>
          </a:prstGeom>
          <a:noFill/>
        </p:spPr>
        <p:txBody>
          <a:bodyPr wrap="square">
            <a:spAutoFit/>
          </a:bodyPr>
          <a:lstStyle/>
          <a:p>
            <a:pPr algn="ctr" defTabSz="822960" eaLnBrk="1" fontAlgn="auto" hangingPunct="1">
              <a:spcBef>
                <a:spcPts val="0"/>
              </a:spcBef>
              <a:spcAft>
                <a:spcPts val="0"/>
              </a:spcAft>
            </a:pPr>
            <a:r>
              <a:rPr lang="en-US" sz="1980" dirty="0">
                <a:solidFill>
                  <a:srgbClr val="000000"/>
                </a:solidFill>
                <a:latin typeface="Arial" pitchFamily="34"/>
                <a:ea typeface="Calibri Light"/>
                <a:cs typeface="Arial" pitchFamily="34"/>
              </a:rPr>
              <a:t>“Additive Manufacturing”</a:t>
            </a:r>
          </a:p>
          <a:p>
            <a:pPr algn="ctr" defTabSz="822960" eaLnBrk="1" fontAlgn="auto" hangingPunct="1">
              <a:spcBef>
                <a:spcPts val="0"/>
              </a:spcBef>
              <a:spcAft>
                <a:spcPts val="0"/>
              </a:spcAft>
            </a:pPr>
            <a:r>
              <a:rPr lang="en-US" sz="1980" dirty="0">
                <a:solidFill>
                  <a:srgbClr val="000000"/>
                </a:solidFill>
                <a:latin typeface="Arial" pitchFamily="34"/>
                <a:ea typeface="Calibri Light"/>
                <a:cs typeface="Arial" pitchFamily="34"/>
              </a:rPr>
              <a:t>3D Printing Lab</a:t>
            </a:r>
            <a:endParaRPr lang="en-US" sz="1980" dirty="0">
              <a:solidFill>
                <a:prstClr val="black"/>
              </a:solidFill>
              <a:latin typeface="Aptos" panose="02110004020202020204"/>
            </a:endParaRPr>
          </a:p>
        </p:txBody>
      </p:sp>
      <p:sp>
        <p:nvSpPr>
          <p:cNvPr id="10" name="TextBox 9">
            <a:extLst>
              <a:ext uri="{FF2B5EF4-FFF2-40B4-BE49-F238E27FC236}">
                <a16:creationId xmlns:a16="http://schemas.microsoft.com/office/drawing/2014/main" id="{F454F770-A68F-A2F6-E55F-D0A222B19EF1}"/>
              </a:ext>
            </a:extLst>
          </p:cNvPr>
          <p:cNvSpPr txBox="1"/>
          <p:nvPr/>
        </p:nvSpPr>
        <p:spPr>
          <a:xfrm>
            <a:off x="615993" y="2346449"/>
            <a:ext cx="3288464" cy="1852302"/>
          </a:xfrm>
          <a:prstGeom prst="rect">
            <a:avLst/>
          </a:prstGeom>
          <a:noFill/>
        </p:spPr>
        <p:txBody>
          <a:bodyPr wrap="none" rtlCol="0">
            <a:spAutoFit/>
          </a:bodyPr>
          <a:lstStyle/>
          <a:p>
            <a:pPr defTabSz="822960" eaLnBrk="1" fontAlgn="auto" hangingPunct="1">
              <a:spcBef>
                <a:spcPts val="0"/>
              </a:spcBef>
              <a:spcAft>
                <a:spcPts val="720"/>
              </a:spcAft>
            </a:pPr>
            <a:r>
              <a:rPr lang="en-US" sz="1620" i="1" dirty="0">
                <a:solidFill>
                  <a:prstClr val="black"/>
                </a:solidFill>
                <a:latin typeface="Aptos" panose="02110004020202020204"/>
                <a:sym typeface="Wingdings" panose="05000000000000000000" pitchFamily="2" charset="2"/>
              </a:rPr>
              <a:t>Industry Technologies:</a:t>
            </a:r>
          </a:p>
          <a:p>
            <a:pPr marL="360045" indent="-205740" defTabSz="822960" eaLnBrk="1" fontAlgn="auto" hangingPunct="1">
              <a:spcBef>
                <a:spcPts val="0"/>
              </a:spcBef>
              <a:spcAft>
                <a:spcPts val="200"/>
              </a:spcAft>
              <a:buFont typeface="Arial" panose="020B0604020202020204" pitchFamily="34" charset="0"/>
              <a:buChar char="•"/>
            </a:pPr>
            <a:r>
              <a:rPr lang="en-US" i="1" dirty="0">
                <a:solidFill>
                  <a:prstClr val="black">
                    <a:lumMod val="50000"/>
                    <a:lumOff val="50000"/>
                  </a:prstClr>
                </a:solidFill>
                <a:latin typeface="Aptos" panose="02110004020202020204"/>
                <a:sym typeface="Wingdings" panose="05000000000000000000" pitchFamily="2" charset="2"/>
              </a:rPr>
              <a:t>Fused Deposition Modeling (FDM)</a:t>
            </a:r>
            <a:endParaRPr lang="en-US" i="1" dirty="0">
              <a:solidFill>
                <a:prstClr val="black">
                  <a:lumMod val="50000"/>
                  <a:lumOff val="50000"/>
                </a:prstClr>
              </a:solidFill>
              <a:latin typeface="Aptos" panose="02110004020202020204"/>
            </a:endParaRPr>
          </a:p>
          <a:p>
            <a:pPr marL="360045" indent="-205740" defTabSz="822960" eaLnBrk="1" fontAlgn="auto" hangingPunct="1">
              <a:spcBef>
                <a:spcPts val="0"/>
              </a:spcBef>
              <a:spcAft>
                <a:spcPts val="200"/>
              </a:spcAft>
              <a:buFont typeface="Arial" panose="020B0604020202020204" pitchFamily="34" charset="0"/>
              <a:buChar char="•"/>
            </a:pPr>
            <a:r>
              <a:rPr lang="en-US" i="1" dirty="0">
                <a:solidFill>
                  <a:prstClr val="black">
                    <a:lumMod val="50000"/>
                    <a:lumOff val="50000"/>
                  </a:prstClr>
                </a:solidFill>
                <a:latin typeface="Aptos" panose="02110004020202020204"/>
              </a:rPr>
              <a:t>HP Multi-Jet Fusion  (MJF)</a:t>
            </a:r>
          </a:p>
          <a:p>
            <a:pPr marL="360045" indent="-205740" defTabSz="822960" eaLnBrk="1" fontAlgn="auto" hangingPunct="1">
              <a:spcBef>
                <a:spcPts val="0"/>
              </a:spcBef>
              <a:spcAft>
                <a:spcPts val="200"/>
              </a:spcAft>
              <a:buFont typeface="Arial" panose="020B0604020202020204" pitchFamily="34" charset="0"/>
              <a:buChar char="•"/>
            </a:pPr>
            <a:r>
              <a:rPr lang="en-US" i="1" dirty="0">
                <a:solidFill>
                  <a:prstClr val="black">
                    <a:lumMod val="50000"/>
                    <a:lumOff val="50000"/>
                  </a:prstClr>
                </a:solidFill>
                <a:latin typeface="Aptos" panose="02110004020202020204"/>
                <a:sym typeface="Wingdings" panose="05000000000000000000" pitchFamily="2" charset="2"/>
              </a:rPr>
              <a:t>Selective Laser Sintering (SLS)</a:t>
            </a:r>
          </a:p>
          <a:p>
            <a:pPr marL="360045" indent="-205740" defTabSz="822960" eaLnBrk="1" fontAlgn="auto" hangingPunct="1">
              <a:spcBef>
                <a:spcPts val="0"/>
              </a:spcBef>
              <a:spcAft>
                <a:spcPts val="200"/>
              </a:spcAft>
              <a:buFont typeface="Arial" panose="020B0604020202020204" pitchFamily="34" charset="0"/>
              <a:buChar char="•"/>
            </a:pPr>
            <a:r>
              <a:rPr lang="en-US" i="1" dirty="0">
                <a:solidFill>
                  <a:prstClr val="black">
                    <a:lumMod val="50000"/>
                    <a:lumOff val="50000"/>
                  </a:prstClr>
                </a:solidFill>
                <a:latin typeface="Aptos" panose="02110004020202020204"/>
                <a:sym typeface="Wingdings" panose="05000000000000000000" pitchFamily="2" charset="2"/>
              </a:rPr>
              <a:t>Bound Metal Deposition</a:t>
            </a:r>
          </a:p>
          <a:p>
            <a:pPr marL="360045" indent="-205740" defTabSz="822960" eaLnBrk="1" fontAlgn="auto" hangingPunct="1">
              <a:spcBef>
                <a:spcPts val="0"/>
              </a:spcBef>
              <a:spcAft>
                <a:spcPts val="200"/>
              </a:spcAft>
              <a:buFont typeface="Arial" panose="020B0604020202020204" pitchFamily="34" charset="0"/>
              <a:buChar char="•"/>
            </a:pPr>
            <a:r>
              <a:rPr lang="en-US" i="1" dirty="0">
                <a:solidFill>
                  <a:prstClr val="black">
                    <a:lumMod val="50000"/>
                    <a:lumOff val="50000"/>
                  </a:prstClr>
                </a:solidFill>
                <a:latin typeface="Aptos" panose="02110004020202020204"/>
                <a:sym typeface="Wingdings" panose="05000000000000000000" pitchFamily="2" charset="2"/>
              </a:rPr>
              <a:t>Stereolithography (SLA)</a:t>
            </a:r>
          </a:p>
          <a:p>
            <a:pPr marL="360045" indent="-205740" defTabSz="822960" eaLnBrk="1" fontAlgn="auto" hangingPunct="1">
              <a:spcBef>
                <a:spcPts val="0"/>
              </a:spcBef>
              <a:spcAft>
                <a:spcPts val="0"/>
              </a:spcAft>
              <a:buFont typeface="Arial" panose="020B0604020202020204" pitchFamily="34" charset="0"/>
              <a:buChar char="•"/>
            </a:pPr>
            <a:r>
              <a:rPr lang="en-US" i="1" dirty="0" err="1">
                <a:solidFill>
                  <a:prstClr val="black">
                    <a:lumMod val="50000"/>
                    <a:lumOff val="50000"/>
                  </a:prstClr>
                </a:solidFill>
                <a:latin typeface="Aptos" panose="02110004020202020204"/>
                <a:sym typeface="Wingdings" panose="05000000000000000000" pitchFamily="2" charset="2"/>
              </a:rPr>
              <a:t>Polyjet</a:t>
            </a:r>
            <a:endParaRPr lang="en-US" i="1" dirty="0">
              <a:solidFill>
                <a:prstClr val="black">
                  <a:lumMod val="50000"/>
                  <a:lumOff val="50000"/>
                </a:prstClr>
              </a:solidFill>
              <a:latin typeface="Aptos" panose="02110004020202020204"/>
              <a:sym typeface="Wingdings" panose="05000000000000000000" pitchFamily="2" charset="2"/>
            </a:endParaRPr>
          </a:p>
        </p:txBody>
      </p:sp>
      <p:cxnSp>
        <p:nvCxnSpPr>
          <p:cNvPr id="12" name="Straight Connector 11">
            <a:extLst>
              <a:ext uri="{FF2B5EF4-FFF2-40B4-BE49-F238E27FC236}">
                <a16:creationId xmlns:a16="http://schemas.microsoft.com/office/drawing/2014/main" id="{6271EE53-F809-46AE-A16B-D889A3E6A0E9}"/>
              </a:ext>
            </a:extLst>
          </p:cNvPr>
          <p:cNvCxnSpPr/>
          <p:nvPr/>
        </p:nvCxnSpPr>
        <p:spPr>
          <a:xfrm>
            <a:off x="711243" y="2079748"/>
            <a:ext cx="2801695" cy="0"/>
          </a:xfrm>
          <a:prstGeom prst="line">
            <a:avLst/>
          </a:prstGeom>
        </p:spPr>
        <p:style>
          <a:lnRef idx="2">
            <a:schemeClr val="accent1"/>
          </a:lnRef>
          <a:fillRef idx="0">
            <a:schemeClr val="accent1"/>
          </a:fillRef>
          <a:effectRef idx="1">
            <a:schemeClr val="accent1"/>
          </a:effectRef>
          <a:fontRef idx="minor">
            <a:schemeClr val="tx1"/>
          </a:fontRef>
        </p:style>
      </p:cxnSp>
      <p:pic>
        <p:nvPicPr>
          <p:cNvPr id="4098" name="Picture 2" descr="MAADE Project">
            <a:extLst>
              <a:ext uri="{FF2B5EF4-FFF2-40B4-BE49-F238E27FC236}">
                <a16:creationId xmlns:a16="http://schemas.microsoft.com/office/drawing/2014/main" id="{D246C9E3-548B-E098-BBA1-897AB7C62F1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99000"/>
                    </a14:imgEffect>
                    <a14:imgEffect>
                      <a14:brightnessContrast bright="8000" contrast="-3000"/>
                    </a14:imgEffect>
                  </a14:imgLayer>
                </a14:imgProps>
              </a:ext>
              <a:ext uri="{28A0092B-C50C-407E-A947-70E740481C1C}">
                <a14:useLocalDpi xmlns:a14="http://schemas.microsoft.com/office/drawing/2010/main" val="0"/>
              </a:ext>
            </a:extLst>
          </a:blip>
          <a:srcRect r="5833"/>
          <a:stretch>
            <a:fillRect/>
          </a:stretch>
        </p:blipFill>
        <p:spPr bwMode="auto">
          <a:xfrm>
            <a:off x="5756180" y="826654"/>
            <a:ext cx="2945274" cy="166920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3D Printing/Additive Manufacturing">
            <a:extLst>
              <a:ext uri="{FF2B5EF4-FFF2-40B4-BE49-F238E27FC236}">
                <a16:creationId xmlns:a16="http://schemas.microsoft.com/office/drawing/2014/main" id="{E83F97E3-19A7-DF44-6E07-981CF0C6BD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055"/>
          <a:stretch>
            <a:fillRect/>
          </a:stretch>
        </p:blipFill>
        <p:spPr bwMode="auto">
          <a:xfrm>
            <a:off x="4414837" y="2590802"/>
            <a:ext cx="3495676" cy="20959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8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a:extLst>
            <a:ext uri="{FF2B5EF4-FFF2-40B4-BE49-F238E27FC236}">
              <a16:creationId xmlns:a16="http://schemas.microsoft.com/office/drawing/2014/main" id="{44C17AB2-3935-626C-615D-6C8BCD0BA2D1}"/>
            </a:ext>
          </a:extLst>
        </p:cNvPr>
        <p:cNvGrpSpPr/>
        <p:nvPr/>
      </p:nvGrpSpPr>
      <p:grpSpPr>
        <a:xfrm>
          <a:off x="0" y="0"/>
          <a:ext cx="0" cy="0"/>
          <a:chOff x="0" y="0"/>
          <a:chExt cx="0" cy="0"/>
        </a:xfrm>
      </p:grpSpPr>
      <p:pic>
        <p:nvPicPr>
          <p:cNvPr id="15" name="Picture 18" descr="Diran 410MF07 - FDM 3D Printing Material by Stratasys">
            <a:extLst>
              <a:ext uri="{FF2B5EF4-FFF2-40B4-BE49-F238E27FC236}">
                <a16:creationId xmlns:a16="http://schemas.microsoft.com/office/drawing/2014/main" id="{AB8768F7-1EB5-42AC-AFC7-9CCE8DD8FD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47" r="7669" b="16612"/>
          <a:stretch/>
        </p:blipFill>
        <p:spPr bwMode="auto">
          <a:xfrm>
            <a:off x="3536383" y="3506947"/>
            <a:ext cx="2186438" cy="12918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612036-0EF7-A417-1019-0902428616D0}"/>
              </a:ext>
            </a:extLst>
          </p:cNvPr>
          <p:cNvSpPr txBox="1"/>
          <p:nvPr/>
        </p:nvSpPr>
        <p:spPr>
          <a:xfrm>
            <a:off x="272694" y="1198316"/>
            <a:ext cx="2869559" cy="600677"/>
          </a:xfrm>
          <a:prstGeom prst="rect">
            <a:avLst/>
          </a:prstGeom>
          <a:noFill/>
        </p:spPr>
        <p:txBody>
          <a:bodyPr wrap="square" rtlCol="0">
            <a:spAutoFit/>
          </a:bodyPr>
          <a:lstStyle/>
          <a:p>
            <a:pPr defTabSz="822960" eaLnBrk="1" fontAlgn="auto" hangingPunct="1">
              <a:spcBef>
                <a:spcPts val="0"/>
              </a:spcBef>
              <a:spcAft>
                <a:spcPts val="360"/>
              </a:spcAft>
            </a:pPr>
            <a:r>
              <a:rPr lang="en-US" sz="1530" i="1" dirty="0">
                <a:solidFill>
                  <a:prstClr val="black"/>
                </a:solidFill>
                <a:highlight>
                  <a:srgbClr val="FFFFCC"/>
                </a:highlight>
                <a:latin typeface="Aptos" panose="02110004020202020204"/>
              </a:rPr>
              <a:t>Powder Bed Fusion</a:t>
            </a:r>
          </a:p>
          <a:p>
            <a:pPr defTabSz="822960" eaLnBrk="1" fontAlgn="auto" hangingPunct="1">
              <a:spcBef>
                <a:spcPts val="0"/>
              </a:spcBef>
              <a:spcAft>
                <a:spcPts val="360"/>
              </a:spcAft>
            </a:pPr>
            <a:r>
              <a:rPr lang="en-US" sz="1440" i="1" dirty="0">
                <a:solidFill>
                  <a:prstClr val="black"/>
                </a:solidFill>
                <a:latin typeface="Aptos" panose="02110004020202020204"/>
              </a:rPr>
              <a:t>~ Strength &amp; design complexity</a:t>
            </a:r>
          </a:p>
        </p:txBody>
      </p:sp>
      <p:sp>
        <p:nvSpPr>
          <p:cNvPr id="5" name="TextBox 4">
            <a:extLst>
              <a:ext uri="{FF2B5EF4-FFF2-40B4-BE49-F238E27FC236}">
                <a16:creationId xmlns:a16="http://schemas.microsoft.com/office/drawing/2014/main" id="{954F30D5-C538-2A88-37E9-DBA6B2A5F796}"/>
              </a:ext>
            </a:extLst>
          </p:cNvPr>
          <p:cNvSpPr txBox="1"/>
          <p:nvPr/>
        </p:nvSpPr>
        <p:spPr>
          <a:xfrm>
            <a:off x="6337540" y="1240577"/>
            <a:ext cx="2354717" cy="851965"/>
          </a:xfrm>
          <a:prstGeom prst="rect">
            <a:avLst/>
          </a:prstGeom>
          <a:noFill/>
        </p:spPr>
        <p:txBody>
          <a:bodyPr wrap="square" rtlCol="0">
            <a:spAutoFit/>
          </a:bodyPr>
          <a:lstStyle/>
          <a:p>
            <a:pPr defTabSz="822960" eaLnBrk="1" fontAlgn="auto" hangingPunct="1">
              <a:lnSpc>
                <a:spcPts val="2160"/>
              </a:lnSpc>
              <a:spcBef>
                <a:spcPts val="0"/>
              </a:spcBef>
              <a:spcAft>
                <a:spcPts val="0"/>
              </a:spcAft>
            </a:pPr>
            <a:r>
              <a:rPr lang="en-US" sz="1620" i="1" dirty="0">
                <a:solidFill>
                  <a:prstClr val="black"/>
                </a:solidFill>
                <a:highlight>
                  <a:srgbClr val="FFFFCC"/>
                </a:highlight>
                <a:latin typeface="Aptos" panose="02110004020202020204"/>
              </a:rPr>
              <a:t>Photopolymer Resins   </a:t>
            </a:r>
          </a:p>
          <a:p>
            <a:pPr defTabSz="822960" eaLnBrk="1" fontAlgn="auto" hangingPunct="1">
              <a:lnSpc>
                <a:spcPts val="1944"/>
              </a:lnSpc>
              <a:spcBef>
                <a:spcPts val="0"/>
              </a:spcBef>
              <a:spcAft>
                <a:spcPts val="0"/>
              </a:spcAft>
            </a:pPr>
            <a:r>
              <a:rPr lang="en-US" sz="1440" i="1" dirty="0">
                <a:solidFill>
                  <a:prstClr val="black"/>
                </a:solidFill>
                <a:latin typeface="Aptos" panose="02110004020202020204"/>
              </a:rPr>
              <a:t> ~ Detail &amp; color</a:t>
            </a:r>
          </a:p>
          <a:p>
            <a:pPr defTabSz="822960" eaLnBrk="1" fontAlgn="auto" hangingPunct="1">
              <a:lnSpc>
                <a:spcPts val="1944"/>
              </a:lnSpc>
              <a:spcBef>
                <a:spcPts val="0"/>
              </a:spcBef>
              <a:spcAft>
                <a:spcPts val="0"/>
              </a:spcAft>
            </a:pPr>
            <a:r>
              <a:rPr lang="en-US" sz="1440" i="1" dirty="0">
                <a:solidFill>
                  <a:prstClr val="black"/>
                </a:solidFill>
                <a:latin typeface="Aptos" panose="02110004020202020204"/>
              </a:rPr>
              <a:t>~ Medical</a:t>
            </a:r>
          </a:p>
        </p:txBody>
      </p:sp>
      <p:sp>
        <p:nvSpPr>
          <p:cNvPr id="7" name="TextBox 6">
            <a:extLst>
              <a:ext uri="{FF2B5EF4-FFF2-40B4-BE49-F238E27FC236}">
                <a16:creationId xmlns:a16="http://schemas.microsoft.com/office/drawing/2014/main" id="{98173B84-4B6D-0AE5-35FC-E535DD648BEA}"/>
              </a:ext>
            </a:extLst>
          </p:cNvPr>
          <p:cNvSpPr txBox="1"/>
          <p:nvPr/>
        </p:nvSpPr>
        <p:spPr>
          <a:xfrm>
            <a:off x="3415714" y="1271662"/>
            <a:ext cx="2186438" cy="847924"/>
          </a:xfrm>
          <a:prstGeom prst="rect">
            <a:avLst/>
          </a:prstGeom>
          <a:noFill/>
        </p:spPr>
        <p:txBody>
          <a:bodyPr wrap="square" rtlCol="0">
            <a:spAutoFit/>
          </a:bodyPr>
          <a:lstStyle/>
          <a:p>
            <a:pPr defTabSz="822960" eaLnBrk="1" fontAlgn="auto" hangingPunct="1">
              <a:spcBef>
                <a:spcPts val="0"/>
              </a:spcBef>
              <a:spcAft>
                <a:spcPts val="400"/>
              </a:spcAft>
            </a:pPr>
            <a:r>
              <a:rPr lang="en-US" sz="1530" i="1" dirty="0">
                <a:solidFill>
                  <a:prstClr val="black"/>
                </a:solidFill>
                <a:highlight>
                  <a:srgbClr val="FFFFCC"/>
                </a:highlight>
                <a:latin typeface="Aptos" panose="02110004020202020204"/>
              </a:rPr>
              <a:t>FDM / MEX</a:t>
            </a:r>
            <a:r>
              <a:rPr lang="en-US" sz="1530" i="1" dirty="0">
                <a:solidFill>
                  <a:prstClr val="black"/>
                </a:solidFill>
                <a:latin typeface="Aptos" panose="02110004020202020204"/>
              </a:rPr>
              <a:t>:</a:t>
            </a:r>
          </a:p>
          <a:p>
            <a:pPr defTabSz="822960" eaLnBrk="1" fontAlgn="auto" hangingPunct="1">
              <a:spcBef>
                <a:spcPts val="0"/>
              </a:spcBef>
              <a:spcAft>
                <a:spcPts val="600"/>
              </a:spcAft>
            </a:pPr>
            <a:r>
              <a:rPr lang="en-US" sz="1440" i="1" dirty="0">
                <a:solidFill>
                  <a:prstClr val="black"/>
                </a:solidFill>
                <a:latin typeface="Aptos" panose="02110004020202020204"/>
              </a:rPr>
              <a:t>Engineering Grade Thermoplastics</a:t>
            </a:r>
          </a:p>
        </p:txBody>
      </p:sp>
      <p:pic>
        <p:nvPicPr>
          <p:cNvPr id="16" name="Picture 16" descr="Stratasys J55 Prime | Tech-Labs">
            <a:extLst>
              <a:ext uri="{FF2B5EF4-FFF2-40B4-BE49-F238E27FC236}">
                <a16:creationId xmlns:a16="http://schemas.microsoft.com/office/drawing/2014/main" id="{60588017-23A6-EA02-A4DB-6A5D5338C7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60464">
            <a:off x="7007443" y="1882757"/>
            <a:ext cx="1728980" cy="168452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D14B208C-049C-6753-20DE-346A66F3469F}"/>
              </a:ext>
            </a:extLst>
          </p:cNvPr>
          <p:cNvCxnSpPr>
            <a:cxnSpLocks/>
          </p:cNvCxnSpPr>
          <p:nvPr/>
        </p:nvCxnSpPr>
        <p:spPr>
          <a:xfrm>
            <a:off x="3202580" y="1353113"/>
            <a:ext cx="0" cy="3133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8CDACE9-2F63-243D-8907-6076A1121A25}"/>
              </a:ext>
            </a:extLst>
          </p:cNvPr>
          <p:cNvCxnSpPr>
            <a:cxnSpLocks/>
          </p:cNvCxnSpPr>
          <p:nvPr/>
        </p:nvCxnSpPr>
        <p:spPr>
          <a:xfrm>
            <a:off x="6069527" y="1353113"/>
            <a:ext cx="0" cy="3123776"/>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A0214796-E1A3-384B-D0D2-194DCA4BD917}"/>
              </a:ext>
            </a:extLst>
          </p:cNvPr>
          <p:cNvSpPr txBox="1"/>
          <p:nvPr/>
        </p:nvSpPr>
        <p:spPr>
          <a:xfrm rot="18913971">
            <a:off x="5358332" y="4523459"/>
            <a:ext cx="641454" cy="198003"/>
          </a:xfrm>
          <a:prstGeom prst="rect">
            <a:avLst/>
          </a:prstGeom>
          <a:noFill/>
        </p:spPr>
        <p:txBody>
          <a:bodyPr wrap="square">
            <a:spAutoFit/>
          </a:bodyPr>
          <a:lstStyle/>
          <a:p>
            <a:pPr defTabSz="822960" eaLnBrk="1" fontAlgn="auto" hangingPunct="1">
              <a:lnSpc>
                <a:spcPts val="810"/>
              </a:lnSpc>
              <a:spcBef>
                <a:spcPts val="0"/>
              </a:spcBef>
              <a:spcAft>
                <a:spcPts val="0"/>
              </a:spcAft>
            </a:pPr>
            <a:r>
              <a:rPr lang="en-US" sz="810" b="0" i="1" dirty="0" err="1">
                <a:solidFill>
                  <a:prstClr val="white">
                    <a:lumMod val="65000"/>
                  </a:prstClr>
                </a:solidFill>
                <a:latin typeface="Aptos" panose="02110004020202020204"/>
              </a:rPr>
              <a:t>Diran</a:t>
            </a:r>
            <a:r>
              <a:rPr lang="en-US" sz="810" b="0" i="1" dirty="0">
                <a:solidFill>
                  <a:prstClr val="white">
                    <a:lumMod val="65000"/>
                  </a:prstClr>
                </a:solidFill>
                <a:latin typeface="Aptos" panose="02110004020202020204"/>
              </a:rPr>
              <a:t> 410</a:t>
            </a:r>
            <a:endParaRPr lang="en-US" sz="810" b="0" dirty="0">
              <a:solidFill>
                <a:prstClr val="black"/>
              </a:solidFill>
              <a:latin typeface="Aptos" panose="02110004020202020204"/>
            </a:endParaRPr>
          </a:p>
        </p:txBody>
      </p:sp>
      <p:pic>
        <p:nvPicPr>
          <p:cNvPr id="29" name="Picture 12" descr="Dental 3D Printing Materials and Resins for Digital Dentistry">
            <a:extLst>
              <a:ext uri="{FF2B5EF4-FFF2-40B4-BE49-F238E27FC236}">
                <a16:creationId xmlns:a16="http://schemas.microsoft.com/office/drawing/2014/main" id="{0A07AA95-9F52-BB85-E50A-F08D19F358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256" t="14960" r="17889" b="16053"/>
          <a:stretch/>
        </p:blipFill>
        <p:spPr bwMode="auto">
          <a:xfrm>
            <a:off x="6569581" y="3459265"/>
            <a:ext cx="1820005" cy="13108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P Jet Fusion 500/300 Series - 3DHUB.gr - Το πρώτο 3D printing HUB στην  Ελλάδα!">
            <a:extLst>
              <a:ext uri="{FF2B5EF4-FFF2-40B4-BE49-F238E27FC236}">
                <a16:creationId xmlns:a16="http://schemas.microsoft.com/office/drawing/2014/main" id="{DC7AB556-0842-DA90-8C4E-5B7E7D7D280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15000"/>
                    </a14:imgEffect>
                    <a14:imgEffect>
                      <a14:saturation sat="110000"/>
                    </a14:imgEffect>
                  </a14:imgLayer>
                </a14:imgProps>
              </a:ext>
              <a:ext uri="{28A0092B-C50C-407E-A947-70E740481C1C}">
                <a14:useLocalDpi xmlns:a14="http://schemas.microsoft.com/office/drawing/2010/main" val="0"/>
              </a:ext>
            </a:extLst>
          </a:blip>
          <a:srcRect t="6495" b="2966"/>
          <a:stretch/>
        </p:blipFill>
        <p:spPr bwMode="auto">
          <a:xfrm>
            <a:off x="1188554" y="3055673"/>
            <a:ext cx="1847776" cy="1672976"/>
          </a:xfrm>
          <a:prstGeom prst="roundRect">
            <a:avLst>
              <a:gd name="adj" fmla="val 29513"/>
            </a:avLst>
          </a:prstGeom>
          <a:noFill/>
          <a:extLst>
            <a:ext uri="{909E8E84-426E-40DD-AFC4-6F175D3DCCD1}">
              <a14:hiddenFill xmlns:a14="http://schemas.microsoft.com/office/drawing/2010/main">
                <a:solidFill>
                  <a:srgbClr val="FFFFFF"/>
                </a:solidFill>
              </a14:hiddenFill>
            </a:ext>
          </a:extLst>
        </p:spPr>
      </p:pic>
      <p:pic>
        <p:nvPicPr>
          <p:cNvPr id="3074" name="Picture 2" descr="Selective Laser Sintering (SLS) 3D Printing Service | Stratasys Direct">
            <a:extLst>
              <a:ext uri="{FF2B5EF4-FFF2-40B4-BE49-F238E27FC236}">
                <a16:creationId xmlns:a16="http://schemas.microsoft.com/office/drawing/2014/main" id="{83729CDB-7A72-62C1-46F5-3BE773D22E69}"/>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
                    </a14:imgEffect>
                  </a14:imgLayer>
                </a14:imgProps>
              </a:ext>
              <a:ext uri="{28A0092B-C50C-407E-A947-70E740481C1C}">
                <a14:useLocalDpi xmlns:a14="http://schemas.microsoft.com/office/drawing/2010/main" val="0"/>
              </a:ext>
            </a:extLst>
          </a:blip>
          <a:srcRect l="17397" r="17641"/>
          <a:stretch/>
        </p:blipFill>
        <p:spPr bwMode="auto">
          <a:xfrm>
            <a:off x="418040" y="1900539"/>
            <a:ext cx="1526424" cy="1444483"/>
          </a:xfrm>
          <a:prstGeom prst="roundRect">
            <a:avLst>
              <a:gd name="adj" fmla="val 36982"/>
            </a:avLst>
          </a:prstGeom>
          <a:noFill/>
          <a:extLst>
            <a:ext uri="{909E8E84-426E-40DD-AFC4-6F175D3DCCD1}">
              <a14:hiddenFill xmlns:a14="http://schemas.microsoft.com/office/drawing/2010/main">
                <a:solidFill>
                  <a:srgbClr val="FFFFFF"/>
                </a:solidFill>
              </a14:hiddenFill>
            </a:ext>
          </a:extLst>
        </p:spPr>
      </p:pic>
      <p:pic>
        <p:nvPicPr>
          <p:cNvPr id="3076" name="Picture 4" descr="Stratasys F900 3D Printer | 3D Printer with FDM Technology | AdvancedTek">
            <a:extLst>
              <a:ext uri="{FF2B5EF4-FFF2-40B4-BE49-F238E27FC236}">
                <a16:creationId xmlns:a16="http://schemas.microsoft.com/office/drawing/2014/main" id="{E27C1DC5-0CF2-2EFE-2B89-02F16A40FE05}"/>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7000"/>
                    </a14:imgEffect>
                  </a14:imgLayer>
                </a14:imgProps>
              </a:ext>
              <a:ext uri="{28A0092B-C50C-407E-A947-70E740481C1C}">
                <a14:useLocalDpi xmlns:a14="http://schemas.microsoft.com/office/drawing/2010/main" val="0"/>
              </a:ext>
            </a:extLst>
          </a:blip>
          <a:srcRect l="7530" t="4642" r="8506" b="3204"/>
          <a:stretch/>
        </p:blipFill>
        <p:spPr bwMode="auto">
          <a:xfrm>
            <a:off x="3536383" y="2190120"/>
            <a:ext cx="1730229" cy="1222979"/>
          </a:xfrm>
          <a:prstGeom prst="roundRect">
            <a:avLst>
              <a:gd name="adj" fmla="val 20081"/>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A20DB7E-DA18-DE36-943B-AF89C103B463}"/>
              </a:ext>
            </a:extLst>
          </p:cNvPr>
          <p:cNvSpPr txBox="1">
            <a:spLocks/>
          </p:cNvSpPr>
          <p:nvPr/>
        </p:nvSpPr>
        <p:spPr>
          <a:xfrm>
            <a:off x="1255286" y="156172"/>
            <a:ext cx="7662822" cy="937072"/>
          </a:xfrm>
          <a:prstGeom prst="rect">
            <a:avLst/>
          </a:prstGeom>
          <a:noFill/>
          <a:ln>
            <a:noFill/>
          </a:ln>
        </p:spPr>
        <p:txBody>
          <a:bodyPr vert="horz" wrap="square" lIns="82296" tIns="41148" rIns="82296" bIns="41148" anchor="ctr" anchorCtr="1" compatLnSpc="1">
            <a:normAutofit fontScale="97500"/>
          </a:bodyPr>
          <a:lstStyle>
            <a:lvl1pPr marL="0" marR="0" lvl="0" indent="0" algn="l" defTabSz="761987" rtl="0" fontAlgn="auto" hangingPunct="1">
              <a:lnSpc>
                <a:spcPct val="90000"/>
              </a:lnSpc>
              <a:spcBef>
                <a:spcPts val="0"/>
              </a:spcBef>
              <a:spcAft>
                <a:spcPts val="0"/>
              </a:spcAft>
              <a:buNone/>
              <a:tabLst/>
              <a:defRPr lang="en-US" sz="3667" b="1" i="0" u="none" strike="noStrike" kern="1200" cap="none" spc="0" baseline="0">
                <a:solidFill>
                  <a:srgbClr val="FFFFFF"/>
                </a:solidFill>
                <a:uFillTx/>
                <a:latin typeface="Calibri Light"/>
              </a:defRPr>
            </a:lvl1pPr>
          </a:lstStyle>
          <a:p>
            <a:pPr algn="ctr" defTabSz="685788" eaLnBrk="1">
              <a:lnSpc>
                <a:spcPct val="110000"/>
              </a:lnSpc>
            </a:pPr>
            <a:r>
              <a:rPr lang="en-US" sz="2600" dirty="0">
                <a:solidFill>
                  <a:srgbClr val="000000"/>
                </a:solidFill>
                <a:latin typeface="Arial" pitchFamily="34"/>
                <a:ea typeface="Calibri Light"/>
                <a:cs typeface="Arial" pitchFamily="34"/>
              </a:rPr>
              <a:t>3D Printing Technologies @ De Anza</a:t>
            </a:r>
            <a:endParaRPr lang="en-US" sz="2600" dirty="0">
              <a:solidFill>
                <a:srgbClr val="000000"/>
              </a:solidFill>
              <a:latin typeface="Arial" pitchFamily="34"/>
              <a:cs typeface="Arial" pitchFamily="34"/>
            </a:endParaRPr>
          </a:p>
        </p:txBody>
      </p:sp>
    </p:spTree>
    <p:extLst>
      <p:ext uri="{BB962C8B-B14F-4D97-AF65-F5344CB8AC3E}">
        <p14:creationId xmlns:p14="http://schemas.microsoft.com/office/powerpoint/2010/main" val="2735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B7908-C214-7DFC-8679-1B8B18B9C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83B8F-B2AF-E6BF-7F03-E253E7DA509F}"/>
              </a:ext>
            </a:extLst>
          </p:cNvPr>
          <p:cNvSpPr>
            <a:spLocks noGrp="1"/>
          </p:cNvSpPr>
          <p:nvPr>
            <p:ph type="title"/>
          </p:nvPr>
        </p:nvSpPr>
        <p:spPr>
          <a:xfrm>
            <a:off x="201483" y="116087"/>
            <a:ext cx="8513669" cy="706437"/>
          </a:xfrm>
        </p:spPr>
        <p:txBody>
          <a:bodyPr/>
          <a:lstStyle/>
          <a:p>
            <a:r>
              <a:rPr lang="en-US" dirty="0">
                <a:solidFill>
                  <a:schemeClr val="tx1"/>
                </a:solidFill>
              </a:rPr>
              <a:t>DMT Dept’ offers professional engineering pathway skills</a:t>
            </a:r>
          </a:p>
        </p:txBody>
      </p:sp>
      <p:sp>
        <p:nvSpPr>
          <p:cNvPr id="4" name="Content Placeholder 3">
            <a:extLst>
              <a:ext uri="{FF2B5EF4-FFF2-40B4-BE49-F238E27FC236}">
                <a16:creationId xmlns:a16="http://schemas.microsoft.com/office/drawing/2014/main" id="{4EFA9AF6-E843-6A10-B122-2CE0EFD46723}"/>
              </a:ext>
            </a:extLst>
          </p:cNvPr>
          <p:cNvSpPr>
            <a:spLocks noGrp="1"/>
          </p:cNvSpPr>
          <p:nvPr>
            <p:ph sz="half" idx="2"/>
          </p:nvPr>
        </p:nvSpPr>
        <p:spPr>
          <a:xfrm>
            <a:off x="345288" y="1065257"/>
            <a:ext cx="5045862" cy="3684512"/>
          </a:xfrm>
        </p:spPr>
        <p:txBody>
          <a:bodyPr lIns="91440" tIns="45720" rIns="91440" bIns="45720" anchor="t"/>
          <a:lstStyle/>
          <a:p>
            <a:pPr marL="308610" indent="-308610"/>
            <a:r>
              <a:rPr lang="en-US" sz="2000" b="1" dirty="0">
                <a:latin typeface="Arial"/>
                <a:cs typeface="Arial"/>
              </a:rPr>
              <a:t>Dual Enrollment Course HHS</a:t>
            </a:r>
            <a:endParaRPr lang="en-US" sz="2000" b="1" dirty="0"/>
          </a:p>
          <a:p>
            <a:pPr marL="308610" indent="-308610"/>
            <a:r>
              <a:rPr lang="en-US" sz="1400" dirty="0">
                <a:latin typeface="Arial"/>
                <a:cs typeface="Arial"/>
              </a:rPr>
              <a:t>Current high school student can enroll for College credits as a 7</a:t>
            </a:r>
            <a:r>
              <a:rPr lang="en-US" sz="1400" baseline="30000" dirty="0">
                <a:latin typeface="Arial"/>
                <a:cs typeface="Arial"/>
              </a:rPr>
              <a:t>th</a:t>
            </a:r>
            <a:r>
              <a:rPr lang="en-US" sz="1400" dirty="0">
                <a:latin typeface="Arial"/>
                <a:cs typeface="Arial"/>
              </a:rPr>
              <a:t> period class</a:t>
            </a:r>
            <a:endParaRPr lang="en-US" dirty="0"/>
          </a:p>
          <a:p>
            <a:pPr marL="308610" indent="-308610"/>
            <a:r>
              <a:rPr lang="en-US" sz="1400" dirty="0">
                <a:latin typeface="Arial"/>
                <a:cs typeface="Arial"/>
              </a:rPr>
              <a:t>Sign up by contacting your guidance counselor</a:t>
            </a:r>
            <a:endParaRPr lang="en-US" dirty="0"/>
          </a:p>
          <a:p>
            <a:pPr marL="308610" indent="-308610"/>
            <a:r>
              <a:rPr lang="en-US" sz="1400" dirty="0">
                <a:latin typeface="Arial"/>
                <a:cs typeface="Arial"/>
              </a:rPr>
              <a:t>Email Derek Chan - </a:t>
            </a:r>
            <a:r>
              <a:rPr lang="en-US" sz="1400" dirty="0">
                <a:latin typeface="Arial"/>
                <a:cs typeface="Arial"/>
                <a:hlinkClick r:id="rId2"/>
              </a:rPr>
              <a:t>derek_chan@fuhsd.org</a:t>
            </a:r>
            <a:r>
              <a:rPr lang="en-US" sz="1400" dirty="0">
                <a:latin typeface="Arial"/>
                <a:cs typeface="Arial"/>
              </a:rPr>
              <a:t> </a:t>
            </a:r>
          </a:p>
          <a:p>
            <a:pPr marL="308610" indent="-308610"/>
            <a:r>
              <a:rPr lang="en-US" sz="1400" dirty="0">
                <a:latin typeface="Arial"/>
                <a:cs typeface="Arial"/>
              </a:rPr>
              <a:t>Gain experience with college-level studies</a:t>
            </a:r>
            <a:endParaRPr lang="en-US" dirty="0"/>
          </a:p>
          <a:p>
            <a:pPr marL="308610" indent="-308610"/>
            <a:r>
              <a:rPr lang="en-US" sz="1400" dirty="0">
                <a:latin typeface="Arial"/>
                <a:cs typeface="Arial"/>
              </a:rPr>
              <a:t>Advance your career and future University prospects at De Anza College</a:t>
            </a:r>
            <a:endParaRPr lang="en-US" dirty="0"/>
          </a:p>
          <a:p>
            <a:pPr marL="308610" indent="-308610"/>
            <a:r>
              <a:rPr lang="en-US" sz="1400" dirty="0">
                <a:latin typeface="Arial"/>
                <a:cs typeface="Arial"/>
              </a:rPr>
              <a:t>Opportunity to explore potential majors and career paths</a:t>
            </a:r>
            <a:endParaRPr lang="en-US" dirty="0"/>
          </a:p>
          <a:p>
            <a:pPr marL="308610" indent="-308610"/>
            <a:r>
              <a:rPr lang="en-US" sz="1400" dirty="0">
                <a:latin typeface="Arial"/>
                <a:cs typeface="Arial"/>
              </a:rPr>
              <a:t>DMT 55 starts Sept. 22</a:t>
            </a:r>
            <a:r>
              <a:rPr lang="en-US" sz="1400" baseline="30000" dirty="0">
                <a:latin typeface="Arial"/>
                <a:cs typeface="Arial"/>
              </a:rPr>
              <a:t>nd</a:t>
            </a:r>
            <a:r>
              <a:rPr lang="en-US" sz="1400" dirty="0">
                <a:latin typeface="Arial"/>
                <a:cs typeface="Arial"/>
              </a:rPr>
              <a:t> at De Anza College</a:t>
            </a:r>
            <a:endParaRPr lang="en-US" dirty="0"/>
          </a:p>
          <a:p>
            <a:pPr marL="308610" indent="-308610"/>
            <a:r>
              <a:rPr lang="en-US" sz="1400" dirty="0">
                <a:latin typeface="Arial"/>
                <a:cs typeface="Arial"/>
              </a:rPr>
              <a:t>DMT 53 starts Jan. 5</a:t>
            </a:r>
            <a:r>
              <a:rPr lang="en-US" sz="1400" baseline="30000" dirty="0">
                <a:latin typeface="Arial"/>
                <a:cs typeface="Arial"/>
              </a:rPr>
              <a:t>th</a:t>
            </a:r>
            <a:r>
              <a:rPr lang="en-US" sz="1400" dirty="0">
                <a:latin typeface="Arial"/>
                <a:cs typeface="Arial"/>
              </a:rPr>
              <a:t> 2026</a:t>
            </a:r>
            <a:endParaRPr lang="en-US" dirty="0"/>
          </a:p>
          <a:p>
            <a:pPr marL="308610" indent="-308610"/>
            <a:r>
              <a:rPr lang="en-US" sz="1400" dirty="0">
                <a:latin typeface="Arial"/>
                <a:cs typeface="Arial"/>
                <a:hlinkClick r:id="rId3"/>
              </a:rPr>
              <a:t>www.deanza.edu/dual/fuhsd/</a:t>
            </a:r>
            <a:endParaRPr lang="en-US"/>
          </a:p>
          <a:p>
            <a:pPr marL="308610" indent="-308610"/>
            <a:r>
              <a:rPr lang="en-US" sz="1400" dirty="0">
                <a:latin typeface="Arial"/>
                <a:cs typeface="Arial"/>
              </a:rPr>
              <a:t>Tiffany Rodriguez-Tran </a:t>
            </a:r>
            <a:r>
              <a:rPr lang="en-US" sz="1400" dirty="0">
                <a:latin typeface="Arial"/>
                <a:cs typeface="Arial"/>
                <a:hlinkClick r:id="rId4"/>
              </a:rPr>
              <a:t>rodrigueztrantiffany@fhda.edu</a:t>
            </a:r>
            <a:endParaRPr lang="en-US"/>
          </a:p>
          <a:p>
            <a:pPr marL="0" indent="0">
              <a:spcAft>
                <a:spcPts val="1400"/>
              </a:spcAft>
              <a:buNone/>
            </a:pPr>
            <a:endParaRPr lang="en-US" sz="2700" i="1" dirty="0"/>
          </a:p>
        </p:txBody>
      </p:sp>
      <p:pic>
        <p:nvPicPr>
          <p:cNvPr id="3" name="Picture 2" descr="A group of people posing for a photo&#10;&#10;AI-generated content may be incorrect.">
            <a:extLst>
              <a:ext uri="{FF2B5EF4-FFF2-40B4-BE49-F238E27FC236}">
                <a16:creationId xmlns:a16="http://schemas.microsoft.com/office/drawing/2014/main" id="{B093976B-9660-2ED4-442D-5FD0D0FF2264}"/>
              </a:ext>
            </a:extLst>
          </p:cNvPr>
          <p:cNvPicPr>
            <a:picLocks noChangeAspect="1"/>
          </p:cNvPicPr>
          <p:nvPr/>
        </p:nvPicPr>
        <p:blipFill>
          <a:blip r:embed="rId5"/>
          <a:stretch>
            <a:fillRect/>
          </a:stretch>
        </p:blipFill>
        <p:spPr>
          <a:xfrm>
            <a:off x="5395913" y="1452563"/>
            <a:ext cx="3505200" cy="2657475"/>
          </a:xfrm>
          <a:prstGeom prst="rect">
            <a:avLst/>
          </a:prstGeom>
        </p:spPr>
      </p:pic>
    </p:spTree>
    <p:extLst>
      <p:ext uri="{BB962C8B-B14F-4D97-AF65-F5344CB8AC3E}">
        <p14:creationId xmlns:p14="http://schemas.microsoft.com/office/powerpoint/2010/main" val="39717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8190" y="151862"/>
            <a:ext cx="8428610" cy="706437"/>
          </a:xfrm>
        </p:spPr>
        <p:txBody>
          <a:bodyPr/>
          <a:lstStyle/>
          <a:p>
            <a:r>
              <a:rPr lang="en-US" dirty="0">
                <a:solidFill>
                  <a:schemeClr val="tx1"/>
                </a:solidFill>
              </a:rPr>
              <a:t>Nearly every industry uses CAD &amp; most use 3D Printing</a:t>
            </a:r>
          </a:p>
        </p:txBody>
      </p:sp>
      <p:pic>
        <p:nvPicPr>
          <p:cNvPr id="5" name="Content Placeholder 4" descr="Image result for companies that use Additive manufacturin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66307" y="779140"/>
            <a:ext cx="3188156" cy="3623118"/>
          </a:xfrm>
          <a:prstGeom prst="rect">
            <a:avLst/>
          </a:prstGeom>
          <a:noFill/>
          <a:ln>
            <a:noFill/>
          </a:ln>
        </p:spPr>
      </p:pic>
      <p:pic>
        <p:nvPicPr>
          <p:cNvPr id="6" name="Content Placeholder 5" descr="Image result for companies that use Additive manufacturing Aerospace"/>
          <p:cNvPicPr>
            <a:picLocks noGrp="1"/>
          </p:cNvPicPr>
          <p:nvPr>
            <p:ph sz="half" idx="2"/>
          </p:nvPr>
        </p:nvPicPr>
        <p:blipFill rotWithShape="1">
          <a:blip r:embed="rId3">
            <a:extLst>
              <a:ext uri="{28A0092B-C50C-407E-A947-70E740481C1C}">
                <a14:useLocalDpi xmlns:a14="http://schemas.microsoft.com/office/drawing/2010/main" val="0"/>
              </a:ext>
            </a:extLst>
          </a:blip>
          <a:srcRect b="8059"/>
          <a:stretch/>
        </p:blipFill>
        <p:spPr bwMode="auto">
          <a:xfrm>
            <a:off x="4420135" y="7011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4"/>
              </a:rPr>
              <a:t>https://www.youtube.com/watch?v=7le2EoJ8b8Q</a:t>
            </a:r>
            <a:r>
              <a:rPr lang="en-US" sz="1200" dirty="0"/>
              <a:t>                                                             </a:t>
            </a:r>
            <a:r>
              <a:rPr lang="en-US" sz="1200" dirty="0">
                <a:hlinkClick r:id="rId5"/>
              </a:rPr>
              <a:t>https://youtu.be/A2d96-bCpvo</a:t>
            </a:r>
            <a:r>
              <a:rPr lang="en-US" sz="1200" dirty="0"/>
              <a:t> </a:t>
            </a:r>
          </a:p>
          <a:p>
            <a:r>
              <a:rPr lang="en-US" sz="1200" dirty="0">
                <a:hlinkClick r:id="rId6"/>
              </a:rPr>
              <a:t>https://jobs.gecareers.com/global/en/ge-additive-careers</a:t>
            </a:r>
            <a:r>
              <a:rPr lang="en-US" sz="1200" dirty="0"/>
              <a:t>            </a:t>
            </a:r>
            <a:r>
              <a:rPr lang="en-US" sz="1200" dirty="0">
                <a:hlinkClick r:id="rId7"/>
              </a:rPr>
              <a:t>https://www8.hp.com/us/en/printers/3d-printers.html</a:t>
            </a:r>
            <a:endParaRPr lang="en-US" sz="1200" dirty="0"/>
          </a:p>
          <a:p>
            <a:endParaRPr lang="en-US" sz="1200" u="sng" dirty="0"/>
          </a:p>
          <a:p>
            <a:endParaRPr lang="en-US" sz="1200" dirty="0">
              <a:cs typeface="Arial" pitchFamily="34" charset="0"/>
            </a:endParaRPr>
          </a:p>
        </p:txBody>
      </p:sp>
    </p:spTree>
    <p:extLst>
      <p:ext uri="{BB962C8B-B14F-4D97-AF65-F5344CB8AC3E}">
        <p14:creationId xmlns:p14="http://schemas.microsoft.com/office/powerpoint/2010/main" val="2820277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olidWorks-Scan-sm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6676" y="1455772"/>
            <a:ext cx="3572541" cy="35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225201" y="240631"/>
            <a:ext cx="8345712" cy="513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54" tIns="60977" rIns="121954" bIns="60977" numCol="1" anchor="t" anchorCtr="0" compatLnSpc="1">
            <a:prstTxWarp prst="textNoShape">
              <a:avLst/>
            </a:prstTxWarp>
            <a:normAutofit fontScale="40000" lnSpcReduction="20000"/>
          </a:bodyPr>
          <a:lst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7000" spc="-25" dirty="0" err="1"/>
              <a:t>DMT</a:t>
            </a:r>
            <a:r>
              <a:rPr lang="en-US" sz="7000" spc="-25" dirty="0"/>
              <a:t> - Skills for the future</a:t>
            </a:r>
            <a:endParaRPr lang="en-US" sz="7000" dirty="0"/>
          </a:p>
          <a:p>
            <a:endParaRPr lang="en-US" b="0" dirty="0"/>
          </a:p>
        </p:txBody>
      </p:sp>
      <p:sp>
        <p:nvSpPr>
          <p:cNvPr id="3" name="Content Placeholder 2"/>
          <p:cNvSpPr>
            <a:spLocks noGrp="1"/>
          </p:cNvSpPr>
          <p:nvPr>
            <p:ph idx="1"/>
          </p:nvPr>
        </p:nvSpPr>
        <p:spPr>
          <a:xfrm>
            <a:off x="141628" y="800394"/>
            <a:ext cx="8860743" cy="1616154"/>
          </a:xfrm>
        </p:spPr>
        <p:txBody>
          <a:bodyPr/>
          <a:lstStyle/>
          <a:p>
            <a:pPr marL="0" indent="0">
              <a:spcAft>
                <a:spcPts val="1300"/>
              </a:spcAft>
              <a:buNone/>
            </a:pPr>
            <a:r>
              <a:rPr lang="en-US" sz="2200" b="1" dirty="0"/>
              <a:t>Critical skills for Engineers, Industrial Designers and more</a:t>
            </a:r>
          </a:p>
          <a:p>
            <a:pPr marL="628650" lvl="1" indent="-304800">
              <a:spcAft>
                <a:spcPts val="600"/>
              </a:spcAft>
            </a:pPr>
            <a:r>
              <a:rPr lang="en-US" sz="1900" dirty="0"/>
              <a:t>CAD - Parametric Mechanical Design tools</a:t>
            </a:r>
          </a:p>
          <a:p>
            <a:pPr marL="628650" lvl="1" indent="-304800">
              <a:spcAft>
                <a:spcPts val="600"/>
              </a:spcAft>
            </a:pPr>
            <a:r>
              <a:rPr lang="en-US" sz="1900" dirty="0"/>
              <a:t>3D Printing / Additive Manufacturing “AM”</a:t>
            </a:r>
          </a:p>
          <a:p>
            <a:pPr marL="628650" lvl="1" indent="-304800">
              <a:buFont typeface="Wingdings" panose="05000000000000000000" pitchFamily="2" charset="2"/>
              <a:buChar char="§"/>
            </a:pPr>
            <a:r>
              <a:rPr lang="en-US" sz="1900" dirty="0"/>
              <a:t>Traditional Manufacturing, CNC &amp; CAM </a:t>
            </a:r>
          </a:p>
        </p:txBody>
      </p:sp>
      <p:pic>
        <p:nvPicPr>
          <p:cNvPr id="1028" name="Picture 4" descr="AM Market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34" y="2673667"/>
            <a:ext cx="3319130" cy="20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47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89" y="108999"/>
            <a:ext cx="8591107" cy="706437"/>
          </a:xfrm>
        </p:spPr>
        <p:txBody>
          <a:bodyPr/>
          <a:lstStyle/>
          <a:p>
            <a:r>
              <a:rPr lang="en-US" dirty="0">
                <a:solidFill>
                  <a:schemeClr val="tx1"/>
                </a:solidFill>
              </a:rPr>
              <a:t>Nearly every industries uses CAD &amp; Many use 3D Printing</a:t>
            </a:r>
          </a:p>
        </p:txBody>
      </p:sp>
      <p:pic>
        <p:nvPicPr>
          <p:cNvPr id="6" name="Content Placeholder 5" descr="Image result for companies that use Additive manufacturing Aerospace"/>
          <p:cNvPicPr>
            <a:picLocks noGrp="1"/>
          </p:cNvPicPr>
          <p:nvPr>
            <p:ph sz="half" idx="2"/>
          </p:nvPr>
        </p:nvPicPr>
        <p:blipFill rotWithShape="1">
          <a:blip r:embed="rId2">
            <a:extLst>
              <a:ext uri="{28A0092B-C50C-407E-A947-70E740481C1C}">
                <a14:useLocalDpi xmlns:a14="http://schemas.microsoft.com/office/drawing/2010/main" val="0"/>
              </a:ext>
            </a:extLst>
          </a:blip>
          <a:srcRect b="8059"/>
          <a:stretch/>
        </p:blipFill>
        <p:spPr bwMode="auto">
          <a:xfrm>
            <a:off x="4100623" y="8154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3"/>
              </a:rPr>
              <a:t>https://www.youtube.com/watch?v=7le2EoJ8b8Q</a:t>
            </a:r>
            <a:r>
              <a:rPr lang="en-US" sz="1200" dirty="0"/>
              <a:t>                                                          </a:t>
            </a:r>
            <a:r>
              <a:rPr lang="en-US" sz="1200" dirty="0">
                <a:hlinkClick r:id="rId4"/>
              </a:rPr>
              <a:t>https://youtu.be/A2d96-bCpvo</a:t>
            </a:r>
            <a:r>
              <a:rPr lang="en-US" sz="1200" dirty="0"/>
              <a:t> </a:t>
            </a:r>
          </a:p>
          <a:p>
            <a:r>
              <a:rPr lang="en-US" sz="1200" dirty="0">
                <a:hlinkClick r:id="rId5"/>
              </a:rPr>
              <a:t>https://jobs.gecareers.com/global/en/ge-additive-careers</a:t>
            </a:r>
            <a:r>
              <a:rPr lang="en-US" sz="1200" dirty="0"/>
              <a:t>            </a:t>
            </a:r>
            <a:r>
              <a:rPr lang="en-US" sz="1200" dirty="0">
                <a:hlinkClick r:id="rId6"/>
              </a:rPr>
              <a:t>https://www8.hp.com/us/en/printers/3d-printers.html</a:t>
            </a:r>
            <a:endParaRPr lang="en-US" sz="1200" dirty="0"/>
          </a:p>
          <a:p>
            <a:endParaRPr lang="en-US" sz="1200" u="sng" dirty="0"/>
          </a:p>
          <a:p>
            <a:endParaRPr lang="en-US" sz="1200" dirty="0">
              <a:cs typeface="Arial" pitchFamily="34" charset="0"/>
            </a:endParaRPr>
          </a:p>
        </p:txBody>
      </p:sp>
      <p:pic>
        <p:nvPicPr>
          <p:cNvPr id="8" name="Content Placeholder 7">
            <a:extLst>
              <a:ext uri="{FF2B5EF4-FFF2-40B4-BE49-F238E27FC236}">
                <a16:creationId xmlns:a16="http://schemas.microsoft.com/office/drawing/2014/main" id="{B9DD5C8E-36FA-4F3A-A193-88D41B987069}"/>
              </a:ext>
            </a:extLst>
          </p:cNvPr>
          <p:cNvPicPr>
            <a:picLocks noGrp="1" noChangeAspect="1"/>
          </p:cNvPicPr>
          <p:nvPr>
            <p:ph sz="half" idx="1"/>
          </p:nvPr>
        </p:nvPicPr>
        <p:blipFill>
          <a:blip r:embed="rId7"/>
          <a:stretch>
            <a:fillRect/>
          </a:stretch>
        </p:blipFill>
        <p:spPr>
          <a:xfrm>
            <a:off x="368595" y="978848"/>
            <a:ext cx="3413693" cy="3394075"/>
          </a:xfrm>
          <a:prstGeom prst="rect">
            <a:avLst/>
          </a:prstGeom>
        </p:spPr>
      </p:pic>
    </p:spTree>
    <p:extLst>
      <p:ext uri="{BB962C8B-B14F-4D97-AF65-F5344CB8AC3E}">
        <p14:creationId xmlns:p14="http://schemas.microsoft.com/office/powerpoint/2010/main" val="132323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063" y="395495"/>
            <a:ext cx="2274844" cy="1385905"/>
          </a:xfrm>
          <a:prstGeom prst="rect">
            <a:avLst/>
          </a:prstGeom>
        </p:spPr>
      </p:pic>
      <p:sp>
        <p:nvSpPr>
          <p:cNvPr id="2" name="Title 1"/>
          <p:cNvSpPr>
            <a:spLocks noGrp="1"/>
          </p:cNvSpPr>
          <p:nvPr>
            <p:ph type="title"/>
          </p:nvPr>
        </p:nvSpPr>
        <p:spPr>
          <a:xfrm>
            <a:off x="258191" y="16850"/>
            <a:ext cx="8339138" cy="706437"/>
          </a:xfrm>
        </p:spPr>
        <p:txBody>
          <a:bodyPr/>
          <a:lstStyle/>
          <a:p>
            <a:r>
              <a:rPr lang="en-US" dirty="0">
                <a:solidFill>
                  <a:schemeClr val="tx1"/>
                </a:solidFill>
              </a:rPr>
              <a:t>Universal aspects of all 3D printing</a:t>
            </a:r>
            <a:endParaRPr lang="en-US" dirty="0"/>
          </a:p>
        </p:txBody>
      </p:sp>
      <p:sp>
        <p:nvSpPr>
          <p:cNvPr id="3" name="Content Placeholder 2"/>
          <p:cNvSpPr>
            <a:spLocks noGrp="1"/>
          </p:cNvSpPr>
          <p:nvPr>
            <p:ph sz="half" idx="1"/>
          </p:nvPr>
        </p:nvSpPr>
        <p:spPr>
          <a:xfrm>
            <a:off x="457199" y="1200151"/>
            <a:ext cx="8360735" cy="3394472"/>
          </a:xfrm>
        </p:spPr>
        <p:txBody>
          <a:bodyPr/>
          <a:lstStyle/>
          <a:p>
            <a:r>
              <a:rPr lang="en-US" dirty="0"/>
              <a:t>Parts are built Layer by Layer</a:t>
            </a:r>
          </a:p>
          <a:p>
            <a:pPr lvl="1">
              <a:spcAft>
                <a:spcPts val="1000"/>
              </a:spcAft>
            </a:pPr>
            <a:r>
              <a:rPr lang="en-US" dirty="0"/>
              <a:t>3D Geometry is converted to 2D slices, then recompiled during printing</a:t>
            </a:r>
          </a:p>
          <a:p>
            <a:r>
              <a:rPr lang="en-US" dirty="0"/>
              <a:t>CAD to Print File</a:t>
            </a:r>
          </a:p>
          <a:p>
            <a:pPr lvl="1"/>
            <a:r>
              <a:rPr lang="en-US" dirty="0"/>
              <a:t>Software translates between your CAD geometry &amp; 3D Printing process (slicing software) </a:t>
            </a:r>
          </a:p>
          <a:p>
            <a:pPr lvl="1"/>
            <a:r>
              <a:rPr lang="en-US" dirty="0" err="1"/>
              <a:t>STL</a:t>
            </a:r>
            <a:r>
              <a:rPr lang="en-US" dirty="0"/>
              <a:t> "</a:t>
            </a:r>
            <a:r>
              <a:rPr lang="en-US" dirty="0" err="1"/>
              <a:t>stereolithography</a:t>
            </a:r>
            <a:r>
              <a:rPr lang="en-US" dirty="0"/>
              <a:t>“ file</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063" y="3515501"/>
            <a:ext cx="2299617" cy="1452763"/>
          </a:xfrm>
          <a:prstGeom prst="rect">
            <a:avLst/>
          </a:prstGeom>
        </p:spPr>
      </p:pic>
    </p:spTree>
    <p:extLst>
      <p:ext uri="{BB962C8B-B14F-4D97-AF65-F5344CB8AC3E}">
        <p14:creationId xmlns:p14="http://schemas.microsoft.com/office/powerpoint/2010/main" val="2641255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6928884" cy="3394472"/>
          </a:xfrm>
        </p:spPr>
        <p:txBody>
          <a:bodyPr/>
          <a:lstStyle/>
          <a:p>
            <a:pPr>
              <a:spcAft>
                <a:spcPts val="500"/>
              </a:spcAft>
            </a:pPr>
            <a:r>
              <a:rPr lang="en-US" sz="2400" dirty="0"/>
              <a:t>CAD to Print File, Typically STL or 3MF</a:t>
            </a:r>
          </a:p>
          <a:p>
            <a:r>
              <a:rPr lang="en-US" sz="2400" dirty="0"/>
              <a:t>Printing Process Mechanism (Pros &amp; Cons)</a:t>
            </a:r>
          </a:p>
          <a:p>
            <a:pPr lvl="1"/>
            <a:r>
              <a:rPr lang="en-US" sz="2000" dirty="0" err="1"/>
              <a:t>FDM</a:t>
            </a:r>
            <a:r>
              <a:rPr lang="en-US" sz="2000" dirty="0"/>
              <a:t>/</a:t>
            </a:r>
            <a:r>
              <a:rPr lang="en-US" sz="2000" dirty="0" err="1"/>
              <a:t>FFF</a:t>
            </a:r>
            <a:endParaRPr lang="en-US" sz="2000" dirty="0"/>
          </a:p>
          <a:p>
            <a:pPr lvl="1"/>
            <a:r>
              <a:rPr lang="en-US" sz="2000" dirty="0"/>
              <a:t>SLS, </a:t>
            </a:r>
            <a:r>
              <a:rPr lang="en-US" sz="2000" dirty="0" err="1"/>
              <a:t>MJF</a:t>
            </a:r>
            <a:r>
              <a:rPr lang="en-US" sz="2000" dirty="0"/>
              <a:t> &amp; </a:t>
            </a:r>
            <a:r>
              <a:rPr lang="en-US" sz="2000" dirty="0" err="1"/>
              <a:t>DLMS</a:t>
            </a:r>
            <a:endParaRPr lang="en-US" sz="2000" dirty="0"/>
          </a:p>
          <a:p>
            <a:pPr lvl="1"/>
            <a:r>
              <a:rPr lang="en-US" sz="2000" dirty="0"/>
              <a:t>SLA &amp; </a:t>
            </a:r>
            <a:r>
              <a:rPr lang="en-US" sz="2000" dirty="0" err="1"/>
              <a:t>DLP</a:t>
            </a:r>
            <a:endParaRPr lang="en-US" sz="2000" dirty="0"/>
          </a:p>
          <a:p>
            <a:pPr lvl="1"/>
            <a:r>
              <a:rPr lang="en-US" sz="2000" dirty="0" err="1"/>
              <a:t>MJP</a:t>
            </a:r>
            <a:r>
              <a:rPr lang="en-US" sz="2000" dirty="0"/>
              <a:t> - Material Jetting</a:t>
            </a:r>
          </a:p>
          <a:p>
            <a:pPr>
              <a:spcAft>
                <a:spcPts val="800"/>
              </a:spcAft>
            </a:pPr>
            <a:r>
              <a:rPr lang="en-US" sz="2400" dirty="0"/>
              <a:t>Post Processing</a:t>
            </a:r>
          </a:p>
          <a:p>
            <a:r>
              <a:rPr lang="en-US" sz="2400" dirty="0"/>
              <a:t>Maintenance and Scalability</a:t>
            </a:r>
          </a:p>
        </p:txBody>
      </p:sp>
      <p:sp>
        <p:nvSpPr>
          <p:cNvPr id="5" name="Title 1"/>
          <p:cNvSpPr>
            <a:spLocks noGrp="1"/>
          </p:cNvSpPr>
          <p:nvPr>
            <p:ph type="title"/>
          </p:nvPr>
        </p:nvSpPr>
        <p:spPr>
          <a:xfrm>
            <a:off x="258763" y="101600"/>
            <a:ext cx="8339137" cy="706438"/>
          </a:xfrm>
        </p:spPr>
        <p:txBody>
          <a:bodyPr/>
          <a:lstStyle/>
          <a:p>
            <a:r>
              <a:rPr lang="en-US" dirty="0">
                <a:solidFill>
                  <a:schemeClr val="tx1"/>
                </a:solidFill>
              </a:rPr>
              <a:t>Basics of 3D Printing Technology</a:t>
            </a:r>
            <a:endParaRPr lang="en-US" dirty="0"/>
          </a:p>
        </p:txBody>
      </p:sp>
      <p:pic>
        <p:nvPicPr>
          <p:cNvPr id="2" name="Picture 1"/>
          <p:cNvPicPr>
            <a:picLocks noChangeAspect="1"/>
          </p:cNvPicPr>
          <p:nvPr/>
        </p:nvPicPr>
        <p:blipFill>
          <a:blip r:embed="rId2"/>
          <a:stretch>
            <a:fillRect/>
          </a:stretch>
        </p:blipFill>
        <p:spPr>
          <a:xfrm>
            <a:off x="4884317" y="2306194"/>
            <a:ext cx="4094870" cy="2288429"/>
          </a:xfrm>
          <a:prstGeom prst="rect">
            <a:avLst/>
          </a:prstGeom>
        </p:spPr>
      </p:pic>
    </p:spTree>
    <p:extLst>
      <p:ext uri="{BB962C8B-B14F-4D97-AF65-F5344CB8AC3E}">
        <p14:creationId xmlns:p14="http://schemas.microsoft.com/office/powerpoint/2010/main" val="59187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137352"/>
            <a:ext cx="8339138" cy="706437"/>
          </a:xfrm>
        </p:spPr>
        <p:txBody>
          <a:bodyPr/>
          <a:lstStyle/>
          <a:p>
            <a:r>
              <a:rPr lang="en-US" dirty="0">
                <a:solidFill>
                  <a:schemeClr val="tx1"/>
                </a:solidFill>
              </a:rPr>
              <a:t>Resent Success story – A vision &amp; passion for success </a:t>
            </a:r>
          </a:p>
        </p:txBody>
      </p:sp>
      <p:pic>
        <p:nvPicPr>
          <p:cNvPr id="5" name="Picture 4"/>
          <p:cNvPicPr>
            <a:picLocks noChangeAspect="1"/>
          </p:cNvPicPr>
          <p:nvPr/>
        </p:nvPicPr>
        <p:blipFill>
          <a:blip r:embed="rId2"/>
          <a:stretch>
            <a:fillRect/>
          </a:stretch>
        </p:blipFill>
        <p:spPr>
          <a:xfrm>
            <a:off x="286544" y="1598335"/>
            <a:ext cx="8253154" cy="2732650"/>
          </a:xfrm>
          <a:prstGeom prst="rect">
            <a:avLst/>
          </a:prstGeom>
        </p:spPr>
      </p:pic>
      <p:sp>
        <p:nvSpPr>
          <p:cNvPr id="3" name="TextBox 2"/>
          <p:cNvSpPr txBox="1"/>
          <p:nvPr/>
        </p:nvSpPr>
        <p:spPr>
          <a:xfrm>
            <a:off x="552892" y="913284"/>
            <a:ext cx="7485322" cy="523220"/>
          </a:xfrm>
          <a:prstGeom prst="rect">
            <a:avLst/>
          </a:prstGeom>
          <a:noFill/>
        </p:spPr>
        <p:txBody>
          <a:bodyPr wrap="square" lIns="45720" rIns="45720" rtlCol="0">
            <a:spAutoFit/>
          </a:bodyPr>
          <a:lstStyle/>
          <a:p>
            <a:r>
              <a:rPr lang="en-US" sz="1400" dirty="0">
                <a:solidFill>
                  <a:schemeClr val="bg2"/>
                </a:solidFill>
                <a:latin typeface="Arial" pitchFamily="34" charset="0"/>
                <a:cs typeface="Arial" pitchFamily="34" charset="0"/>
              </a:rPr>
              <a:t>Dane Jones:  </a:t>
            </a:r>
            <a:r>
              <a:rPr lang="en-US" u="sng" dirty="0">
                <a:hlinkClick r:id="rId3"/>
              </a:rPr>
              <a:t>https://www.daneerikjones.com/</a:t>
            </a:r>
            <a:r>
              <a:rPr lang="en-US" dirty="0"/>
              <a:t> </a:t>
            </a:r>
          </a:p>
          <a:p>
            <a:r>
              <a:rPr lang="en-US" sz="1400" dirty="0">
                <a:solidFill>
                  <a:schemeClr val="bg2"/>
                </a:solidFill>
                <a:latin typeface="Arial" pitchFamily="34" charset="0"/>
                <a:cs typeface="Arial" pitchFamily="34" charset="0"/>
              </a:rPr>
              <a:t>Chemical Engineering student turned Designer, now works in AM Hardware industry</a:t>
            </a:r>
          </a:p>
        </p:txBody>
      </p:sp>
    </p:spTree>
    <p:extLst>
      <p:ext uri="{BB962C8B-B14F-4D97-AF65-F5344CB8AC3E}">
        <p14:creationId xmlns:p14="http://schemas.microsoft.com/office/powerpoint/2010/main" val="138309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0"/>
            <a:ext cx="8339138" cy="706437"/>
          </a:xfrm>
        </p:spPr>
        <p:txBody>
          <a:bodyPr/>
          <a:lstStyle/>
          <a:p>
            <a:r>
              <a:rPr lang="en-US" dirty="0">
                <a:solidFill>
                  <a:schemeClr val="tx1"/>
                </a:solidFill>
              </a:rPr>
              <a:t>Slicing software</a:t>
            </a:r>
          </a:p>
        </p:txBody>
      </p:sp>
      <p:pic>
        <p:nvPicPr>
          <p:cNvPr id="5" name="Picture 4"/>
          <p:cNvPicPr>
            <a:picLocks noChangeAspect="1"/>
          </p:cNvPicPr>
          <p:nvPr/>
        </p:nvPicPr>
        <p:blipFill>
          <a:blip r:embed="rId2"/>
          <a:stretch>
            <a:fillRect/>
          </a:stretch>
        </p:blipFill>
        <p:spPr>
          <a:xfrm>
            <a:off x="903566" y="591008"/>
            <a:ext cx="7105094" cy="4128059"/>
          </a:xfrm>
          <a:prstGeom prst="rect">
            <a:avLst/>
          </a:prstGeom>
        </p:spPr>
      </p:pic>
    </p:spTree>
    <p:extLst>
      <p:ext uri="{BB962C8B-B14F-4D97-AF65-F5344CB8AC3E}">
        <p14:creationId xmlns:p14="http://schemas.microsoft.com/office/powerpoint/2010/main" val="123800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04" y="105426"/>
            <a:ext cx="8339138" cy="706437"/>
          </a:xfrm>
        </p:spPr>
        <p:txBody>
          <a:bodyPr/>
          <a:lstStyle/>
          <a:p>
            <a:r>
              <a:rPr lang="en-US" dirty="0" err="1">
                <a:solidFill>
                  <a:schemeClr val="tx1"/>
                </a:solidFill>
              </a:rPr>
              <a:t>FDM</a:t>
            </a:r>
            <a:r>
              <a:rPr lang="en-US" dirty="0">
                <a:solidFill>
                  <a:schemeClr val="tx1"/>
                </a:solidFill>
              </a:rPr>
              <a:t> slicing with support structure</a:t>
            </a:r>
          </a:p>
        </p:txBody>
      </p:sp>
      <p:pic>
        <p:nvPicPr>
          <p:cNvPr id="3" name="Picture 2"/>
          <p:cNvPicPr>
            <a:picLocks noChangeAspect="1"/>
          </p:cNvPicPr>
          <p:nvPr/>
        </p:nvPicPr>
        <p:blipFill>
          <a:blip r:embed="rId2"/>
          <a:stretch>
            <a:fillRect/>
          </a:stretch>
        </p:blipFill>
        <p:spPr>
          <a:xfrm>
            <a:off x="195104" y="811863"/>
            <a:ext cx="5678528" cy="4010666"/>
          </a:xfrm>
          <a:prstGeom prst="rect">
            <a:avLst/>
          </a:prstGeom>
        </p:spPr>
      </p:pic>
      <p:pic>
        <p:nvPicPr>
          <p:cNvPr id="4" name="Picture 3"/>
          <p:cNvPicPr>
            <a:picLocks noChangeAspect="1"/>
          </p:cNvPicPr>
          <p:nvPr/>
        </p:nvPicPr>
        <p:blipFill>
          <a:blip r:embed="rId3"/>
          <a:stretch>
            <a:fillRect/>
          </a:stretch>
        </p:blipFill>
        <p:spPr>
          <a:xfrm>
            <a:off x="5630740" y="105426"/>
            <a:ext cx="3513260" cy="2705895"/>
          </a:xfrm>
          <a:prstGeom prst="rect">
            <a:avLst/>
          </a:prstGeom>
        </p:spPr>
      </p:pic>
      <p:pic>
        <p:nvPicPr>
          <p:cNvPr id="6" name="Picture 5"/>
          <p:cNvPicPr>
            <a:picLocks noChangeAspect="1"/>
          </p:cNvPicPr>
          <p:nvPr/>
        </p:nvPicPr>
        <p:blipFill>
          <a:blip r:embed="rId4"/>
          <a:stretch>
            <a:fillRect/>
          </a:stretch>
        </p:blipFill>
        <p:spPr>
          <a:xfrm>
            <a:off x="6030109" y="2520337"/>
            <a:ext cx="1810713" cy="2302192"/>
          </a:xfrm>
          <a:prstGeom prst="rect">
            <a:avLst/>
          </a:prstGeom>
        </p:spPr>
      </p:pic>
    </p:spTree>
    <p:extLst>
      <p:ext uri="{BB962C8B-B14F-4D97-AF65-F5344CB8AC3E}">
        <p14:creationId xmlns:p14="http://schemas.microsoft.com/office/powerpoint/2010/main" val="2922245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395" y="105821"/>
            <a:ext cx="8339138" cy="706437"/>
          </a:xfrm>
        </p:spPr>
        <p:txBody>
          <a:bodyPr/>
          <a:lstStyle/>
          <a:p>
            <a:r>
              <a:rPr lang="en-US" dirty="0">
                <a:solidFill>
                  <a:schemeClr val="tx1"/>
                </a:solidFill>
              </a:rPr>
              <a:t>SLA / Vat Pho slicing with support structure</a:t>
            </a:r>
          </a:p>
        </p:txBody>
      </p:sp>
      <p:pic>
        <p:nvPicPr>
          <p:cNvPr id="5" name="Picture 4"/>
          <p:cNvPicPr>
            <a:picLocks noChangeAspect="1"/>
          </p:cNvPicPr>
          <p:nvPr/>
        </p:nvPicPr>
        <p:blipFill>
          <a:blip r:embed="rId2"/>
          <a:stretch>
            <a:fillRect/>
          </a:stretch>
        </p:blipFill>
        <p:spPr>
          <a:xfrm>
            <a:off x="573352" y="812258"/>
            <a:ext cx="7044629" cy="3949313"/>
          </a:xfrm>
          <a:prstGeom prst="rect">
            <a:avLst/>
          </a:prstGeom>
        </p:spPr>
      </p:pic>
    </p:spTree>
    <p:extLst>
      <p:ext uri="{BB962C8B-B14F-4D97-AF65-F5344CB8AC3E}">
        <p14:creationId xmlns:p14="http://schemas.microsoft.com/office/powerpoint/2010/main" val="206458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41" y="59380"/>
            <a:ext cx="8339138" cy="706437"/>
          </a:xfrm>
        </p:spPr>
        <p:txBody>
          <a:bodyPr/>
          <a:lstStyle/>
          <a:p>
            <a:r>
              <a:rPr lang="en-US" dirty="0">
                <a:solidFill>
                  <a:schemeClr val="tx1"/>
                </a:solidFill>
              </a:rPr>
              <a:t>Considerations when picking print technology</a:t>
            </a:r>
          </a:p>
        </p:txBody>
      </p:sp>
      <p:sp>
        <p:nvSpPr>
          <p:cNvPr id="3" name="Content Placeholder 2"/>
          <p:cNvSpPr>
            <a:spLocks noGrp="1"/>
          </p:cNvSpPr>
          <p:nvPr>
            <p:ph sz="half" idx="1"/>
          </p:nvPr>
        </p:nvSpPr>
        <p:spPr>
          <a:xfrm>
            <a:off x="457200" y="1200151"/>
            <a:ext cx="7198242" cy="3394472"/>
          </a:xfrm>
        </p:spPr>
        <p:txBody>
          <a:bodyPr/>
          <a:lstStyle/>
          <a:p>
            <a:r>
              <a:rPr lang="en-US" dirty="0"/>
              <a:t>Print Process Mechanism</a:t>
            </a:r>
          </a:p>
          <a:p>
            <a:pPr lvl="1"/>
            <a:r>
              <a:rPr lang="en-US" dirty="0"/>
              <a:t>How it Works</a:t>
            </a:r>
          </a:p>
          <a:p>
            <a:pPr lvl="1"/>
            <a:r>
              <a:rPr lang="en-US" dirty="0"/>
              <a:t>Advantages</a:t>
            </a:r>
          </a:p>
          <a:p>
            <a:pPr lvl="1"/>
            <a:r>
              <a:rPr lang="en-US" dirty="0"/>
              <a:t>Design considerations </a:t>
            </a:r>
            <a:endParaRPr lang="en-US" dirty="0">
              <a:solidFill>
                <a:schemeClr val="bg1">
                  <a:lumMod val="65000"/>
                </a:schemeClr>
              </a:solidFill>
            </a:endParaRPr>
          </a:p>
          <a:p>
            <a:r>
              <a:rPr lang="en-US" dirty="0" err="1"/>
              <a:t>FDM</a:t>
            </a:r>
            <a:r>
              <a:rPr lang="en-US" dirty="0"/>
              <a:t> / </a:t>
            </a:r>
            <a:r>
              <a:rPr lang="en-US" dirty="0" err="1"/>
              <a:t>FFF</a:t>
            </a:r>
            <a:r>
              <a:rPr lang="en-US" dirty="0"/>
              <a:t> </a:t>
            </a:r>
          </a:p>
          <a:p>
            <a:pPr lvl="1"/>
            <a:r>
              <a:rPr lang="en-US" dirty="0"/>
              <a:t>Fused Deposition Modeling / Fused Filament Fabrication </a:t>
            </a:r>
          </a:p>
          <a:p>
            <a:pPr lvl="1"/>
            <a:endParaRPr lang="en-US" dirty="0"/>
          </a:p>
        </p:txBody>
      </p:sp>
    </p:spTree>
    <p:extLst>
      <p:ext uri="{BB962C8B-B14F-4D97-AF65-F5344CB8AC3E}">
        <p14:creationId xmlns:p14="http://schemas.microsoft.com/office/powerpoint/2010/main" val="624117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16" y="237789"/>
            <a:ext cx="8339138" cy="706437"/>
          </a:xfrm>
        </p:spPr>
        <p:txBody>
          <a:bodyPr/>
          <a:lstStyle/>
          <a:p>
            <a:pPr algn="ctr"/>
            <a:r>
              <a:rPr lang="en-US" dirty="0">
                <a:solidFill>
                  <a:schemeClr val="tx1"/>
                </a:solidFill>
              </a:rPr>
              <a:t>Fused Deposition Modeling / Fused Filament Fabrication</a:t>
            </a:r>
            <a:br>
              <a:rPr lang="en-US" dirty="0">
                <a:solidFill>
                  <a:schemeClr val="tx1"/>
                </a:solidFill>
              </a:rPr>
            </a:br>
            <a:r>
              <a:rPr lang="en-US" dirty="0" err="1">
                <a:solidFill>
                  <a:schemeClr val="tx1"/>
                </a:solidFill>
              </a:rPr>
              <a:t>FDM</a:t>
            </a:r>
            <a:r>
              <a:rPr lang="en-US" dirty="0">
                <a:solidFill>
                  <a:schemeClr val="tx1"/>
                </a:solidFill>
              </a:rPr>
              <a:t> / </a:t>
            </a:r>
            <a:r>
              <a:rPr lang="en-US" dirty="0" err="1">
                <a:solidFill>
                  <a:schemeClr val="tx1"/>
                </a:solidFill>
              </a:rPr>
              <a:t>FFF</a:t>
            </a:r>
            <a:r>
              <a:rPr lang="en-US" dirty="0">
                <a:solidFill>
                  <a:schemeClr val="tx1"/>
                </a:solidFill>
              </a:rPr>
              <a:t> </a:t>
            </a:r>
            <a:br>
              <a:rPr lang="en-US" dirty="0"/>
            </a:br>
            <a:endParaRPr lang="en-US" dirty="0"/>
          </a:p>
        </p:txBody>
      </p:sp>
      <p:pic>
        <p:nvPicPr>
          <p:cNvPr id="5" name="Picture 4"/>
          <p:cNvPicPr>
            <a:picLocks noChangeAspect="1"/>
          </p:cNvPicPr>
          <p:nvPr/>
        </p:nvPicPr>
        <p:blipFill>
          <a:blip r:embed="rId2"/>
          <a:stretch>
            <a:fillRect/>
          </a:stretch>
        </p:blipFill>
        <p:spPr>
          <a:xfrm>
            <a:off x="1908717" y="944226"/>
            <a:ext cx="5420662" cy="3661735"/>
          </a:xfrm>
          <a:prstGeom prst="rect">
            <a:avLst/>
          </a:prstGeom>
        </p:spPr>
      </p:pic>
    </p:spTree>
    <p:extLst>
      <p:ext uri="{BB962C8B-B14F-4D97-AF65-F5344CB8AC3E}">
        <p14:creationId xmlns:p14="http://schemas.microsoft.com/office/powerpoint/2010/main" val="3502684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6926" y="1825"/>
            <a:ext cx="8339138" cy="706437"/>
          </a:xfrm>
        </p:spPr>
        <p:txBody>
          <a:bodyPr/>
          <a:lstStyle/>
          <a:p>
            <a:pPr algn="ctr"/>
            <a:r>
              <a:rPr lang="en-US" sz="1900" dirty="0">
                <a:solidFill>
                  <a:schemeClr val="tx1"/>
                </a:solidFill>
              </a:rPr>
              <a:t>Wide range of thermoplastics for FDM </a:t>
            </a:r>
            <a:br>
              <a:rPr lang="en-US" sz="1900" dirty="0">
                <a:solidFill>
                  <a:schemeClr val="tx1"/>
                </a:solidFill>
              </a:rPr>
            </a:br>
            <a:r>
              <a:rPr lang="en-US" sz="1900" dirty="0">
                <a:solidFill>
                  <a:schemeClr val="tx1"/>
                </a:solidFill>
              </a:rPr>
              <a:t>PLA, PETG, ABS, PC, PEEK, etc.</a:t>
            </a:r>
            <a:endParaRPr lang="en-US" sz="1900" dirty="0"/>
          </a:p>
        </p:txBody>
      </p:sp>
      <p:pic>
        <p:nvPicPr>
          <p:cNvPr id="5" name="Picture 4"/>
          <p:cNvPicPr>
            <a:picLocks noChangeAspect="1"/>
          </p:cNvPicPr>
          <p:nvPr/>
        </p:nvPicPr>
        <p:blipFill rotWithShape="1">
          <a:blip r:embed="rId2"/>
          <a:srcRect l="5259" t="13441" r="11423"/>
          <a:stretch/>
        </p:blipFill>
        <p:spPr>
          <a:xfrm>
            <a:off x="236926" y="1059399"/>
            <a:ext cx="5054009" cy="3394424"/>
          </a:xfrm>
          <a:prstGeom prst="rect">
            <a:avLst/>
          </a:prstGeom>
        </p:spPr>
      </p:pic>
      <p:sp>
        <p:nvSpPr>
          <p:cNvPr id="6" name="TextBox 5"/>
          <p:cNvSpPr txBox="1"/>
          <p:nvPr/>
        </p:nvSpPr>
        <p:spPr>
          <a:xfrm>
            <a:off x="1214226" y="4552447"/>
            <a:ext cx="7118295" cy="307777"/>
          </a:xfrm>
          <a:prstGeom prst="rect">
            <a:avLst/>
          </a:prstGeom>
          <a:noFill/>
        </p:spPr>
        <p:txBody>
          <a:bodyPr wrap="none" lIns="45720" rIns="45720" rtlCol="0">
            <a:spAutoFit/>
          </a:bodyPr>
          <a:lstStyle/>
          <a:p>
            <a:r>
              <a:rPr lang="en-US" sz="1400" dirty="0" err="1">
                <a:solidFill>
                  <a:schemeClr val="bg2"/>
                </a:solidFill>
                <a:latin typeface="Arial" pitchFamily="34" charset="0"/>
                <a:cs typeface="Arial" pitchFamily="34" charset="0"/>
              </a:rPr>
              <a:t>FDM</a:t>
            </a:r>
            <a:r>
              <a:rPr lang="en-US" sz="1400" dirty="0">
                <a:solidFill>
                  <a:schemeClr val="bg2"/>
                </a:solidFill>
                <a:latin typeface="Arial" pitchFamily="34" charset="0"/>
                <a:cs typeface="Arial" pitchFamily="34" charset="0"/>
              </a:rPr>
              <a:t> typically capable of produces strong part – Engineering grade thermoplastics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935" y="1311912"/>
            <a:ext cx="3704357" cy="2889398"/>
          </a:xfrm>
          <a:prstGeom prst="rect">
            <a:avLst/>
          </a:prstGeom>
        </p:spPr>
      </p:pic>
    </p:spTree>
    <p:extLst>
      <p:ext uri="{BB962C8B-B14F-4D97-AF65-F5344CB8AC3E}">
        <p14:creationId xmlns:p14="http://schemas.microsoft.com/office/powerpoint/2010/main" val="1896638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enerative design and 3D printing as an element of the company's  competitive advantage - ng engineering">
            <a:extLst>
              <a:ext uri="{FF2B5EF4-FFF2-40B4-BE49-F238E27FC236}">
                <a16:creationId xmlns:a16="http://schemas.microsoft.com/office/drawing/2014/main" id="{ED567AC0-D452-B4D6-92C3-11D64F20F8D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380"/>
          <a:stretch>
            <a:fillRect/>
          </a:stretch>
        </p:blipFill>
        <p:spPr bwMode="auto">
          <a:xfrm rot="19160848">
            <a:off x="6382272" y="1818623"/>
            <a:ext cx="2637388" cy="2207134"/>
          </a:xfrm>
          <a:prstGeom prst="roundRect">
            <a:avLst>
              <a:gd name="adj" fmla="val 31472"/>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2103" y="0"/>
            <a:ext cx="6619209" cy="482761"/>
          </a:xfrm>
        </p:spPr>
        <p:txBody>
          <a:bodyPr>
            <a:noAutofit/>
          </a:bodyPr>
          <a:lstStyle/>
          <a:p>
            <a:pPr>
              <a:lnSpc>
                <a:spcPts val="2400"/>
              </a:lnSpc>
            </a:pPr>
            <a:r>
              <a:rPr lang="en-US" sz="2000" dirty="0"/>
              <a:t>Charting a pathway to professional success in the 4th Industrial Revolution</a:t>
            </a:r>
          </a:p>
          <a:p>
            <a:pPr>
              <a:lnSpc>
                <a:spcPts val="2400"/>
              </a:lnSpc>
            </a:pPr>
            <a:endParaRPr lang="en-US" sz="2000" dirty="0"/>
          </a:p>
        </p:txBody>
      </p:sp>
      <p:pic>
        <p:nvPicPr>
          <p:cNvPr id="2050" name="Picture 2" descr="4th industrial rev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415" y="966788"/>
            <a:ext cx="5951437" cy="36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C13196-38BB-37C9-200A-8B1BDE91C650}"/>
              </a:ext>
            </a:extLst>
          </p:cNvPr>
          <p:cNvSpPr txBox="1"/>
          <p:nvPr/>
        </p:nvSpPr>
        <p:spPr>
          <a:xfrm>
            <a:off x="6843711" y="1635211"/>
            <a:ext cx="2667142" cy="276999"/>
          </a:xfrm>
          <a:prstGeom prst="rect">
            <a:avLst/>
          </a:prstGeom>
          <a:noFill/>
        </p:spPr>
        <p:txBody>
          <a:bodyPr wrap="square">
            <a:spAutoFit/>
          </a:bodyPr>
          <a:lstStyle/>
          <a:p>
            <a:r>
              <a:rPr lang="en-US" sz="1200" b="0" i="1" dirty="0">
                <a:solidFill>
                  <a:srgbClr val="C00000"/>
                </a:solidFill>
                <a:latin typeface="Aptos" panose="02110004020202020204"/>
                <a:sym typeface="Wingdings" panose="05000000000000000000" pitchFamily="2" charset="2"/>
              </a:rPr>
              <a:t>AI-driven </a:t>
            </a:r>
            <a:r>
              <a:rPr lang="en-US" sz="1200" i="1" dirty="0">
                <a:solidFill>
                  <a:srgbClr val="C00000"/>
                </a:solidFill>
                <a:latin typeface="Aptos" panose="02110004020202020204"/>
                <a:sym typeface="Wingdings" panose="05000000000000000000" pitchFamily="2" charset="2"/>
              </a:rPr>
              <a:t>Generative Design</a:t>
            </a:r>
            <a:endParaRPr lang="en-US" sz="1200" dirty="0">
              <a:solidFill>
                <a:srgbClr val="C00000"/>
              </a:solidFill>
            </a:endParaRPr>
          </a:p>
        </p:txBody>
      </p:sp>
      <p:cxnSp>
        <p:nvCxnSpPr>
          <p:cNvPr id="7" name="Straight Arrow Connector 6">
            <a:extLst>
              <a:ext uri="{FF2B5EF4-FFF2-40B4-BE49-F238E27FC236}">
                <a16:creationId xmlns:a16="http://schemas.microsoft.com/office/drawing/2014/main" id="{17AB46A3-D073-EB4F-BF41-AB6FBF760799}"/>
              </a:ext>
            </a:extLst>
          </p:cNvPr>
          <p:cNvCxnSpPr>
            <a:cxnSpLocks/>
          </p:cNvCxnSpPr>
          <p:nvPr/>
        </p:nvCxnSpPr>
        <p:spPr>
          <a:xfrm>
            <a:off x="6353175" y="1773710"/>
            <a:ext cx="390525" cy="0"/>
          </a:xfrm>
          <a:prstGeom prst="straightConnector1">
            <a:avLst/>
          </a:prstGeom>
          <a:ln w="603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14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100" y="759777"/>
            <a:ext cx="3037540" cy="18982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90" t="20079" r="5492" b="16799"/>
          <a:stretch/>
        </p:blipFill>
        <p:spPr>
          <a:xfrm>
            <a:off x="182880" y="853440"/>
            <a:ext cx="5783580" cy="1645920"/>
          </a:xfrm>
          <a:prstGeom prst="rect">
            <a:avLst/>
          </a:prstGeom>
        </p:spPr>
      </p:pic>
      <p:sp>
        <p:nvSpPr>
          <p:cNvPr id="2" name="Title 1"/>
          <p:cNvSpPr>
            <a:spLocks noGrp="1"/>
          </p:cNvSpPr>
          <p:nvPr>
            <p:ph type="title"/>
          </p:nvPr>
        </p:nvSpPr>
        <p:spPr>
          <a:xfrm>
            <a:off x="261842" y="53340"/>
            <a:ext cx="8339138" cy="706437"/>
          </a:xfrm>
        </p:spPr>
        <p:txBody>
          <a:bodyPr/>
          <a:lstStyle/>
          <a:p>
            <a:pPr algn="ctr"/>
            <a:r>
              <a:rPr lang="en-US" dirty="0" err="1">
                <a:solidFill>
                  <a:schemeClr val="tx1"/>
                </a:solidFill>
              </a:rPr>
              <a:t>FDM</a:t>
            </a:r>
            <a:r>
              <a:rPr lang="en-US" dirty="0">
                <a:solidFill>
                  <a:schemeClr val="tx1"/>
                </a:solidFill>
              </a:rPr>
              <a:t> Print Often Requires Support Structures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34" y="2429972"/>
            <a:ext cx="3276131" cy="24315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800" y="2636520"/>
            <a:ext cx="4775200" cy="2506980"/>
          </a:xfrm>
          <a:prstGeom prst="rect">
            <a:avLst/>
          </a:prstGeom>
        </p:spPr>
      </p:pic>
    </p:spTree>
    <p:extLst>
      <p:ext uri="{BB962C8B-B14F-4D97-AF65-F5344CB8AC3E}">
        <p14:creationId xmlns:p14="http://schemas.microsoft.com/office/powerpoint/2010/main" val="734881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32" y="139716"/>
            <a:ext cx="8339138" cy="706437"/>
          </a:xfrm>
        </p:spPr>
        <p:txBody>
          <a:bodyPr/>
          <a:lstStyle/>
          <a:p>
            <a:pPr algn="ctr"/>
            <a:r>
              <a:rPr lang="en-US" sz="1900" dirty="0" err="1">
                <a:solidFill>
                  <a:schemeClr val="tx1"/>
                </a:solidFill>
              </a:rPr>
              <a:t>FDM</a:t>
            </a:r>
            <a:r>
              <a:rPr lang="en-US" sz="1900" dirty="0">
                <a:solidFill>
                  <a:schemeClr val="tx1"/>
                </a:solidFill>
              </a:rPr>
              <a:t> is not solid like other processes</a:t>
            </a:r>
            <a:br>
              <a:rPr lang="en-US" sz="1900" dirty="0">
                <a:solidFill>
                  <a:schemeClr val="tx1"/>
                </a:solidFill>
              </a:rPr>
            </a:br>
            <a:r>
              <a:rPr lang="en-US" sz="1900" dirty="0">
                <a:solidFill>
                  <a:schemeClr val="tx1"/>
                </a:solidFill>
              </a:rPr>
              <a:t> “Infill &amp; Shell Thickness”</a:t>
            </a:r>
            <a:br>
              <a:rPr lang="en-US" sz="1900" dirty="0">
                <a:solidFill>
                  <a:schemeClr val="tx1"/>
                </a:solidFill>
              </a:rPr>
            </a:br>
            <a:endParaRPr lang="en-US" sz="1900" dirty="0">
              <a:solidFill>
                <a:schemeClr val="tx1"/>
              </a:solidFill>
            </a:endParaRPr>
          </a:p>
        </p:txBody>
      </p:sp>
      <p:pic>
        <p:nvPicPr>
          <p:cNvPr id="5" name="Picture 4"/>
          <p:cNvPicPr>
            <a:picLocks noChangeAspect="1"/>
          </p:cNvPicPr>
          <p:nvPr/>
        </p:nvPicPr>
        <p:blipFill>
          <a:blip r:embed="rId2"/>
          <a:stretch>
            <a:fillRect/>
          </a:stretch>
        </p:blipFill>
        <p:spPr>
          <a:xfrm>
            <a:off x="966949" y="1250065"/>
            <a:ext cx="7483874" cy="2408542"/>
          </a:xfrm>
          <a:prstGeom prst="rect">
            <a:avLst/>
          </a:prstGeom>
        </p:spPr>
      </p:pic>
      <p:sp>
        <p:nvSpPr>
          <p:cNvPr id="6" name="TextBox 5"/>
          <p:cNvSpPr txBox="1"/>
          <p:nvPr/>
        </p:nvSpPr>
        <p:spPr>
          <a:xfrm>
            <a:off x="1493103" y="4004234"/>
            <a:ext cx="6118021" cy="646331"/>
          </a:xfrm>
          <a:prstGeom prst="rect">
            <a:avLst/>
          </a:prstGeom>
          <a:noFill/>
        </p:spPr>
        <p:txBody>
          <a:bodyPr wrap="none" lIns="45720" rIns="45720" rtlCol="0">
            <a:spAutoFit/>
          </a:bodyPr>
          <a:lstStyle/>
          <a:p>
            <a:r>
              <a:rPr lang="en-US" sz="1200" dirty="0" err="1"/>
              <a:t>FDM</a:t>
            </a:r>
            <a:r>
              <a:rPr lang="en-US" sz="1200" dirty="0"/>
              <a:t> parts are usually not printed solid to reduce the print time and save material. </a:t>
            </a:r>
          </a:p>
          <a:p>
            <a:r>
              <a:rPr lang="en-US" sz="1200" dirty="0"/>
              <a:t>Instead, the outer perimeter is traced using several passes, called the shell, and </a:t>
            </a:r>
          </a:p>
          <a:p>
            <a:r>
              <a:rPr lang="en-US" sz="1200" dirty="0"/>
              <a:t>the interior is filled with an internal, low-density structure, called the infill.</a:t>
            </a:r>
            <a:endParaRPr lang="en-US" sz="1200" dirty="0">
              <a:solidFill>
                <a:schemeClr val="bg2"/>
              </a:solidFill>
              <a:cs typeface="Arial" pitchFamily="34" charset="0"/>
            </a:endParaRPr>
          </a:p>
        </p:txBody>
      </p:sp>
    </p:spTree>
    <p:extLst>
      <p:ext uri="{BB962C8B-B14F-4D97-AF65-F5344CB8AC3E}">
        <p14:creationId xmlns:p14="http://schemas.microsoft.com/office/powerpoint/2010/main" val="2416903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42" y="34288"/>
            <a:ext cx="8339138" cy="706437"/>
          </a:xfrm>
        </p:spPr>
        <p:txBody>
          <a:bodyPr/>
          <a:lstStyle/>
          <a:p>
            <a:pPr algn="ctr"/>
            <a:r>
              <a:rPr lang="en-US" sz="2000" dirty="0">
                <a:solidFill>
                  <a:schemeClr val="tx1"/>
                </a:solidFill>
              </a:rPr>
              <a:t>Design considerations for </a:t>
            </a:r>
            <a:r>
              <a:rPr lang="en-US" sz="2000" dirty="0" err="1">
                <a:solidFill>
                  <a:schemeClr val="tx1"/>
                </a:solidFill>
              </a:rPr>
              <a:t>FDM</a:t>
            </a:r>
            <a:r>
              <a:rPr lang="en-US" sz="2000" dirty="0">
                <a:solidFill>
                  <a:schemeClr val="tx1"/>
                </a:solidFill>
              </a:rPr>
              <a:t>: </a:t>
            </a:r>
            <a:br>
              <a:rPr lang="en-US" sz="2000" dirty="0">
                <a:solidFill>
                  <a:schemeClr val="tx1"/>
                </a:solidFill>
              </a:rPr>
            </a:br>
            <a:r>
              <a:rPr lang="en-US" sz="2000" dirty="0">
                <a:solidFill>
                  <a:schemeClr val="tx1"/>
                </a:solidFill>
              </a:rPr>
              <a:t>More significant layer lines compared to SLS, SLA, </a:t>
            </a:r>
            <a:r>
              <a:rPr lang="en-US" sz="2000" dirty="0" err="1">
                <a:solidFill>
                  <a:schemeClr val="tx1"/>
                </a:solidFill>
              </a:rPr>
              <a:t>DLP</a:t>
            </a:r>
            <a:endParaRPr lang="en-US" sz="20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929" r="10704" b="10524"/>
          <a:stretch/>
        </p:blipFill>
        <p:spPr>
          <a:xfrm>
            <a:off x="4770120" y="1095375"/>
            <a:ext cx="4023360" cy="325564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3708"/>
          <a:stretch/>
        </p:blipFill>
        <p:spPr>
          <a:xfrm>
            <a:off x="502269" y="1051560"/>
            <a:ext cx="4028203" cy="3299460"/>
          </a:xfrm>
          <a:prstGeom prst="rect">
            <a:avLst/>
          </a:prstGeom>
        </p:spPr>
      </p:pic>
      <p:sp>
        <p:nvSpPr>
          <p:cNvPr id="7" name="TextBox 6"/>
          <p:cNvSpPr txBox="1"/>
          <p:nvPr/>
        </p:nvSpPr>
        <p:spPr>
          <a:xfrm>
            <a:off x="1116396" y="4431306"/>
            <a:ext cx="6828151" cy="307777"/>
          </a:xfrm>
          <a:prstGeom prst="rect">
            <a:avLst/>
          </a:prstGeom>
          <a:noFill/>
        </p:spPr>
        <p:txBody>
          <a:bodyPr wrap="none" lIns="45720" rIns="45720" rtlCol="0">
            <a:spAutoFit/>
          </a:bodyPr>
          <a:lstStyle/>
          <a:p>
            <a:r>
              <a:rPr lang="en-US" dirty="0">
                <a:solidFill>
                  <a:schemeClr val="bg2"/>
                </a:solidFill>
                <a:cs typeface="Arial" pitchFamily="34" charset="0"/>
              </a:rPr>
              <a:t>It m</a:t>
            </a:r>
            <a:r>
              <a:rPr lang="en-US" sz="1400" dirty="0">
                <a:solidFill>
                  <a:schemeClr val="bg2"/>
                </a:solidFill>
                <a:latin typeface="Arial" pitchFamily="34" charset="0"/>
                <a:cs typeface="Arial" pitchFamily="34" charset="0"/>
              </a:rPr>
              <a:t>ay be difficult to produce parts with fine features, textures or very thin walls</a:t>
            </a:r>
          </a:p>
        </p:txBody>
      </p:sp>
    </p:spTree>
    <p:extLst>
      <p:ext uri="{BB962C8B-B14F-4D97-AF65-F5344CB8AC3E}">
        <p14:creationId xmlns:p14="http://schemas.microsoft.com/office/powerpoint/2010/main" val="2260391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44" y="135018"/>
            <a:ext cx="8339138" cy="706437"/>
          </a:xfrm>
        </p:spPr>
        <p:txBody>
          <a:bodyPr/>
          <a:lstStyle/>
          <a:p>
            <a:r>
              <a:rPr lang="en-US" dirty="0" err="1">
                <a:solidFill>
                  <a:schemeClr val="tx1"/>
                </a:solidFill>
              </a:rPr>
              <a:t>FDM</a:t>
            </a:r>
            <a:r>
              <a:rPr lang="en-US" dirty="0">
                <a:solidFill>
                  <a:schemeClr val="tx1"/>
                </a:solidFill>
              </a:rPr>
              <a:t> Parts are generally not watertight or airtight</a:t>
            </a:r>
          </a:p>
        </p:txBody>
      </p:sp>
      <p:pic>
        <p:nvPicPr>
          <p:cNvPr id="5" name="Picture 4"/>
          <p:cNvPicPr>
            <a:picLocks noChangeAspect="1"/>
          </p:cNvPicPr>
          <p:nvPr/>
        </p:nvPicPr>
        <p:blipFill>
          <a:blip r:embed="rId2"/>
          <a:stretch>
            <a:fillRect/>
          </a:stretch>
        </p:blipFill>
        <p:spPr>
          <a:xfrm>
            <a:off x="5029200" y="955665"/>
            <a:ext cx="3078480" cy="29676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41" y="2130445"/>
            <a:ext cx="4341653" cy="1588115"/>
          </a:xfrm>
          <a:prstGeom prst="rect">
            <a:avLst/>
          </a:prstGeom>
        </p:spPr>
      </p:pic>
      <p:sp>
        <p:nvSpPr>
          <p:cNvPr id="7" name="TextBox 6"/>
          <p:cNvSpPr txBox="1"/>
          <p:nvPr/>
        </p:nvSpPr>
        <p:spPr>
          <a:xfrm>
            <a:off x="1093536" y="4347486"/>
            <a:ext cx="7115089" cy="307777"/>
          </a:xfrm>
          <a:prstGeom prst="rect">
            <a:avLst/>
          </a:prstGeom>
          <a:noFill/>
        </p:spPr>
        <p:txBody>
          <a:bodyPr wrap="none" lIns="45720" rIns="45720" rtlCol="0">
            <a:spAutoFit/>
          </a:bodyPr>
          <a:lstStyle/>
          <a:p>
            <a:r>
              <a:rPr lang="en-US" dirty="0">
                <a:solidFill>
                  <a:schemeClr val="bg2"/>
                </a:solidFill>
                <a:cs typeface="Arial" pitchFamily="34" charset="0"/>
              </a:rPr>
              <a:t>This issue can be mitigated with post processing but will add time and labor to part</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296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74" y="47248"/>
            <a:ext cx="8339138" cy="706437"/>
          </a:xfrm>
        </p:spPr>
        <p:txBody>
          <a:bodyPr/>
          <a:lstStyle/>
          <a:p>
            <a:r>
              <a:rPr lang="en-US" dirty="0">
                <a:solidFill>
                  <a:schemeClr val="tx1"/>
                </a:solidFill>
              </a:rPr>
              <a:t>SLS: Selective Laser Sintering</a:t>
            </a:r>
          </a:p>
        </p:txBody>
      </p:sp>
      <p:pic>
        <p:nvPicPr>
          <p:cNvPr id="5" name="Picture 4"/>
          <p:cNvPicPr>
            <a:picLocks noChangeAspect="1"/>
          </p:cNvPicPr>
          <p:nvPr/>
        </p:nvPicPr>
        <p:blipFill>
          <a:blip r:embed="rId2"/>
          <a:stretch>
            <a:fillRect/>
          </a:stretch>
        </p:blipFill>
        <p:spPr>
          <a:xfrm>
            <a:off x="1588478" y="802145"/>
            <a:ext cx="6525357" cy="3674060"/>
          </a:xfrm>
          <a:prstGeom prst="rect">
            <a:avLst/>
          </a:prstGeom>
        </p:spPr>
      </p:pic>
      <p:sp>
        <p:nvSpPr>
          <p:cNvPr id="6" name="TextBox 5"/>
          <p:cNvSpPr txBox="1"/>
          <p:nvPr/>
        </p:nvSpPr>
        <p:spPr>
          <a:xfrm>
            <a:off x="1489418" y="4476205"/>
            <a:ext cx="6345648" cy="307777"/>
          </a:xfrm>
          <a:prstGeom prst="rect">
            <a:avLst/>
          </a:prstGeom>
          <a:noFill/>
        </p:spPr>
        <p:txBody>
          <a:bodyPr wrap="none" lIns="45720" rIns="45720" rtlCol="0">
            <a:spAutoFit/>
          </a:bodyPr>
          <a:lstStyle/>
          <a:p>
            <a:r>
              <a:rPr lang="en-US" dirty="0">
                <a:solidFill>
                  <a:schemeClr val="bg2"/>
                </a:solidFill>
                <a:cs typeface="Arial" pitchFamily="34" charset="0"/>
              </a:rPr>
              <a:t>SLS has becoming more popular and does not require support structures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6351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8"/>
            <a:ext cx="8339138" cy="706437"/>
          </a:xfrm>
        </p:spPr>
        <p:txBody>
          <a:bodyPr/>
          <a:lstStyle/>
          <a:p>
            <a:r>
              <a:rPr lang="en-US" dirty="0">
                <a:solidFill>
                  <a:schemeClr val="tx1"/>
                </a:solidFill>
              </a:rPr>
              <a:t>SLS: All part geometry's are functionally self-supporting</a:t>
            </a:r>
          </a:p>
        </p:txBody>
      </p:sp>
      <p:sp>
        <p:nvSpPr>
          <p:cNvPr id="5" name="TextBox 4"/>
          <p:cNvSpPr txBox="1"/>
          <p:nvPr/>
        </p:nvSpPr>
        <p:spPr>
          <a:xfrm>
            <a:off x="659381" y="4491445"/>
            <a:ext cx="7898957" cy="307777"/>
          </a:xfrm>
          <a:prstGeom prst="rect">
            <a:avLst/>
          </a:prstGeom>
          <a:noFill/>
        </p:spPr>
        <p:txBody>
          <a:bodyPr wrap="none" lIns="45720" rIns="45720" rtlCol="0">
            <a:spAutoFit/>
          </a:bodyPr>
          <a:lstStyle/>
          <a:p>
            <a:r>
              <a:rPr lang="en-US" dirty="0">
                <a:solidFill>
                  <a:schemeClr val="bg2"/>
                </a:solidFill>
                <a:cs typeface="Arial" pitchFamily="34" charset="0"/>
              </a:rPr>
              <a:t>Unfused power supports parts during printing. Parts can also be nested on top of each other</a:t>
            </a:r>
            <a:endParaRPr lang="en-US" sz="1400" dirty="0">
              <a:solidFill>
                <a:schemeClr val="bg2"/>
              </a:solidFill>
              <a:latin typeface="Arial" pitchFamily="34" charset="0"/>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463" b="13118"/>
          <a:stretch/>
        </p:blipFill>
        <p:spPr>
          <a:xfrm>
            <a:off x="220981" y="1009422"/>
            <a:ext cx="8499258" cy="3288257"/>
          </a:xfrm>
          <a:prstGeom prst="rect">
            <a:avLst/>
          </a:prstGeom>
        </p:spPr>
      </p:pic>
    </p:spTree>
    <p:extLst>
      <p:ext uri="{BB962C8B-B14F-4D97-AF65-F5344CB8AC3E}">
        <p14:creationId xmlns:p14="http://schemas.microsoft.com/office/powerpoint/2010/main" val="1464337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97" y="79809"/>
            <a:ext cx="8339138" cy="706437"/>
          </a:xfrm>
        </p:spPr>
        <p:txBody>
          <a:bodyPr/>
          <a:lstStyle/>
          <a:p>
            <a:r>
              <a:rPr lang="en-US" dirty="0">
                <a:solidFill>
                  <a:schemeClr val="tx1"/>
                </a:solidFill>
              </a:rPr>
              <a:t>3D Nesting in SLS powder bed fusion “cake”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226" b="6666"/>
          <a:stretch/>
        </p:blipFill>
        <p:spPr>
          <a:xfrm>
            <a:off x="797405" y="1074420"/>
            <a:ext cx="7321867" cy="3520440"/>
          </a:xfrm>
          <a:prstGeom prst="rect">
            <a:avLst/>
          </a:prstGeom>
        </p:spPr>
      </p:pic>
      <p:sp>
        <p:nvSpPr>
          <p:cNvPr id="6" name="TextBox 5"/>
          <p:cNvSpPr txBox="1"/>
          <p:nvPr/>
        </p:nvSpPr>
        <p:spPr>
          <a:xfrm>
            <a:off x="1627121" y="4499065"/>
            <a:ext cx="5000728" cy="307777"/>
          </a:xfrm>
          <a:prstGeom prst="rect">
            <a:avLst/>
          </a:prstGeom>
          <a:noFill/>
        </p:spPr>
        <p:txBody>
          <a:bodyPr wrap="none" lIns="45720" rIns="45720" rtlCol="0">
            <a:spAutoFit/>
          </a:bodyPr>
          <a:lstStyle/>
          <a:p>
            <a:r>
              <a:rPr lang="en-US" dirty="0">
                <a:solidFill>
                  <a:schemeClr val="bg2"/>
                </a:solidFill>
                <a:cs typeface="Arial" pitchFamily="34" charset="0"/>
              </a:rPr>
              <a:t>The unused Nylon power can be recycled for future prints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67941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se parts - Nylon is ideal for a range of functional applications, from engineering consumer products to healthcare."/>
          <p:cNvPicPr>
            <a:picLocks noChangeAspect="1" noChangeArrowheads="1"/>
          </p:cNvPicPr>
          <p:nvPr/>
        </p:nvPicPr>
        <p:blipFill rotWithShape="1">
          <a:blip r:embed="rId2">
            <a:extLst>
              <a:ext uri="{28A0092B-C50C-407E-A947-70E740481C1C}">
                <a14:useLocalDpi xmlns:a14="http://schemas.microsoft.com/office/drawing/2010/main" val="0"/>
              </a:ext>
            </a:extLst>
          </a:blip>
          <a:srcRect l="9248" t="12009" r="15829" b="13881"/>
          <a:stretch/>
        </p:blipFill>
        <p:spPr bwMode="auto">
          <a:xfrm>
            <a:off x="1744980" y="937557"/>
            <a:ext cx="4739640" cy="31254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6647" y="49681"/>
            <a:ext cx="8682196" cy="706437"/>
          </a:xfrm>
        </p:spPr>
        <p:txBody>
          <a:bodyPr/>
          <a:lstStyle/>
          <a:p>
            <a:r>
              <a:rPr lang="en-US" sz="1900" dirty="0">
                <a:solidFill>
                  <a:schemeClr val="tx1"/>
                </a:solidFill>
              </a:rPr>
              <a:t>SLS: Nylon is ideal for a range of functional applications, from engineering consumer products to healthcare.</a:t>
            </a:r>
          </a:p>
        </p:txBody>
      </p:sp>
      <p:sp>
        <p:nvSpPr>
          <p:cNvPr id="5" name="Rectangle 1"/>
          <p:cNvSpPr>
            <a:spLocks noChangeArrowheads="1"/>
          </p:cNvSpPr>
          <p:nvPr/>
        </p:nvSpPr>
        <p:spPr bwMode="auto">
          <a:xfrm>
            <a:off x="1076594" y="4201881"/>
            <a:ext cx="75797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SLS 3D Printing Materials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The most common material for selective laser sintering is nylon, a popular engineering thermoplastic beloved for its lightweight, strong, and flexible properties. Nylon is stable against impact, chemicals, heat, UV light, water, and dirt, making it ideal for both rapid prototyping and production.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600476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9117" y="2019063"/>
            <a:ext cx="4824883" cy="2575560"/>
          </a:xfrm>
          <a:prstGeom prst="rect">
            <a:avLst/>
          </a:prstGeom>
        </p:spPr>
      </p:pic>
      <p:sp>
        <p:nvSpPr>
          <p:cNvPr id="2" name="Title 1"/>
          <p:cNvSpPr>
            <a:spLocks noGrp="1"/>
          </p:cNvSpPr>
          <p:nvPr>
            <p:ph type="title"/>
          </p:nvPr>
        </p:nvSpPr>
        <p:spPr>
          <a:xfrm>
            <a:off x="233917" y="84258"/>
            <a:ext cx="8768316" cy="706437"/>
          </a:xfrm>
        </p:spPr>
        <p:txBody>
          <a:bodyPr/>
          <a:lstStyle/>
          <a:p>
            <a:r>
              <a:rPr lang="en-US" dirty="0">
                <a:solidFill>
                  <a:schemeClr val="tx1"/>
                </a:solidFill>
              </a:rPr>
              <a:t>Design considerations of SLS, heat up and cool down time. </a:t>
            </a:r>
            <a:r>
              <a:rPr lang="en-US" dirty="0"/>
              <a:t> </a:t>
            </a:r>
          </a:p>
        </p:txBody>
      </p:sp>
      <p:sp>
        <p:nvSpPr>
          <p:cNvPr id="3" name="Content Placeholder 2"/>
          <p:cNvSpPr>
            <a:spLocks noGrp="1"/>
          </p:cNvSpPr>
          <p:nvPr>
            <p:ph sz="half" idx="1"/>
          </p:nvPr>
        </p:nvSpPr>
        <p:spPr>
          <a:xfrm>
            <a:off x="457200" y="1200151"/>
            <a:ext cx="4270744" cy="3394472"/>
          </a:xfrm>
        </p:spPr>
        <p:txBody>
          <a:bodyPr/>
          <a:lstStyle/>
          <a:p>
            <a:r>
              <a:rPr lang="en-US" dirty="0"/>
              <a:t>Warping may occur if insufficient cool down time </a:t>
            </a:r>
          </a:p>
          <a:p>
            <a:r>
              <a:rPr lang="en-US" dirty="0"/>
              <a:t>Dusty post processing</a:t>
            </a:r>
          </a:p>
          <a:p>
            <a:r>
              <a:rPr lang="en-US" dirty="0"/>
              <a:t>Fewer material options than </a:t>
            </a:r>
            <a:r>
              <a:rPr lang="en-US" dirty="0" err="1"/>
              <a:t>FDM</a:t>
            </a:r>
            <a:endParaRPr lang="en-US" dirty="0"/>
          </a:p>
          <a:p>
            <a:r>
              <a:rPr lang="en-US" dirty="0"/>
              <a:t>Very durable parts</a:t>
            </a:r>
          </a:p>
        </p:txBody>
      </p:sp>
    </p:spTree>
    <p:extLst>
      <p:ext uri="{BB962C8B-B14F-4D97-AF65-F5344CB8AC3E}">
        <p14:creationId xmlns:p14="http://schemas.microsoft.com/office/powerpoint/2010/main" val="267152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48" y="33865"/>
            <a:ext cx="8339138" cy="706437"/>
          </a:xfrm>
        </p:spPr>
        <p:txBody>
          <a:bodyPr/>
          <a:lstStyle/>
          <a:p>
            <a:r>
              <a:rPr lang="en-US" dirty="0">
                <a:solidFill>
                  <a:schemeClr val="tx1"/>
                </a:solidFill>
              </a:rPr>
              <a:t>SLA &amp; </a:t>
            </a:r>
            <a:r>
              <a:rPr lang="en-US" dirty="0" err="1">
                <a:solidFill>
                  <a:schemeClr val="tx1"/>
                </a:solidFill>
              </a:rPr>
              <a:t>DLP</a:t>
            </a:r>
            <a:endParaRPr lang="en-US" dirty="0">
              <a:solidFill>
                <a:schemeClr val="tx1"/>
              </a:solidFill>
            </a:endParaRPr>
          </a:p>
        </p:txBody>
      </p:sp>
      <p:sp>
        <p:nvSpPr>
          <p:cNvPr id="3" name="Content Placeholder 2"/>
          <p:cNvSpPr>
            <a:spLocks noGrp="1"/>
          </p:cNvSpPr>
          <p:nvPr>
            <p:ph sz="half" idx="1"/>
          </p:nvPr>
        </p:nvSpPr>
        <p:spPr/>
        <p:txBody>
          <a:bodyPr/>
          <a:lstStyle/>
          <a:p>
            <a:r>
              <a:rPr lang="en-US" dirty="0"/>
              <a:t>Photopolymers</a:t>
            </a:r>
          </a:p>
          <a:p>
            <a:r>
              <a:rPr lang="en-US" dirty="0" err="1"/>
              <a:t>DLP</a:t>
            </a:r>
            <a:r>
              <a:rPr lang="en-US" dirty="0"/>
              <a:t> is much faster, uses LED projection</a:t>
            </a:r>
          </a:p>
          <a:p>
            <a:r>
              <a:rPr lang="en-US" dirty="0"/>
              <a:t>SLA finer resolution uses laser  </a:t>
            </a:r>
          </a:p>
          <a:p>
            <a:r>
              <a:rPr lang="en-US" dirty="0"/>
              <a:t>Watertight </a:t>
            </a:r>
          </a:p>
          <a:p>
            <a:r>
              <a:rPr lang="en-US" dirty="0"/>
              <a:t>Post cure time</a:t>
            </a:r>
          </a:p>
        </p:txBody>
      </p:sp>
      <p:pic>
        <p:nvPicPr>
          <p:cNvPr id="5" name="Picture 4"/>
          <p:cNvPicPr>
            <a:picLocks noChangeAspect="1"/>
          </p:cNvPicPr>
          <p:nvPr/>
        </p:nvPicPr>
        <p:blipFill>
          <a:blip r:embed="rId2"/>
          <a:stretch>
            <a:fillRect/>
          </a:stretch>
        </p:blipFill>
        <p:spPr>
          <a:xfrm>
            <a:off x="4495800" y="893585"/>
            <a:ext cx="4376186" cy="3675996"/>
          </a:xfrm>
          <a:prstGeom prst="rect">
            <a:avLst/>
          </a:prstGeom>
        </p:spPr>
      </p:pic>
    </p:spTree>
    <p:extLst>
      <p:ext uri="{BB962C8B-B14F-4D97-AF65-F5344CB8AC3E}">
        <p14:creationId xmlns:p14="http://schemas.microsoft.com/office/powerpoint/2010/main" val="392764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a:extLst>
            <a:ext uri="{FF2B5EF4-FFF2-40B4-BE49-F238E27FC236}">
              <a16:creationId xmlns:a16="http://schemas.microsoft.com/office/drawing/2014/main" id="{AFD1020C-1C75-6092-C4B9-BF7FA13CBEE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20DA6F8-8511-C6EB-8789-A2A86AFABE33}"/>
              </a:ext>
            </a:extLst>
          </p:cNvPr>
          <p:cNvSpPr/>
          <p:nvPr/>
        </p:nvSpPr>
        <p:spPr>
          <a:xfrm>
            <a:off x="618892" y="1839436"/>
            <a:ext cx="916194" cy="332831"/>
          </a:xfrm>
          <a:prstGeom prst="rect">
            <a:avLst/>
          </a:prstGeom>
          <a:solidFill>
            <a:srgbClr val="D2DED6"/>
          </a:solidFill>
          <a:ln w="9525">
            <a:solidFill>
              <a:srgbClr val="8CBAA4"/>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eaLnBrk="1" fontAlgn="auto" hangingPunct="1">
              <a:spcBef>
                <a:spcPts val="0"/>
              </a:spcBef>
              <a:spcAft>
                <a:spcPts val="0"/>
              </a:spcAft>
            </a:pPr>
            <a:endParaRPr lang="en-US" sz="1620" b="0">
              <a:solidFill>
                <a:prstClr val="white"/>
              </a:solidFill>
              <a:latin typeface="Aptos" panose="02110004020202020204"/>
            </a:endParaRPr>
          </a:p>
        </p:txBody>
      </p:sp>
      <p:sp>
        <p:nvSpPr>
          <p:cNvPr id="16" name="Rectangle 15">
            <a:extLst>
              <a:ext uri="{FF2B5EF4-FFF2-40B4-BE49-F238E27FC236}">
                <a16:creationId xmlns:a16="http://schemas.microsoft.com/office/drawing/2014/main" id="{4E8F1ED4-7D37-ABA5-9416-41AF0BF41D62}"/>
              </a:ext>
            </a:extLst>
          </p:cNvPr>
          <p:cNvSpPr/>
          <p:nvPr/>
        </p:nvSpPr>
        <p:spPr>
          <a:xfrm>
            <a:off x="618893" y="3816687"/>
            <a:ext cx="916194" cy="332831"/>
          </a:xfrm>
          <a:prstGeom prst="rect">
            <a:avLst/>
          </a:prstGeom>
          <a:solidFill>
            <a:srgbClr val="D2DED6"/>
          </a:solidFill>
          <a:ln w="9525">
            <a:solidFill>
              <a:srgbClr val="8CBAA4"/>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eaLnBrk="1" fontAlgn="auto" hangingPunct="1">
              <a:spcBef>
                <a:spcPts val="0"/>
              </a:spcBef>
              <a:spcAft>
                <a:spcPts val="0"/>
              </a:spcAft>
            </a:pPr>
            <a:endParaRPr lang="en-US" sz="1620" b="0">
              <a:solidFill>
                <a:prstClr val="white"/>
              </a:solidFill>
              <a:latin typeface="Aptos" panose="02110004020202020204"/>
            </a:endParaRPr>
          </a:p>
        </p:txBody>
      </p:sp>
      <p:sp>
        <p:nvSpPr>
          <p:cNvPr id="15" name="Rectangle 14">
            <a:extLst>
              <a:ext uri="{FF2B5EF4-FFF2-40B4-BE49-F238E27FC236}">
                <a16:creationId xmlns:a16="http://schemas.microsoft.com/office/drawing/2014/main" id="{97F759BE-8974-9FA5-BE6F-40481E16B357}"/>
              </a:ext>
            </a:extLst>
          </p:cNvPr>
          <p:cNvSpPr/>
          <p:nvPr/>
        </p:nvSpPr>
        <p:spPr>
          <a:xfrm>
            <a:off x="618893" y="3336759"/>
            <a:ext cx="916194" cy="332831"/>
          </a:xfrm>
          <a:prstGeom prst="rect">
            <a:avLst/>
          </a:prstGeom>
          <a:solidFill>
            <a:srgbClr val="D2DED6"/>
          </a:solidFill>
          <a:ln w="9525">
            <a:solidFill>
              <a:srgbClr val="8CBAA4"/>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eaLnBrk="1" fontAlgn="auto" hangingPunct="1">
              <a:spcBef>
                <a:spcPts val="0"/>
              </a:spcBef>
              <a:spcAft>
                <a:spcPts val="0"/>
              </a:spcAft>
            </a:pPr>
            <a:endParaRPr lang="en-US" sz="1620" b="0">
              <a:solidFill>
                <a:prstClr val="white"/>
              </a:solidFill>
              <a:latin typeface="Aptos" panose="02110004020202020204"/>
            </a:endParaRPr>
          </a:p>
        </p:txBody>
      </p:sp>
      <p:sp>
        <p:nvSpPr>
          <p:cNvPr id="14" name="Rectangle 13">
            <a:extLst>
              <a:ext uri="{FF2B5EF4-FFF2-40B4-BE49-F238E27FC236}">
                <a16:creationId xmlns:a16="http://schemas.microsoft.com/office/drawing/2014/main" id="{098E8225-4750-6DC6-8CDB-D259D3D5BF24}"/>
              </a:ext>
            </a:extLst>
          </p:cNvPr>
          <p:cNvSpPr/>
          <p:nvPr/>
        </p:nvSpPr>
        <p:spPr>
          <a:xfrm>
            <a:off x="618893" y="2846895"/>
            <a:ext cx="916194" cy="332831"/>
          </a:xfrm>
          <a:prstGeom prst="rect">
            <a:avLst/>
          </a:prstGeom>
          <a:solidFill>
            <a:srgbClr val="D2DED6"/>
          </a:solidFill>
          <a:ln w="9525">
            <a:solidFill>
              <a:srgbClr val="8CBAA4"/>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eaLnBrk="1" fontAlgn="auto" hangingPunct="1">
              <a:spcBef>
                <a:spcPts val="0"/>
              </a:spcBef>
              <a:spcAft>
                <a:spcPts val="0"/>
              </a:spcAft>
            </a:pPr>
            <a:endParaRPr lang="en-US" sz="1620" b="0">
              <a:solidFill>
                <a:prstClr val="white"/>
              </a:solidFill>
              <a:latin typeface="Aptos" panose="02110004020202020204"/>
            </a:endParaRPr>
          </a:p>
        </p:txBody>
      </p:sp>
      <p:sp>
        <p:nvSpPr>
          <p:cNvPr id="13" name="Rectangle 12">
            <a:extLst>
              <a:ext uri="{FF2B5EF4-FFF2-40B4-BE49-F238E27FC236}">
                <a16:creationId xmlns:a16="http://schemas.microsoft.com/office/drawing/2014/main" id="{378B885A-5C03-70F5-36A1-1F61856CC58D}"/>
              </a:ext>
            </a:extLst>
          </p:cNvPr>
          <p:cNvSpPr/>
          <p:nvPr/>
        </p:nvSpPr>
        <p:spPr>
          <a:xfrm>
            <a:off x="618894" y="2309403"/>
            <a:ext cx="916194" cy="332831"/>
          </a:xfrm>
          <a:prstGeom prst="rect">
            <a:avLst/>
          </a:prstGeom>
          <a:solidFill>
            <a:srgbClr val="D2DED6"/>
          </a:solidFill>
          <a:ln w="9525">
            <a:solidFill>
              <a:srgbClr val="8CBAA4"/>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eaLnBrk="1" fontAlgn="auto" hangingPunct="1">
              <a:spcBef>
                <a:spcPts val="0"/>
              </a:spcBef>
              <a:spcAft>
                <a:spcPts val="0"/>
              </a:spcAft>
            </a:pPr>
            <a:endParaRPr lang="en-US" sz="1620" b="0">
              <a:solidFill>
                <a:prstClr val="white"/>
              </a:solidFill>
              <a:latin typeface="Aptos" panose="02110004020202020204"/>
            </a:endParaRPr>
          </a:p>
        </p:txBody>
      </p:sp>
      <p:sp>
        <p:nvSpPr>
          <p:cNvPr id="2" name="Title 1">
            <a:extLst>
              <a:ext uri="{FF2B5EF4-FFF2-40B4-BE49-F238E27FC236}">
                <a16:creationId xmlns:a16="http://schemas.microsoft.com/office/drawing/2014/main" id="{282F5A8C-3E24-410F-BACC-37138F77C443}"/>
              </a:ext>
            </a:extLst>
          </p:cNvPr>
          <p:cNvSpPr txBox="1">
            <a:spLocks noGrp="1"/>
          </p:cNvSpPr>
          <p:nvPr>
            <p:ph type="title"/>
          </p:nvPr>
        </p:nvSpPr>
        <p:spPr>
          <a:xfrm>
            <a:off x="1385889" y="429580"/>
            <a:ext cx="6954024" cy="750342"/>
          </a:xfrm>
          <a:prstGeom prst="rect">
            <a:avLst/>
          </a:prstGeom>
          <a:noFill/>
          <a:ln>
            <a:noFill/>
          </a:ln>
        </p:spPr>
        <p:txBody>
          <a:bodyPr vert="horz" wrap="square" lIns="82296" tIns="41148" rIns="82296" bIns="41148" anchor="ctr" anchorCtr="1" compatLnSpc="1">
            <a:normAutofit/>
          </a:bodyPr>
          <a:lstStyle/>
          <a:p>
            <a:pPr lvl="0"/>
            <a:r>
              <a:rPr lang="en-US" sz="3285" dirty="0">
                <a:solidFill>
                  <a:srgbClr val="000000"/>
                </a:solidFill>
                <a:latin typeface="Arial" pitchFamily="34"/>
                <a:ea typeface="Calibri Light"/>
                <a:cs typeface="Arial" pitchFamily="34"/>
              </a:rPr>
              <a:t>DMT Course Summaries</a:t>
            </a:r>
            <a:endParaRPr lang="en-US" dirty="0">
              <a:solidFill>
                <a:srgbClr val="000000"/>
              </a:solidFill>
              <a:latin typeface="Arial" pitchFamily="34"/>
              <a:cs typeface="Arial" pitchFamily="34"/>
            </a:endParaRPr>
          </a:p>
        </p:txBody>
      </p:sp>
      <p:sp>
        <p:nvSpPr>
          <p:cNvPr id="5" name="TextBox 4">
            <a:extLst>
              <a:ext uri="{FF2B5EF4-FFF2-40B4-BE49-F238E27FC236}">
                <a16:creationId xmlns:a16="http://schemas.microsoft.com/office/drawing/2014/main" id="{B1573D3F-A91A-23ED-E826-68259BF602BF}"/>
              </a:ext>
            </a:extLst>
          </p:cNvPr>
          <p:cNvSpPr txBox="1"/>
          <p:nvPr/>
        </p:nvSpPr>
        <p:spPr>
          <a:xfrm>
            <a:off x="642704" y="1839436"/>
            <a:ext cx="5291513" cy="2585323"/>
          </a:xfrm>
          <a:prstGeom prst="rect">
            <a:avLst/>
          </a:prstGeom>
          <a:noFill/>
        </p:spPr>
        <p:txBody>
          <a:bodyPr wrap="none" rtlCol="0">
            <a:spAutoFit/>
          </a:bodyPr>
          <a:lstStyle/>
          <a:p>
            <a:pPr defTabSz="822960" eaLnBrk="1" fontAlgn="auto" hangingPunct="1">
              <a:spcBef>
                <a:spcPts val="0"/>
              </a:spcBef>
              <a:spcAft>
                <a:spcPts val="0"/>
              </a:spcAft>
            </a:pPr>
            <a:r>
              <a:rPr lang="en-US" sz="1620" i="1" dirty="0">
                <a:solidFill>
                  <a:prstClr val="black"/>
                </a:solidFill>
                <a:latin typeface="Aptos" panose="02110004020202020204"/>
              </a:rPr>
              <a:t>DMT 55	  Survey of Design &amp; Manufacturing Processes</a:t>
            </a:r>
          </a:p>
          <a:p>
            <a:pPr defTabSz="822960" eaLnBrk="1" fontAlgn="auto" hangingPunct="1">
              <a:spcBef>
                <a:spcPts val="0"/>
              </a:spcBef>
              <a:spcAft>
                <a:spcPts val="0"/>
              </a:spcAft>
            </a:pPr>
            <a:r>
              <a:rPr lang="en-US" i="1" dirty="0">
                <a:solidFill>
                  <a:prstClr val="black"/>
                </a:solidFill>
                <a:latin typeface="Aptos" panose="02110004020202020204"/>
              </a:rPr>
              <a:t> </a:t>
            </a:r>
          </a:p>
          <a:p>
            <a:pPr defTabSz="822960" eaLnBrk="1" fontAlgn="auto" hangingPunct="1">
              <a:spcBef>
                <a:spcPts val="0"/>
              </a:spcBef>
              <a:spcAft>
                <a:spcPts val="0"/>
              </a:spcAft>
            </a:pPr>
            <a:r>
              <a:rPr lang="en-US" sz="1620" i="1" dirty="0">
                <a:solidFill>
                  <a:prstClr val="black"/>
                </a:solidFill>
                <a:latin typeface="Aptos" panose="02110004020202020204"/>
              </a:rPr>
              <a:t>DMT 53     </a:t>
            </a:r>
            <a:r>
              <a:rPr lang="en-US" sz="1620" i="1" dirty="0">
                <a:solidFill>
                  <a:prstClr val="black"/>
                </a:solidFill>
                <a:latin typeface="Aptos" panose="02110004020202020204"/>
                <a:sym typeface="Wingdings" panose="05000000000000000000" pitchFamily="2" charset="2"/>
              </a:rPr>
              <a:t>Intro to Additive Manufacturing</a:t>
            </a:r>
          </a:p>
          <a:p>
            <a:pPr defTabSz="822960" eaLnBrk="1" fontAlgn="auto" hangingPunct="1">
              <a:spcBef>
                <a:spcPts val="0"/>
              </a:spcBef>
              <a:spcAft>
                <a:spcPts val="0"/>
              </a:spcAft>
            </a:pPr>
            <a:r>
              <a:rPr lang="en-US" sz="2000" i="1" dirty="0">
                <a:solidFill>
                  <a:prstClr val="black"/>
                </a:solidFill>
                <a:latin typeface="Aptos" panose="02110004020202020204"/>
                <a:sym typeface="Wingdings" panose="05000000000000000000" pitchFamily="2" charset="2"/>
              </a:rPr>
              <a:t>  </a:t>
            </a:r>
          </a:p>
          <a:p>
            <a:pPr defTabSz="822960" eaLnBrk="1" fontAlgn="auto" hangingPunct="1">
              <a:spcBef>
                <a:spcPts val="0"/>
              </a:spcBef>
              <a:spcAft>
                <a:spcPts val="0"/>
              </a:spcAft>
            </a:pPr>
            <a:r>
              <a:rPr lang="en-US" sz="1620" i="1" dirty="0">
                <a:solidFill>
                  <a:prstClr val="black"/>
                </a:solidFill>
                <a:latin typeface="Aptos" panose="02110004020202020204"/>
                <a:sym typeface="Wingdings" panose="05000000000000000000" pitchFamily="2" charset="2"/>
              </a:rPr>
              <a:t>DMT 54      Product Development with 3D Printing</a:t>
            </a:r>
          </a:p>
          <a:p>
            <a:pPr defTabSz="822960" eaLnBrk="1" fontAlgn="auto" hangingPunct="1">
              <a:spcBef>
                <a:spcPts val="0"/>
              </a:spcBef>
              <a:spcAft>
                <a:spcPts val="0"/>
              </a:spcAft>
            </a:pPr>
            <a:r>
              <a:rPr lang="en-US" sz="1600" i="1" dirty="0">
                <a:solidFill>
                  <a:prstClr val="black"/>
                </a:solidFill>
                <a:latin typeface="Aptos" panose="02110004020202020204"/>
                <a:sym typeface="Wingdings" panose="05000000000000000000" pitchFamily="2" charset="2"/>
              </a:rPr>
              <a:t> </a:t>
            </a:r>
          </a:p>
          <a:p>
            <a:pPr defTabSz="822960" eaLnBrk="1" fontAlgn="auto" hangingPunct="1">
              <a:spcBef>
                <a:spcPts val="0"/>
              </a:spcBef>
              <a:spcAft>
                <a:spcPts val="0"/>
              </a:spcAft>
            </a:pPr>
            <a:r>
              <a:rPr lang="en-US" sz="1620" i="1" dirty="0">
                <a:solidFill>
                  <a:prstClr val="black"/>
                </a:solidFill>
                <a:latin typeface="Aptos" panose="02110004020202020204"/>
                <a:sym typeface="Wingdings" panose="05000000000000000000" pitchFamily="2" charset="2"/>
              </a:rPr>
              <a:t>DMT 56      3D Printing Technician</a:t>
            </a:r>
            <a:endParaRPr lang="en-US" sz="1620" i="1" dirty="0">
              <a:solidFill>
                <a:prstClr val="black"/>
              </a:solidFill>
              <a:latin typeface="Aptos" panose="02110004020202020204"/>
            </a:endParaRPr>
          </a:p>
          <a:p>
            <a:pPr defTabSz="822960" eaLnBrk="1" fontAlgn="auto" hangingPunct="1">
              <a:spcBef>
                <a:spcPts val="0"/>
              </a:spcBef>
              <a:spcAft>
                <a:spcPts val="0"/>
              </a:spcAft>
            </a:pPr>
            <a:endParaRPr lang="en-US" sz="1620" i="1" dirty="0">
              <a:solidFill>
                <a:prstClr val="black"/>
              </a:solidFill>
              <a:latin typeface="Aptos" panose="02110004020202020204"/>
              <a:sym typeface="Wingdings" panose="05000000000000000000" pitchFamily="2" charset="2"/>
            </a:endParaRPr>
          </a:p>
          <a:p>
            <a:pPr defTabSz="822960" eaLnBrk="1" fontAlgn="auto" hangingPunct="1">
              <a:spcBef>
                <a:spcPts val="0"/>
              </a:spcBef>
              <a:spcAft>
                <a:spcPts val="0"/>
              </a:spcAft>
            </a:pPr>
            <a:r>
              <a:rPr lang="en-US" sz="1620" i="1" dirty="0">
                <a:solidFill>
                  <a:prstClr val="black"/>
                </a:solidFill>
                <a:latin typeface="Aptos" panose="02110004020202020204"/>
              </a:rPr>
              <a:t>DMT 57      </a:t>
            </a:r>
            <a:r>
              <a:rPr lang="en-US" sz="1620" i="1" dirty="0">
                <a:solidFill>
                  <a:prstClr val="black"/>
                </a:solidFill>
                <a:latin typeface="Aptos" panose="02110004020202020204"/>
                <a:sym typeface="Wingdings" panose="05000000000000000000" pitchFamily="2" charset="2"/>
              </a:rPr>
              <a:t>Design for Additive Manufacturing</a:t>
            </a:r>
          </a:p>
          <a:p>
            <a:pPr defTabSz="822960" eaLnBrk="1" fontAlgn="auto" hangingPunct="1">
              <a:spcBef>
                <a:spcPts val="0"/>
              </a:spcBef>
              <a:spcAft>
                <a:spcPts val="0"/>
              </a:spcAft>
            </a:pPr>
            <a:endParaRPr lang="en-US" sz="1620" i="1" dirty="0">
              <a:solidFill>
                <a:prstClr val="black"/>
              </a:solidFill>
              <a:latin typeface="Aptos" panose="02110004020202020204"/>
              <a:sym typeface="Wingdings" panose="05000000000000000000" pitchFamily="2" charset="2"/>
            </a:endParaRPr>
          </a:p>
        </p:txBody>
      </p:sp>
      <p:pic>
        <p:nvPicPr>
          <p:cNvPr id="9" name="Picture 4" descr="Formlabs printer is faster, easy to use | Plastics Machinery &amp; Manufacturing">
            <a:extLst>
              <a:ext uri="{FF2B5EF4-FFF2-40B4-BE49-F238E27FC236}">
                <a16:creationId xmlns:a16="http://schemas.microsoft.com/office/drawing/2014/main" id="{A25F524F-116A-FBE3-A081-7BB6C5FED6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2975" y="1257137"/>
            <a:ext cx="1786824" cy="23230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72572D-308E-D844-220F-61BBFF9E617C}"/>
              </a:ext>
            </a:extLst>
          </p:cNvPr>
          <p:cNvSpPr/>
          <p:nvPr/>
        </p:nvSpPr>
        <p:spPr>
          <a:xfrm>
            <a:off x="476250" y="1694049"/>
            <a:ext cx="5457967" cy="101425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5598D99-25B8-8989-1F98-F6D9A452D009}"/>
              </a:ext>
            </a:extLst>
          </p:cNvPr>
          <p:cNvSpPr txBox="1"/>
          <p:nvPr/>
        </p:nvSpPr>
        <p:spPr>
          <a:xfrm>
            <a:off x="3846597" y="1416136"/>
            <a:ext cx="2667142" cy="315471"/>
          </a:xfrm>
          <a:prstGeom prst="rect">
            <a:avLst/>
          </a:prstGeom>
          <a:noFill/>
        </p:spPr>
        <p:txBody>
          <a:bodyPr wrap="square">
            <a:spAutoFit/>
          </a:bodyPr>
          <a:lstStyle/>
          <a:p>
            <a:r>
              <a:rPr lang="en-US" sz="1450" b="0" i="1" dirty="0">
                <a:solidFill>
                  <a:srgbClr val="C00000"/>
                </a:solidFill>
                <a:latin typeface="Aptos" panose="02110004020202020204"/>
                <a:sym typeface="Wingdings" panose="05000000000000000000" pitchFamily="2" charset="2"/>
              </a:rPr>
              <a:t>Dual Enrollment Program</a:t>
            </a:r>
            <a:endParaRPr lang="en-US" sz="1450" b="0" dirty="0">
              <a:solidFill>
                <a:srgbClr val="C00000"/>
              </a:solidFill>
            </a:endParaRPr>
          </a:p>
        </p:txBody>
      </p:sp>
      <p:sp>
        <p:nvSpPr>
          <p:cNvPr id="8" name="Right Brace 7">
            <a:extLst>
              <a:ext uri="{FF2B5EF4-FFF2-40B4-BE49-F238E27FC236}">
                <a16:creationId xmlns:a16="http://schemas.microsoft.com/office/drawing/2014/main" id="{C973A293-CDF5-6281-86FF-D42298B44E78}"/>
              </a:ext>
            </a:extLst>
          </p:cNvPr>
          <p:cNvSpPr/>
          <p:nvPr/>
        </p:nvSpPr>
        <p:spPr>
          <a:xfrm>
            <a:off x="5100637" y="2307779"/>
            <a:ext cx="962024" cy="2010185"/>
          </a:xfrm>
          <a:prstGeom prst="rightBrace">
            <a:avLst>
              <a:gd name="adj1" fmla="val 22194"/>
              <a:gd name="adj2" fmla="val 5046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E6340A6-486B-04B3-6DEB-DA857DDECD3D}"/>
              </a:ext>
            </a:extLst>
          </p:cNvPr>
          <p:cNvSpPr txBox="1"/>
          <p:nvPr/>
        </p:nvSpPr>
        <p:spPr>
          <a:xfrm rot="5400000">
            <a:off x="5191757" y="3191519"/>
            <a:ext cx="2218886" cy="451406"/>
          </a:xfrm>
          <a:prstGeom prst="rect">
            <a:avLst/>
          </a:prstGeom>
          <a:noFill/>
        </p:spPr>
        <p:txBody>
          <a:bodyPr wrap="square">
            <a:spAutoFit/>
          </a:bodyPr>
          <a:lstStyle/>
          <a:p>
            <a:pPr algn="ctr">
              <a:lnSpc>
                <a:spcPts val="1400"/>
              </a:lnSpc>
            </a:pPr>
            <a:r>
              <a:rPr lang="en-US" sz="1300" b="0" i="1" dirty="0">
                <a:solidFill>
                  <a:srgbClr val="C00000"/>
                </a:solidFill>
                <a:latin typeface="Aptos" panose="02110004020202020204"/>
                <a:sym typeface="Wingdings" panose="05000000000000000000" pitchFamily="2" charset="2"/>
              </a:rPr>
              <a:t>Additive Manufacturing  Technician Certificate</a:t>
            </a:r>
            <a:endParaRPr lang="en-US" sz="1300" b="0" dirty="0">
              <a:solidFill>
                <a:srgbClr val="C00000"/>
              </a:solidFill>
            </a:endParaRPr>
          </a:p>
        </p:txBody>
      </p:sp>
    </p:spTree>
    <p:extLst>
      <p:ext uri="{BB962C8B-B14F-4D97-AF65-F5344CB8AC3E}">
        <p14:creationId xmlns:p14="http://schemas.microsoft.com/office/powerpoint/2010/main" val="10747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16614" y="1454301"/>
            <a:ext cx="5227386" cy="3156715"/>
          </a:xfrm>
          <a:prstGeom prst="rect">
            <a:avLst/>
          </a:prstGeom>
        </p:spPr>
      </p:pic>
      <p:sp>
        <p:nvSpPr>
          <p:cNvPr id="2" name="Title 1"/>
          <p:cNvSpPr>
            <a:spLocks noGrp="1"/>
          </p:cNvSpPr>
          <p:nvPr>
            <p:ph type="title"/>
          </p:nvPr>
        </p:nvSpPr>
        <p:spPr>
          <a:xfrm>
            <a:off x="560148" y="275767"/>
            <a:ext cx="8339138" cy="706437"/>
          </a:xfrm>
        </p:spPr>
        <p:txBody>
          <a:bodyPr/>
          <a:lstStyle/>
          <a:p>
            <a:r>
              <a:rPr lang="en-US" dirty="0">
                <a:solidFill>
                  <a:schemeClr val="tx1"/>
                </a:solidFill>
              </a:rPr>
              <a:t>SLA</a:t>
            </a:r>
          </a:p>
        </p:txBody>
      </p:sp>
      <p:sp>
        <p:nvSpPr>
          <p:cNvPr id="3" name="Content Placeholder 2"/>
          <p:cNvSpPr>
            <a:spLocks noGrp="1"/>
          </p:cNvSpPr>
          <p:nvPr>
            <p:ph sz="half" idx="1"/>
          </p:nvPr>
        </p:nvSpPr>
        <p:spPr>
          <a:xfrm>
            <a:off x="350874" y="1216544"/>
            <a:ext cx="4658811" cy="3394472"/>
          </a:xfrm>
        </p:spPr>
        <p:txBody>
          <a:bodyPr/>
          <a:lstStyle/>
          <a:p>
            <a:r>
              <a:rPr lang="en-US" sz="2000" dirty="0"/>
              <a:t>Very fine resolution 25 micron layers</a:t>
            </a:r>
          </a:p>
          <a:p>
            <a:r>
              <a:rPr lang="en-US" sz="2000" dirty="0"/>
              <a:t>Liquid Thermoset polymers</a:t>
            </a:r>
          </a:p>
          <a:p>
            <a:r>
              <a:rPr lang="en-US" sz="2000" dirty="0"/>
              <a:t>watertight parts</a:t>
            </a:r>
          </a:p>
          <a:p>
            <a:r>
              <a:rPr lang="en-US" sz="2000" dirty="0"/>
              <a:t>Supports are needed to keep build on plate</a:t>
            </a:r>
          </a:p>
          <a:p>
            <a:r>
              <a:rPr lang="en-US" sz="2000" dirty="0"/>
              <a:t>All layers must have some connections, no island or feathery features without support</a:t>
            </a:r>
          </a:p>
        </p:txBody>
      </p:sp>
    </p:spTree>
    <p:extLst>
      <p:ext uri="{BB962C8B-B14F-4D97-AF65-F5344CB8AC3E}">
        <p14:creationId xmlns:p14="http://schemas.microsoft.com/office/powerpoint/2010/main" val="630752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102054"/>
            <a:ext cx="8339138" cy="706437"/>
          </a:xfrm>
        </p:spPr>
        <p:txBody>
          <a:bodyPr/>
          <a:lstStyle/>
          <a:p>
            <a:r>
              <a:rPr lang="en-US" dirty="0">
                <a:solidFill>
                  <a:schemeClr val="tx1"/>
                </a:solidFill>
              </a:rPr>
              <a:t>SLA – super fine resolution</a:t>
            </a:r>
          </a:p>
        </p:txBody>
      </p:sp>
      <p:sp>
        <p:nvSpPr>
          <p:cNvPr id="3" name="Content Placeholder 2"/>
          <p:cNvSpPr>
            <a:spLocks noGrp="1"/>
          </p:cNvSpPr>
          <p:nvPr>
            <p:ph sz="half" idx="1"/>
          </p:nvPr>
        </p:nvSpPr>
        <p:spPr>
          <a:xfrm>
            <a:off x="457200" y="1200151"/>
            <a:ext cx="5652930" cy="3394472"/>
          </a:xfrm>
        </p:spPr>
        <p:txBody>
          <a:bodyPr/>
          <a:lstStyle/>
          <a:p>
            <a:r>
              <a:rPr lang="en-US" dirty="0"/>
              <a:t>Can produce highly detailed &amp; translucent parts </a:t>
            </a:r>
          </a:p>
        </p:txBody>
      </p:sp>
      <p:pic>
        <p:nvPicPr>
          <p:cNvPr id="5" name="Picture 4"/>
          <p:cNvPicPr>
            <a:picLocks noChangeAspect="1"/>
          </p:cNvPicPr>
          <p:nvPr/>
        </p:nvPicPr>
        <p:blipFill>
          <a:blip r:embed="rId2"/>
          <a:stretch>
            <a:fillRect/>
          </a:stretch>
        </p:blipFill>
        <p:spPr>
          <a:xfrm>
            <a:off x="4010376" y="1796823"/>
            <a:ext cx="4873503" cy="2697689"/>
          </a:xfrm>
          <a:prstGeom prst="rect">
            <a:avLst/>
          </a:prstGeom>
        </p:spPr>
      </p:pic>
      <p:pic>
        <p:nvPicPr>
          <p:cNvPr id="6" name="Picture 5"/>
          <p:cNvPicPr>
            <a:picLocks noChangeAspect="1"/>
          </p:cNvPicPr>
          <p:nvPr/>
        </p:nvPicPr>
        <p:blipFill>
          <a:blip r:embed="rId3"/>
          <a:stretch>
            <a:fillRect/>
          </a:stretch>
        </p:blipFill>
        <p:spPr>
          <a:xfrm>
            <a:off x="957541" y="2126346"/>
            <a:ext cx="2855828" cy="2706065"/>
          </a:xfrm>
          <a:prstGeom prst="rect">
            <a:avLst/>
          </a:prstGeom>
        </p:spPr>
      </p:pic>
    </p:spTree>
    <p:extLst>
      <p:ext uri="{BB962C8B-B14F-4D97-AF65-F5344CB8AC3E}">
        <p14:creationId xmlns:p14="http://schemas.microsoft.com/office/powerpoint/2010/main" val="106616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5986" y="65392"/>
            <a:ext cx="8339138" cy="706437"/>
          </a:xfrm>
        </p:spPr>
        <p:txBody>
          <a:bodyPr/>
          <a:lstStyle/>
          <a:p>
            <a:r>
              <a:rPr lang="en-US" dirty="0">
                <a:solidFill>
                  <a:schemeClr val="tx1"/>
                </a:solidFill>
              </a:rPr>
              <a:t>SLA parts are highly isotropic, watertight parts </a:t>
            </a:r>
          </a:p>
        </p:txBody>
      </p:sp>
      <p:pic>
        <p:nvPicPr>
          <p:cNvPr id="7" name="Picture 6"/>
          <p:cNvPicPr>
            <a:picLocks noChangeAspect="1"/>
          </p:cNvPicPr>
          <p:nvPr/>
        </p:nvPicPr>
        <p:blipFill>
          <a:blip r:embed="rId2"/>
          <a:stretch>
            <a:fillRect/>
          </a:stretch>
        </p:blipFill>
        <p:spPr>
          <a:xfrm>
            <a:off x="240765" y="1071271"/>
            <a:ext cx="8449580" cy="3502087"/>
          </a:xfrm>
          <a:prstGeom prst="rect">
            <a:avLst/>
          </a:prstGeom>
        </p:spPr>
      </p:pic>
    </p:spTree>
    <p:extLst>
      <p:ext uri="{BB962C8B-B14F-4D97-AF65-F5344CB8AC3E}">
        <p14:creationId xmlns:p14="http://schemas.microsoft.com/office/powerpoint/2010/main" val="1924534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123690"/>
            <a:ext cx="8339138" cy="706437"/>
          </a:xfrm>
        </p:spPr>
        <p:txBody>
          <a:bodyPr/>
          <a:lstStyle/>
          <a:p>
            <a:r>
              <a:rPr lang="en-US" dirty="0">
                <a:solidFill>
                  <a:schemeClr val="tx1"/>
                </a:solidFill>
              </a:rPr>
              <a:t>SLA Design considerations; print speed </a:t>
            </a:r>
          </a:p>
        </p:txBody>
      </p:sp>
      <p:pic>
        <p:nvPicPr>
          <p:cNvPr id="5" name="Picture 4"/>
          <p:cNvPicPr>
            <a:picLocks noChangeAspect="1"/>
          </p:cNvPicPr>
          <p:nvPr/>
        </p:nvPicPr>
        <p:blipFill>
          <a:blip r:embed="rId2"/>
          <a:stretch>
            <a:fillRect/>
          </a:stretch>
        </p:blipFill>
        <p:spPr>
          <a:xfrm>
            <a:off x="648314" y="940514"/>
            <a:ext cx="7638266" cy="3858884"/>
          </a:xfrm>
          <a:prstGeom prst="rect">
            <a:avLst/>
          </a:prstGeom>
        </p:spPr>
      </p:pic>
    </p:spTree>
    <p:extLst>
      <p:ext uri="{BB962C8B-B14F-4D97-AF65-F5344CB8AC3E}">
        <p14:creationId xmlns:p14="http://schemas.microsoft.com/office/powerpoint/2010/main" val="227811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89696"/>
            <a:ext cx="8339138" cy="706437"/>
          </a:xfrm>
        </p:spPr>
        <p:txBody>
          <a:bodyPr/>
          <a:lstStyle/>
          <a:p>
            <a:r>
              <a:rPr lang="en-US" dirty="0">
                <a:solidFill>
                  <a:schemeClr val="tx1"/>
                </a:solidFill>
              </a:rPr>
              <a:t>Print Speed comparison </a:t>
            </a:r>
          </a:p>
        </p:txBody>
      </p:sp>
      <p:pic>
        <p:nvPicPr>
          <p:cNvPr id="5" name="Picture 4"/>
          <p:cNvPicPr>
            <a:picLocks noChangeAspect="1"/>
          </p:cNvPicPr>
          <p:nvPr/>
        </p:nvPicPr>
        <p:blipFill>
          <a:blip r:embed="rId2"/>
          <a:stretch>
            <a:fillRect/>
          </a:stretch>
        </p:blipFill>
        <p:spPr>
          <a:xfrm>
            <a:off x="1377846" y="867016"/>
            <a:ext cx="5399479" cy="3776421"/>
          </a:xfrm>
          <a:prstGeom prst="rect">
            <a:avLst/>
          </a:prstGeom>
        </p:spPr>
      </p:pic>
    </p:spTree>
    <p:extLst>
      <p:ext uri="{BB962C8B-B14F-4D97-AF65-F5344CB8AC3E}">
        <p14:creationId xmlns:p14="http://schemas.microsoft.com/office/powerpoint/2010/main" val="2943864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0" y="116447"/>
            <a:ext cx="8339138" cy="706437"/>
          </a:xfrm>
        </p:spPr>
        <p:txBody>
          <a:bodyPr/>
          <a:lstStyle/>
          <a:p>
            <a:r>
              <a:rPr lang="en-US" dirty="0">
                <a:solidFill>
                  <a:schemeClr val="tx1"/>
                </a:solidFill>
              </a:rPr>
              <a:t>Post Processing considerations</a:t>
            </a:r>
          </a:p>
        </p:txBody>
      </p:sp>
      <p:pic>
        <p:nvPicPr>
          <p:cNvPr id="5" name="Picture 4"/>
          <p:cNvPicPr>
            <a:picLocks noChangeAspect="1"/>
          </p:cNvPicPr>
          <p:nvPr/>
        </p:nvPicPr>
        <p:blipFill>
          <a:blip r:embed="rId2"/>
          <a:stretch>
            <a:fillRect/>
          </a:stretch>
        </p:blipFill>
        <p:spPr>
          <a:xfrm>
            <a:off x="1134319" y="950205"/>
            <a:ext cx="6402186" cy="3644027"/>
          </a:xfrm>
          <a:prstGeom prst="rect">
            <a:avLst/>
          </a:prstGeom>
        </p:spPr>
      </p:pic>
    </p:spTree>
    <p:extLst>
      <p:ext uri="{BB962C8B-B14F-4D97-AF65-F5344CB8AC3E}">
        <p14:creationId xmlns:p14="http://schemas.microsoft.com/office/powerpoint/2010/main" val="2784555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87" y="100451"/>
            <a:ext cx="8339138" cy="706437"/>
          </a:xfrm>
        </p:spPr>
        <p:txBody>
          <a:bodyPr/>
          <a:lstStyle/>
          <a:p>
            <a:r>
              <a:rPr lang="en-US" dirty="0">
                <a:solidFill>
                  <a:schemeClr val="tx1"/>
                </a:solidFill>
              </a:rPr>
              <a:t>Support removal – </a:t>
            </a:r>
            <a:r>
              <a:rPr lang="en-US" dirty="0" err="1">
                <a:solidFill>
                  <a:schemeClr val="tx1"/>
                </a:solidFill>
              </a:rPr>
              <a:t>FDM</a:t>
            </a:r>
            <a:r>
              <a:rPr lang="en-US" dirty="0">
                <a:solidFill>
                  <a:schemeClr val="tx1"/>
                </a:solidFill>
              </a:rPr>
              <a:t> – dissolvable or break away </a:t>
            </a: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6753" r="35085"/>
          <a:stretch/>
        </p:blipFill>
        <p:spPr>
          <a:xfrm>
            <a:off x="5827236" y="806888"/>
            <a:ext cx="2853160" cy="2561169"/>
          </a:xfrm>
        </p:spPr>
      </p:pic>
      <p:pic>
        <p:nvPicPr>
          <p:cNvPr id="4" name="Picture 3"/>
          <p:cNvPicPr>
            <a:picLocks noChangeAspect="1"/>
          </p:cNvPicPr>
          <p:nvPr/>
        </p:nvPicPr>
        <p:blipFill>
          <a:blip r:embed="rId3"/>
          <a:stretch>
            <a:fillRect/>
          </a:stretch>
        </p:blipFill>
        <p:spPr>
          <a:xfrm>
            <a:off x="145301" y="1200151"/>
            <a:ext cx="5376440" cy="29639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1742" y="2752838"/>
            <a:ext cx="3505204" cy="1906639"/>
          </a:xfrm>
          <a:prstGeom prst="rect">
            <a:avLst/>
          </a:prstGeom>
        </p:spPr>
      </p:pic>
    </p:spTree>
    <p:extLst>
      <p:ext uri="{BB962C8B-B14F-4D97-AF65-F5344CB8AC3E}">
        <p14:creationId xmlns:p14="http://schemas.microsoft.com/office/powerpoint/2010/main" val="4157457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12153"/>
            <a:ext cx="8339138" cy="706437"/>
          </a:xfrm>
        </p:spPr>
        <p:txBody>
          <a:bodyPr/>
          <a:lstStyle/>
          <a:p>
            <a:r>
              <a:rPr lang="en-US" dirty="0">
                <a:solidFill>
                  <a:schemeClr val="tx1"/>
                </a:solidFill>
              </a:rPr>
              <a:t>Support removal – SLA – break away </a:t>
            </a:r>
          </a:p>
        </p:txBody>
      </p:sp>
      <p:pic>
        <p:nvPicPr>
          <p:cNvPr id="5" name="Picture 4"/>
          <p:cNvPicPr>
            <a:picLocks noChangeAspect="1"/>
          </p:cNvPicPr>
          <p:nvPr/>
        </p:nvPicPr>
        <p:blipFill>
          <a:blip r:embed="rId2"/>
          <a:stretch>
            <a:fillRect/>
          </a:stretch>
        </p:blipFill>
        <p:spPr>
          <a:xfrm>
            <a:off x="211961" y="1076297"/>
            <a:ext cx="3532382" cy="2535003"/>
          </a:xfrm>
          <a:prstGeom prst="rect">
            <a:avLst/>
          </a:prstGeo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76500" y="2048570"/>
            <a:ext cx="4038600" cy="269265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889" y="993104"/>
            <a:ext cx="3377493" cy="2110933"/>
          </a:xfrm>
          <a:prstGeom prst="rect">
            <a:avLst/>
          </a:prstGeom>
        </p:spPr>
      </p:pic>
    </p:spTree>
    <p:extLst>
      <p:ext uri="{BB962C8B-B14F-4D97-AF65-F5344CB8AC3E}">
        <p14:creationId xmlns:p14="http://schemas.microsoft.com/office/powerpoint/2010/main" val="4152231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45" y="85939"/>
            <a:ext cx="8339138" cy="706437"/>
          </a:xfrm>
        </p:spPr>
        <p:txBody>
          <a:bodyPr/>
          <a:lstStyle/>
          <a:p>
            <a:r>
              <a:rPr lang="en-US" dirty="0">
                <a:solidFill>
                  <a:schemeClr val="tx1"/>
                </a:solidFill>
              </a:rPr>
              <a:t>Support removal – SLS powder  </a:t>
            </a:r>
          </a:p>
        </p:txBody>
      </p:sp>
      <p:pic>
        <p:nvPicPr>
          <p:cNvPr id="5" name="Picture 4"/>
          <p:cNvPicPr>
            <a:picLocks noChangeAspect="1"/>
          </p:cNvPicPr>
          <p:nvPr/>
        </p:nvPicPr>
        <p:blipFill>
          <a:blip r:embed="rId2"/>
          <a:stretch>
            <a:fillRect/>
          </a:stretch>
        </p:blipFill>
        <p:spPr>
          <a:xfrm>
            <a:off x="964252" y="927055"/>
            <a:ext cx="6325903" cy="3614134"/>
          </a:xfrm>
          <a:prstGeom prst="rect">
            <a:avLst/>
          </a:prstGeom>
        </p:spPr>
      </p:pic>
    </p:spTree>
    <p:extLst>
      <p:ext uri="{BB962C8B-B14F-4D97-AF65-F5344CB8AC3E}">
        <p14:creationId xmlns:p14="http://schemas.microsoft.com/office/powerpoint/2010/main" val="376418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8418" y="244498"/>
            <a:ext cx="8339138" cy="706437"/>
          </a:xfrm>
        </p:spPr>
        <p:txBody>
          <a:bodyPr/>
          <a:lstStyle/>
          <a:p>
            <a:r>
              <a:rPr lang="en-US" dirty="0">
                <a:solidFill>
                  <a:schemeClr val="tx1"/>
                </a:solidFill>
              </a:rPr>
              <a:t>Current Internships, Industry &amp; career connections </a:t>
            </a:r>
            <a:br>
              <a:rPr lang="en-US" dirty="0"/>
            </a:br>
            <a:endParaRPr lang="en-US" dirty="0"/>
          </a:p>
        </p:txBody>
      </p:sp>
      <p:sp>
        <p:nvSpPr>
          <p:cNvPr id="3" name="Content Placeholder 2"/>
          <p:cNvSpPr>
            <a:spLocks noGrp="1"/>
          </p:cNvSpPr>
          <p:nvPr>
            <p:ph sz="half" idx="1"/>
          </p:nvPr>
        </p:nvSpPr>
        <p:spPr>
          <a:xfrm>
            <a:off x="329609" y="1207240"/>
            <a:ext cx="5582094" cy="2556686"/>
          </a:xfrm>
        </p:spPr>
        <p:txBody>
          <a:bodyPr/>
          <a:lstStyle/>
          <a:p>
            <a:r>
              <a:rPr lang="en-US" dirty="0"/>
              <a:t>Internships &amp; Partners</a:t>
            </a:r>
          </a:p>
          <a:p>
            <a:pPr lvl="1"/>
            <a:r>
              <a:rPr lang="en-US" dirty="0"/>
              <a:t>Sandia National Laboratories</a:t>
            </a:r>
          </a:p>
          <a:p>
            <a:pPr lvl="1"/>
            <a:r>
              <a:rPr lang="en-US" dirty="0"/>
              <a:t>Lam Research</a:t>
            </a:r>
          </a:p>
          <a:p>
            <a:pPr lvl="1"/>
            <a:r>
              <a:rPr lang="en-US" dirty="0" err="1"/>
              <a:t>NextFlex</a:t>
            </a:r>
            <a:endParaRPr lang="en-US" dirty="0"/>
          </a:p>
          <a:p>
            <a:pPr lvl="1"/>
            <a:r>
              <a:rPr lang="en-US" dirty="0"/>
              <a:t>SME Silicon Valley Chapter 98</a:t>
            </a:r>
          </a:p>
          <a:p>
            <a:pPr lvl="2"/>
            <a:r>
              <a:rPr lang="en-US" dirty="0"/>
              <a:t>Society of Manufacturing Engineers</a:t>
            </a:r>
          </a:p>
          <a:p>
            <a:pPr lvl="2"/>
            <a:r>
              <a:rPr lang="en-US" dirty="0"/>
              <a:t>Local Industry tours and networking</a:t>
            </a:r>
          </a:p>
          <a:p>
            <a:pPr lvl="2"/>
            <a:r>
              <a:rPr lang="en-US" dirty="0"/>
              <a:t>Resume &amp; Career guidance</a:t>
            </a:r>
          </a:p>
          <a:p>
            <a:pPr marL="914628" lvl="2" indent="0">
              <a:buNone/>
            </a:pPr>
            <a:r>
              <a:rPr lang="en-US" dirty="0"/>
              <a:t>		</a:t>
            </a:r>
          </a:p>
        </p:txBody>
      </p:sp>
      <p:sp>
        <p:nvSpPr>
          <p:cNvPr id="7" name="Content Placeholder 2"/>
          <p:cNvSpPr>
            <a:spLocks noGrp="1"/>
          </p:cNvSpPr>
          <p:nvPr>
            <p:ph sz="half" idx="1"/>
          </p:nvPr>
        </p:nvSpPr>
        <p:spPr>
          <a:xfrm>
            <a:off x="5788614" y="1207240"/>
            <a:ext cx="4319405" cy="745607"/>
          </a:xfrm>
        </p:spPr>
        <p:txBody>
          <a:bodyPr/>
          <a:lstStyle/>
          <a:p>
            <a:r>
              <a:rPr lang="en-US" dirty="0"/>
              <a:t>LinkedIn groups</a:t>
            </a:r>
          </a:p>
          <a:p>
            <a:pPr lvl="1"/>
            <a:r>
              <a:rPr lang="en-US" sz="2000" dirty="0"/>
              <a:t>CAD</a:t>
            </a:r>
          </a:p>
          <a:p>
            <a:pPr lvl="1"/>
            <a:r>
              <a:rPr lang="en-US" sz="2000" dirty="0" err="1"/>
              <a:t>CNC</a:t>
            </a:r>
            <a:r>
              <a:rPr lang="en-US" sz="2000" dirty="0"/>
              <a:t>/CAM/</a:t>
            </a:r>
            <a:r>
              <a:rPr lang="en-US" sz="2000" dirty="0" err="1"/>
              <a:t>MFG</a:t>
            </a:r>
            <a:endParaRPr lang="en-US" sz="2000" dirty="0"/>
          </a:p>
          <a:p>
            <a:pPr lvl="1"/>
            <a:r>
              <a:rPr lang="en-US" sz="2000" dirty="0"/>
              <a:t>3D Printing/AM</a:t>
            </a:r>
          </a:p>
          <a:p>
            <a:r>
              <a:rPr lang="en-US" dirty="0" err="1"/>
              <a:t>DMT</a:t>
            </a:r>
            <a:r>
              <a:rPr lang="en-US" dirty="0"/>
              <a:t> </a:t>
            </a:r>
            <a:r>
              <a:rPr lang="en-US" dirty="0">
                <a:hlinkClick r:id="rId2"/>
              </a:rPr>
              <a:t>Partners</a:t>
            </a:r>
            <a:endParaRPr lang="en-US" dirty="0"/>
          </a:p>
          <a:p>
            <a:pPr lvl="1"/>
            <a:r>
              <a:rPr lang="en-US" sz="2000" dirty="0"/>
              <a:t>HAAS</a:t>
            </a:r>
          </a:p>
          <a:p>
            <a:pPr lvl="1"/>
            <a:r>
              <a:rPr lang="en-US" sz="2000" dirty="0"/>
              <a:t>Siemens</a:t>
            </a:r>
          </a:p>
          <a:p>
            <a:pPr lvl="1"/>
            <a:r>
              <a:rPr lang="en-US" sz="2000" dirty="0"/>
              <a:t>Autodesk</a:t>
            </a:r>
            <a:r>
              <a:rPr lang="en-US" dirty="0"/>
              <a:t>	</a:t>
            </a:r>
          </a:p>
          <a:p>
            <a:pPr lvl="1"/>
            <a:r>
              <a:rPr lang="en-US" sz="2000" dirty="0"/>
              <a:t>SME</a:t>
            </a:r>
            <a:r>
              <a:rPr lang="en-US" dirty="0"/>
              <a:t>	</a:t>
            </a:r>
          </a:p>
        </p:txBody>
      </p:sp>
      <p:sp>
        <p:nvSpPr>
          <p:cNvPr id="5" name="TextBox 4"/>
          <p:cNvSpPr txBox="1"/>
          <p:nvPr/>
        </p:nvSpPr>
        <p:spPr>
          <a:xfrm>
            <a:off x="1475267" y="4250752"/>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23594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5134" y="914004"/>
            <a:ext cx="3883859" cy="3661209"/>
          </a:xfrm>
        </p:spPr>
        <p:txBody>
          <a:bodyPr/>
          <a:lstStyle/>
          <a:p>
            <a:pPr marL="0" indent="0">
              <a:buNone/>
            </a:pPr>
            <a:r>
              <a:rPr lang="en-US" sz="2200" b="1" u="sng" dirty="0">
                <a:hlinkClick r:id="rId2"/>
              </a:rPr>
              <a:t>DMT 55</a:t>
            </a:r>
            <a:endParaRPr lang="en-US" sz="2200" b="1" u="sng" dirty="0"/>
          </a:p>
          <a:p>
            <a:pPr marL="0" indent="0">
              <a:buNone/>
            </a:pPr>
            <a:endParaRPr lang="en-US" sz="1400" b="1" dirty="0"/>
          </a:p>
          <a:p>
            <a:pPr marL="458788" indent="-307975">
              <a:spcAft>
                <a:spcPts val="1400"/>
              </a:spcAft>
            </a:pPr>
            <a:r>
              <a:rPr lang="en-US" sz="1400" kern="100" dirty="0">
                <a:latin typeface="Aptos" panose="020B0004020202020204" pitchFamily="34" charset="0"/>
                <a:ea typeface="Aptos" panose="020B0004020202020204" pitchFamily="34" charset="0"/>
                <a:cs typeface="Times New Roman" panose="02020603050405020304" pitchFamily="18" charset="0"/>
              </a:rPr>
              <a:t>Survey of Computer Aided Design (CAD), Machining,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and 3D Printing</a:t>
            </a:r>
          </a:p>
          <a:p>
            <a:pPr marL="458788" indent="-307975">
              <a:spcAft>
                <a:spcPts val="1400"/>
              </a:spcAft>
            </a:pPr>
            <a:r>
              <a:rPr lang="en-US" sz="1400" kern="100" dirty="0">
                <a:latin typeface="Aptos" panose="020B0004020202020204" pitchFamily="34" charset="0"/>
                <a:ea typeface="Aptos" panose="020B0004020202020204" pitchFamily="34" charset="0"/>
                <a:cs typeface="Times New Roman" panose="02020603050405020304" pitchFamily="18" charset="0"/>
              </a:rPr>
              <a:t>Build insight into how products are designed and fabricated</a:t>
            </a:r>
          </a:p>
          <a:p>
            <a:pPr marL="458788" indent="-307975">
              <a:spcAft>
                <a:spcPts val="1400"/>
              </a:spcAft>
            </a:pPr>
            <a:r>
              <a:rPr lang="en-US" sz="1400" kern="100" dirty="0">
                <a:latin typeface="Aptos" panose="020B0004020202020204" pitchFamily="34" charset="0"/>
                <a:ea typeface="Aptos" panose="020B0004020202020204" pitchFamily="34" charset="0"/>
                <a:cs typeface="Times New Roman" panose="02020603050405020304" pitchFamily="18" charset="0"/>
              </a:rPr>
              <a:t>Explore modern manufacturing processes &amp; equipment</a:t>
            </a:r>
          </a:p>
          <a:p>
            <a:pPr marL="458788" indent="-307975">
              <a:spcAft>
                <a:spcPts val="1400"/>
              </a:spcAft>
            </a:pPr>
            <a:r>
              <a:rPr lang="en-US" sz="1400" kern="100" dirty="0">
                <a:latin typeface="Aptos" panose="020B0004020202020204" pitchFamily="34" charset="0"/>
                <a:ea typeface="Aptos" panose="020B0004020202020204" pitchFamily="34" charset="0"/>
                <a:cs typeface="Times New Roman" panose="02020603050405020304" pitchFamily="18" charset="0"/>
              </a:rPr>
              <a:t>Gain skills in CNC machine setup, blueprint reading, measurement tools, and rapid prototyping</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458788" indent="-307975">
              <a:spcAft>
                <a:spcPts val="14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Work on team-based, real-world projects</a:t>
            </a:r>
          </a:p>
          <a:p>
            <a:pPr marL="0" indent="0">
              <a:buNone/>
            </a:pPr>
            <a:endParaRPr lang="en-US" sz="1400" b="1" dirty="0"/>
          </a:p>
          <a:p>
            <a:pPr marL="0" indent="0">
              <a:buNone/>
            </a:pPr>
            <a:endParaRPr lang="en-US" sz="1300" dirty="0"/>
          </a:p>
          <a:p>
            <a:pPr marL="0" indent="0">
              <a:buNone/>
            </a:pPr>
            <a:endParaRPr lang="en-US" sz="1300" dirty="0"/>
          </a:p>
        </p:txBody>
      </p:sp>
      <p:pic>
        <p:nvPicPr>
          <p:cNvPr id="8" name="Picture 7">
            <a:extLst>
              <a:ext uri="{FF2B5EF4-FFF2-40B4-BE49-F238E27FC236}">
                <a16:creationId xmlns:a16="http://schemas.microsoft.com/office/drawing/2014/main" id="{636B5237-3309-4BA1-B141-A89199B4081B}"/>
              </a:ext>
            </a:extLst>
          </p:cNvPr>
          <p:cNvPicPr>
            <a:picLocks noChangeAspect="1"/>
          </p:cNvPicPr>
          <p:nvPr/>
        </p:nvPicPr>
        <p:blipFill>
          <a:blip r:embed="rId3"/>
          <a:stretch>
            <a:fillRect/>
          </a:stretch>
        </p:blipFill>
        <p:spPr>
          <a:xfrm>
            <a:off x="4715558" y="1412078"/>
            <a:ext cx="4130803" cy="2520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a:extLst>
              <a:ext uri="{FF2B5EF4-FFF2-40B4-BE49-F238E27FC236}">
                <a16:creationId xmlns:a16="http://schemas.microsoft.com/office/drawing/2014/main" id="{CCE6070D-265D-4B88-2E50-AB8BA1464729}"/>
              </a:ext>
            </a:extLst>
          </p:cNvPr>
          <p:cNvSpPr txBox="1">
            <a:spLocks/>
          </p:cNvSpPr>
          <p:nvPr/>
        </p:nvSpPr>
        <p:spPr>
          <a:xfrm>
            <a:off x="184039" y="255468"/>
            <a:ext cx="8662322" cy="482761"/>
          </a:xfrm>
          <a:prstGeom prst="rect">
            <a:avLst/>
          </a:prstGeom>
        </p:spPr>
        <p:txBody>
          <a:bodyPr>
            <a:noAutofit/>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3000"/>
              </a:lnSpc>
              <a:buNone/>
            </a:pPr>
            <a:r>
              <a:rPr lang="en-US" sz="2600" dirty="0"/>
              <a:t>DMT 55: </a:t>
            </a:r>
            <a:r>
              <a:rPr lang="en-US" sz="2600" b="0" dirty="0"/>
              <a:t>Survey of Design &amp; Manufacturing Processes</a:t>
            </a:r>
          </a:p>
          <a:p>
            <a:pPr>
              <a:lnSpc>
                <a:spcPts val="3000"/>
              </a:lnSpc>
            </a:pPr>
            <a:endParaRPr lang="en-US" sz="2600" b="0" dirty="0"/>
          </a:p>
        </p:txBody>
      </p:sp>
    </p:spTree>
    <p:extLst>
      <p:ext uri="{BB962C8B-B14F-4D97-AF65-F5344CB8AC3E}">
        <p14:creationId xmlns:p14="http://schemas.microsoft.com/office/powerpoint/2010/main" val="10859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46" y="236445"/>
            <a:ext cx="8339138" cy="706437"/>
          </a:xfrm>
        </p:spPr>
        <p:txBody>
          <a:bodyPr/>
          <a:lstStyle/>
          <a:p>
            <a:r>
              <a:rPr lang="en-US" dirty="0">
                <a:solidFill>
                  <a:schemeClr val="tx1"/>
                </a:solidFill>
              </a:rPr>
              <a:t>Great skills and technical training for a strong future!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126" y="942882"/>
            <a:ext cx="4546179" cy="3030786"/>
          </a:xfrm>
          <a:prstGeom prst="rect">
            <a:avLst/>
          </a:prstGeom>
        </p:spPr>
      </p:pic>
      <p:sp>
        <p:nvSpPr>
          <p:cNvPr id="4" name="TextBox 3"/>
          <p:cNvSpPr txBox="1"/>
          <p:nvPr/>
        </p:nvSpPr>
        <p:spPr>
          <a:xfrm>
            <a:off x="2172563" y="4136323"/>
            <a:ext cx="4625625" cy="307777"/>
          </a:xfrm>
          <a:prstGeom prst="rect">
            <a:avLst/>
          </a:prstGeom>
          <a:noFill/>
        </p:spPr>
        <p:txBody>
          <a:bodyPr wrap="none" lIns="45720" rIns="45720" rtlCol="0">
            <a:spAutoFit/>
          </a:bodyPr>
          <a:lstStyle/>
          <a:p>
            <a:r>
              <a:rPr lang="en-US" dirty="0">
                <a:solidFill>
                  <a:schemeClr val="bg2"/>
                </a:solidFill>
                <a:cs typeface="Arial" pitchFamily="34" charset="0"/>
              </a:rPr>
              <a:t>3D Printing; Mass is expensive and complexity is free</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907376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43" y="116088"/>
            <a:ext cx="8339138" cy="699076"/>
          </a:xfrm>
        </p:spPr>
        <p:txBody>
          <a:bodyPr/>
          <a:lstStyle/>
          <a:p>
            <a:r>
              <a:rPr lang="en-US" dirty="0">
                <a:solidFill>
                  <a:schemeClr val="tx1"/>
                </a:solidFill>
              </a:rPr>
              <a:t>This and more at De Anza College in the </a:t>
            </a:r>
            <a:r>
              <a:rPr lang="en-US" dirty="0" err="1">
                <a:solidFill>
                  <a:schemeClr val="tx1"/>
                </a:solidFill>
              </a:rPr>
              <a:t>DMT</a:t>
            </a:r>
            <a:r>
              <a:rPr lang="en-US" dirty="0">
                <a:solidFill>
                  <a:schemeClr val="tx1"/>
                </a:solidFill>
              </a:rPr>
              <a:t> Dep’t</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0210" y="1562854"/>
            <a:ext cx="3226980" cy="2641261"/>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6543" y="1562853"/>
            <a:ext cx="4695577" cy="2641261"/>
          </a:xfrm>
        </p:spPr>
      </p:pic>
      <p:sp>
        <p:nvSpPr>
          <p:cNvPr id="11" name="Title 1"/>
          <p:cNvSpPr txBox="1">
            <a:spLocks/>
          </p:cNvSpPr>
          <p:nvPr/>
        </p:nvSpPr>
        <p:spPr bwMode="auto">
          <a:xfrm>
            <a:off x="433243" y="815164"/>
            <a:ext cx="8339138" cy="699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0977" tIns="0" rIns="60977" bIns="0" numCol="1" anchor="ctr" anchorCtr="0" compatLnSpc="1">
            <a:prstTxWarp prst="textNoShape">
              <a:avLst/>
            </a:prstTxWarp>
          </a:bodyPr>
          <a:lst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a:lstStyle>
          <a:p>
            <a:pPr algn="ctr"/>
            <a:r>
              <a:rPr lang="en-US" dirty="0">
                <a:solidFill>
                  <a:schemeClr val="tx1"/>
                </a:solidFill>
              </a:rPr>
              <a:t>www.DeAnza.edu/DMT</a:t>
            </a:r>
            <a:endParaRPr lang="en-US" dirty="0"/>
          </a:p>
        </p:txBody>
      </p:sp>
      <p:sp>
        <p:nvSpPr>
          <p:cNvPr id="3" name="TextBox 2"/>
          <p:cNvSpPr txBox="1"/>
          <p:nvPr/>
        </p:nvSpPr>
        <p:spPr>
          <a:xfrm>
            <a:off x="1403499" y="4366437"/>
            <a:ext cx="6222216" cy="307777"/>
          </a:xfrm>
          <a:prstGeom prst="rect">
            <a:avLst/>
          </a:prstGeom>
          <a:noFill/>
        </p:spPr>
        <p:txBody>
          <a:bodyPr wrap="none" lIns="45720" rIns="45720" rtlCol="0">
            <a:spAutoFit/>
          </a:bodyPr>
          <a:lstStyle/>
          <a:p>
            <a:r>
              <a:rPr lang="en-US" sz="1400" dirty="0">
                <a:solidFill>
                  <a:schemeClr val="bg2"/>
                </a:solidFill>
                <a:latin typeface="Arial" pitchFamily="34" charset="0"/>
                <a:cs typeface="Arial" pitchFamily="34" charset="0"/>
              </a:rPr>
              <a:t>Build your skills and career opportunities with us now and for the future</a:t>
            </a:r>
          </a:p>
        </p:txBody>
      </p:sp>
    </p:spTree>
    <p:extLst>
      <p:ext uri="{BB962C8B-B14F-4D97-AF65-F5344CB8AC3E}">
        <p14:creationId xmlns:p14="http://schemas.microsoft.com/office/powerpoint/2010/main" val="2299106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581" y="4329193"/>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89585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CFDC0-1905-438C-A20A-AB8F20CB74D5}"/>
              </a:ext>
            </a:extLst>
          </p:cNvPr>
          <p:cNvPicPr>
            <a:picLocks noChangeAspect="1"/>
          </p:cNvPicPr>
          <p:nvPr/>
        </p:nvPicPr>
        <p:blipFill>
          <a:blip r:embed="rId2"/>
          <a:stretch>
            <a:fillRect/>
          </a:stretch>
        </p:blipFill>
        <p:spPr>
          <a:xfrm>
            <a:off x="5597568" y="3840698"/>
            <a:ext cx="2932118" cy="1148841"/>
          </a:xfrm>
          <a:prstGeom prst="rect">
            <a:avLst/>
          </a:prstGeom>
        </p:spPr>
      </p:pic>
      <p:sp>
        <p:nvSpPr>
          <p:cNvPr id="9" name="Content Placeholder 2">
            <a:extLst>
              <a:ext uri="{FF2B5EF4-FFF2-40B4-BE49-F238E27FC236}">
                <a16:creationId xmlns:a16="http://schemas.microsoft.com/office/drawing/2014/main" id="{F0439898-75F4-54ED-2366-2B34EA4BCAAB}"/>
              </a:ext>
            </a:extLst>
          </p:cNvPr>
          <p:cNvSpPr>
            <a:spLocks noGrp="1"/>
          </p:cNvSpPr>
          <p:nvPr>
            <p:ph sz="half" idx="1"/>
          </p:nvPr>
        </p:nvSpPr>
        <p:spPr>
          <a:xfrm>
            <a:off x="254758" y="935508"/>
            <a:ext cx="4866506" cy="3661209"/>
          </a:xfrm>
        </p:spPr>
        <p:txBody>
          <a:bodyPr/>
          <a:lstStyle/>
          <a:p>
            <a:pPr marL="0" indent="0">
              <a:buNone/>
            </a:pPr>
            <a:r>
              <a:rPr lang="en-US" sz="2200" b="1" u="sng" dirty="0"/>
              <a:t>What you’ll learn</a:t>
            </a:r>
          </a:p>
          <a:p>
            <a:pPr marL="0" indent="0">
              <a:buNone/>
            </a:pPr>
            <a:endParaRPr lang="en-US" sz="1400" b="1" dirty="0"/>
          </a:p>
          <a:p>
            <a:pPr marL="0" marR="0">
              <a:lnSpc>
                <a:spcPct val="10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Four weeks: Computer Aided Design (CAD)</a:t>
            </a: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307975" indent="-307975">
              <a:lnSpc>
                <a:spcPct val="105000"/>
              </a:lnSpc>
              <a:spcAft>
                <a:spcPts val="14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3D modeling in</a:t>
            </a:r>
            <a:r>
              <a:rPr lang="en-US" sz="1400" b="1" kern="100" dirty="0">
                <a:effectLst/>
                <a:latin typeface="Aptos" panose="020B0004020202020204" pitchFamily="34" charset="0"/>
                <a:ea typeface="Aptos" panose="020B0004020202020204" pitchFamily="34" charset="0"/>
                <a:cs typeface="Times New Roman" panose="02020603050405020304" pitchFamily="18" charset="0"/>
              </a:rPr>
              <a:t> SolidWorks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blueprint reading,        project workflows, and best practices.</a:t>
            </a:r>
          </a:p>
          <a:p>
            <a:pPr marL="0" marR="0">
              <a:lnSpc>
                <a:spcPct val="10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Four weeks: CNC Machining &amp; Measurement</a:t>
            </a: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307975" indent="-307975">
              <a:lnSpc>
                <a:spcPct val="105000"/>
              </a:lnSpc>
              <a:spcAft>
                <a:spcPts val="14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Mill and lathe machining, CNC, and                           precision measurement tools.</a:t>
            </a:r>
          </a:p>
          <a:p>
            <a:pPr marL="0" marR="0">
              <a:lnSpc>
                <a:spcPct val="105000"/>
              </a:lnSpc>
              <a:spcAft>
                <a:spcPts val="800"/>
              </a:spcAft>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4 weeks: 3D Printing</a:t>
            </a:r>
            <a:endParaRPr lang="en-US" sz="1400" b="1" kern="100" dirty="0">
              <a:latin typeface="Aptos" panose="020B0004020202020204" pitchFamily="34" charset="0"/>
              <a:ea typeface="Aptos" panose="020B0004020202020204" pitchFamily="34" charset="0"/>
              <a:cs typeface="Times New Roman" panose="02020603050405020304" pitchFamily="18" charset="0"/>
            </a:endParaRPr>
          </a:p>
          <a:p>
            <a:pPr marL="307975" indent="-307975">
              <a:lnSpc>
                <a:spcPct val="105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Two projects using industrial grade 3D printers, slicing software, Design for Additive Manufacturing (DfAM)</a:t>
            </a:r>
          </a:p>
          <a:p>
            <a:pPr marL="458788" indent="-307975">
              <a:spcAft>
                <a:spcPts val="1400"/>
              </a:spcAft>
            </a:pPr>
            <a:endParaRPr lang="en-US" sz="1400" b="1" dirty="0"/>
          </a:p>
          <a:p>
            <a:pPr marL="0" indent="0">
              <a:buNone/>
            </a:pPr>
            <a:endParaRPr lang="en-US" sz="1300" dirty="0"/>
          </a:p>
          <a:p>
            <a:pPr marL="0" indent="0">
              <a:buNone/>
            </a:pPr>
            <a:endParaRPr lang="en-US" sz="1300" dirty="0"/>
          </a:p>
        </p:txBody>
      </p:sp>
      <p:sp>
        <p:nvSpPr>
          <p:cNvPr id="14" name="Content Placeholder 2">
            <a:extLst>
              <a:ext uri="{FF2B5EF4-FFF2-40B4-BE49-F238E27FC236}">
                <a16:creationId xmlns:a16="http://schemas.microsoft.com/office/drawing/2014/main" id="{D804D4DC-534D-422A-34C3-FBC47B875A65}"/>
              </a:ext>
            </a:extLst>
          </p:cNvPr>
          <p:cNvSpPr txBox="1">
            <a:spLocks/>
          </p:cNvSpPr>
          <p:nvPr/>
        </p:nvSpPr>
        <p:spPr>
          <a:xfrm>
            <a:off x="184039" y="255468"/>
            <a:ext cx="8662322" cy="482761"/>
          </a:xfrm>
          <a:prstGeom prst="rect">
            <a:avLst/>
          </a:prstGeom>
        </p:spPr>
        <p:txBody>
          <a:bodyPr>
            <a:noAutofit/>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ts val="3000"/>
              </a:lnSpc>
              <a:buNone/>
            </a:pPr>
            <a:r>
              <a:rPr lang="en-US" sz="2600" dirty="0"/>
              <a:t>DMT 55: </a:t>
            </a:r>
            <a:r>
              <a:rPr lang="en-US" sz="2600" b="0" dirty="0"/>
              <a:t>Survey of Design &amp; Manufacturing Processes</a:t>
            </a:r>
          </a:p>
          <a:p>
            <a:pPr>
              <a:lnSpc>
                <a:spcPts val="3000"/>
              </a:lnSpc>
            </a:pPr>
            <a:endParaRPr lang="en-US" sz="2600" b="0" dirty="0"/>
          </a:p>
        </p:txBody>
      </p:sp>
      <p:pic>
        <p:nvPicPr>
          <p:cNvPr id="2051" name="Picture 3" descr="Factor 4 (UK) – 3D Printers for Educators &amp; Professionals | Ultimaker and  Makerbot Swift-Value Business Pte. Ltd.">
            <a:extLst>
              <a:ext uri="{FF2B5EF4-FFF2-40B4-BE49-F238E27FC236}">
                <a16:creationId xmlns:a16="http://schemas.microsoft.com/office/drawing/2014/main" id="{0779FFF2-79E3-51EA-63A6-7AB65C32B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210" y="1335371"/>
            <a:ext cx="1497032" cy="224554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UMC-400SS | 5-Axis Mill | 40-Taper | Super Speed | Vertical Mills – Haas  CNC Machines">
            <a:extLst>
              <a:ext uri="{FF2B5EF4-FFF2-40B4-BE49-F238E27FC236}">
                <a16:creationId xmlns:a16="http://schemas.microsoft.com/office/drawing/2014/main" id="{A2E7867B-5901-09EE-2612-F075D73EA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966" y="1106154"/>
            <a:ext cx="3472872" cy="260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6E3F91-F2C5-0D64-6E51-DDD0E193F633}"/>
              </a:ext>
            </a:extLst>
          </p:cNvPr>
          <p:cNvSpPr/>
          <p:nvPr/>
        </p:nvSpPr>
        <p:spPr>
          <a:xfrm>
            <a:off x="8101013" y="698506"/>
            <a:ext cx="957261" cy="322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E87F66F7-0D7D-7D65-128B-46E82C13098D}"/>
              </a:ext>
            </a:extLst>
          </p:cNvPr>
          <p:cNvSpPr txBox="1"/>
          <p:nvPr/>
        </p:nvSpPr>
        <p:spPr>
          <a:xfrm>
            <a:off x="1" y="159354"/>
            <a:ext cx="9143999" cy="496290"/>
          </a:xfrm>
          <a:prstGeom prst="rect">
            <a:avLst/>
          </a:prstGeom>
          <a:noFill/>
        </p:spPr>
        <p:txBody>
          <a:bodyPr wrap="square">
            <a:spAutoFit/>
          </a:bodyPr>
          <a:lstStyle/>
          <a:p>
            <a:pPr marL="9049" algn="ctr">
              <a:spcBef>
                <a:spcPts val="570"/>
              </a:spcBef>
              <a:spcAft>
                <a:spcPts val="0"/>
              </a:spcAft>
              <a:tabLst>
                <a:tab pos="186690" algn="l"/>
              </a:tabLst>
            </a:pPr>
            <a:r>
              <a:rPr lang="en-US" sz="2625" dirty="0">
                <a:latin typeface="Arial"/>
                <a:cs typeface="Arial"/>
              </a:rPr>
              <a:t>What is CAD?</a:t>
            </a:r>
          </a:p>
        </p:txBody>
      </p:sp>
      <p:sp>
        <p:nvSpPr>
          <p:cNvPr id="12" name="TextBox 11">
            <a:extLst>
              <a:ext uri="{FF2B5EF4-FFF2-40B4-BE49-F238E27FC236}">
                <a16:creationId xmlns:a16="http://schemas.microsoft.com/office/drawing/2014/main" id="{2ED2601F-1601-4937-5D0B-F0BE6B77CC4B}"/>
              </a:ext>
            </a:extLst>
          </p:cNvPr>
          <p:cNvSpPr txBox="1"/>
          <p:nvPr/>
        </p:nvSpPr>
        <p:spPr>
          <a:xfrm>
            <a:off x="383814" y="773969"/>
            <a:ext cx="8584595" cy="1830950"/>
          </a:xfrm>
          <a:prstGeom prst="rect">
            <a:avLst/>
          </a:prstGeom>
          <a:noFill/>
        </p:spPr>
        <p:txBody>
          <a:bodyPr wrap="square">
            <a:spAutoFit/>
          </a:bodyPr>
          <a:lstStyle/>
          <a:p>
            <a:pPr>
              <a:spcAft>
                <a:spcPts val="150"/>
              </a:spcAft>
            </a:pPr>
            <a:r>
              <a:rPr lang="en-US" sz="1388" dirty="0">
                <a:highlight>
                  <a:srgbClr val="FFFFFF"/>
                </a:highlight>
                <a:latin typeface="Poppins" panose="00000500000000000000" pitchFamily="2" charset="0"/>
              </a:rPr>
              <a:t>CAD (Computer Aided Design):   </a:t>
            </a:r>
            <a:r>
              <a:rPr lang="en-US" sz="1388" b="0" dirty="0">
                <a:highlight>
                  <a:srgbClr val="FFFFFF"/>
                </a:highlight>
                <a:latin typeface="Poppins" panose="00000500000000000000" pitchFamily="2" charset="0"/>
              </a:rPr>
              <a:t>Software that designers and engineers use for product </a:t>
            </a:r>
            <a:endParaRPr lang="en-US" sz="1388" dirty="0">
              <a:highlight>
                <a:srgbClr val="FFFFFF"/>
              </a:highlight>
              <a:latin typeface="Poppins" panose="00000500000000000000" pitchFamily="2" charset="0"/>
            </a:endParaRPr>
          </a:p>
          <a:p>
            <a:pPr>
              <a:spcAft>
                <a:spcPts val="1050"/>
              </a:spcAft>
            </a:pPr>
            <a:r>
              <a:rPr lang="en-US" sz="1388" b="0" dirty="0">
                <a:highlight>
                  <a:srgbClr val="FFFFFF"/>
                </a:highlight>
                <a:latin typeface="Poppins" panose="00000500000000000000" pitchFamily="2" charset="0"/>
              </a:rPr>
              <a:t>                                                              development and design. </a:t>
            </a:r>
          </a:p>
          <a:p>
            <a:r>
              <a:rPr lang="en-US" sz="1200" dirty="0">
                <a:solidFill>
                  <a:srgbClr val="1A202C"/>
                </a:solidFill>
                <a:highlight>
                  <a:srgbClr val="FFFFFF"/>
                </a:highlight>
                <a:latin typeface="Poppins" panose="00000500000000000000" pitchFamily="2" charset="0"/>
              </a:rPr>
              <a:t> </a:t>
            </a:r>
          </a:p>
          <a:p>
            <a:pPr marL="214313" indent="-214313">
              <a:spcAft>
                <a:spcPts val="600"/>
              </a:spcAft>
              <a:buFont typeface="Arial" panose="020B0604020202020204" pitchFamily="34" charset="0"/>
              <a:buChar char="•"/>
            </a:pPr>
            <a:r>
              <a:rPr lang="en-US" sz="1238" b="0" dirty="0">
                <a:highlight>
                  <a:srgbClr val="FFFFFF"/>
                </a:highlight>
                <a:latin typeface="Poppins" panose="00000500000000000000" pitchFamily="2" charset="0"/>
              </a:rPr>
              <a:t>Helps </a:t>
            </a:r>
            <a:r>
              <a:rPr lang="en-US" sz="1238" dirty="0">
                <a:highlight>
                  <a:srgbClr val="FFFFFF"/>
                </a:highlight>
                <a:latin typeface="Poppins" panose="00000500000000000000" pitchFamily="2" charset="0"/>
              </a:rPr>
              <a:t>designers, engineers, architects, and others </a:t>
            </a:r>
            <a:r>
              <a:rPr lang="en-US" sz="1238" b="0" dirty="0">
                <a:highlight>
                  <a:srgbClr val="FFFFFF"/>
                </a:highlight>
                <a:latin typeface="Poppins" panose="00000500000000000000" pitchFamily="2" charset="0"/>
              </a:rPr>
              <a:t>create </a:t>
            </a:r>
            <a:r>
              <a:rPr lang="en-US" sz="1238" dirty="0">
                <a:highlight>
                  <a:srgbClr val="FFFFFF"/>
                </a:highlight>
                <a:latin typeface="Poppins" panose="00000500000000000000" pitchFamily="2" charset="0"/>
              </a:rPr>
              <a:t>accurate</a:t>
            </a:r>
            <a:r>
              <a:rPr lang="en-US" sz="1238" b="0" dirty="0">
                <a:highlight>
                  <a:srgbClr val="FFFFFF"/>
                </a:highlight>
                <a:latin typeface="Poppins" panose="00000500000000000000" pitchFamily="2" charset="0"/>
              </a:rPr>
              <a:t> 3D models and technical drawings.</a:t>
            </a:r>
          </a:p>
          <a:p>
            <a:pPr marL="215504" indent="-215504">
              <a:spcAft>
                <a:spcPts val="600"/>
              </a:spcAft>
              <a:buFont typeface="Arial" panose="020B0604020202020204" pitchFamily="34" charset="0"/>
              <a:buChar char="•"/>
            </a:pPr>
            <a:r>
              <a:rPr lang="en-US" sz="1238" dirty="0">
                <a:highlight>
                  <a:srgbClr val="FFFFFF"/>
                </a:highlight>
                <a:latin typeface="Poppins" panose="00000500000000000000" pitchFamily="2" charset="0"/>
                <a:ea typeface="Roboto" panose="02000000000000000000" pitchFamily="2" charset="0"/>
                <a:cs typeface="Poppins" panose="00000500000000000000" pitchFamily="2" charset="0"/>
              </a:rPr>
              <a:t>Optimize designs – prototypes can be printed, tested, and easily modified in CAD.</a:t>
            </a:r>
            <a:endParaRPr lang="en-US" sz="1238" u="sng" dirty="0">
              <a:highlight>
                <a:srgbClr val="FFFFFF"/>
              </a:highlight>
              <a:latin typeface="Poppins" panose="00000500000000000000" pitchFamily="2" charset="0"/>
              <a:ea typeface="Roboto" panose="02000000000000000000" pitchFamily="2" charset="0"/>
              <a:cs typeface="Poppins" panose="00000500000000000000" pitchFamily="2" charset="0"/>
            </a:endParaRPr>
          </a:p>
          <a:p>
            <a:pPr marL="214313" indent="-214313">
              <a:spcAft>
                <a:spcPts val="300"/>
              </a:spcAft>
              <a:buFont typeface="Arial" panose="020B0604020202020204" pitchFamily="34" charset="0"/>
              <a:buChar char="•"/>
            </a:pPr>
            <a:r>
              <a:rPr lang="en-US" sz="1238" dirty="0">
                <a:highlight>
                  <a:srgbClr val="FFFFFF"/>
                </a:highlight>
                <a:latin typeface="Poppins" panose="00000500000000000000" pitchFamily="2" charset="0"/>
              </a:rPr>
              <a:t>Creativity &amp; invention: Bring your own ideas to life</a:t>
            </a:r>
          </a:p>
          <a:p>
            <a:pPr marL="214313" indent="-214313">
              <a:spcAft>
                <a:spcPts val="300"/>
              </a:spcAft>
              <a:buFont typeface="Arial" panose="020B0604020202020204" pitchFamily="34" charset="0"/>
              <a:buChar char="•"/>
            </a:pPr>
            <a:endParaRPr lang="en-US" sz="1275" i="1" dirty="0"/>
          </a:p>
        </p:txBody>
      </p:sp>
      <p:cxnSp>
        <p:nvCxnSpPr>
          <p:cNvPr id="13" name="Straight Connector 12">
            <a:extLst>
              <a:ext uri="{FF2B5EF4-FFF2-40B4-BE49-F238E27FC236}">
                <a16:creationId xmlns:a16="http://schemas.microsoft.com/office/drawing/2014/main" id="{B20EE351-149D-3E11-CBCF-B0BB263C7AC9}"/>
              </a:ext>
            </a:extLst>
          </p:cNvPr>
          <p:cNvCxnSpPr/>
          <p:nvPr/>
        </p:nvCxnSpPr>
        <p:spPr>
          <a:xfrm>
            <a:off x="480978" y="1391778"/>
            <a:ext cx="8073737"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AFEE8A-BAAE-3285-B19D-FD8DCE737CF0}"/>
              </a:ext>
            </a:extLst>
          </p:cNvPr>
          <p:cNvCxnSpPr>
            <a:cxnSpLocks/>
          </p:cNvCxnSpPr>
          <p:nvPr/>
        </p:nvCxnSpPr>
        <p:spPr>
          <a:xfrm>
            <a:off x="383814" y="2484950"/>
            <a:ext cx="4756943"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pic>
        <p:nvPicPr>
          <p:cNvPr id="2" name="Picture 6" descr="SOLIDWORKS Inspection Drawing &amp; Report Automation Software">
            <a:extLst>
              <a:ext uri="{FF2B5EF4-FFF2-40B4-BE49-F238E27FC236}">
                <a16:creationId xmlns:a16="http://schemas.microsoft.com/office/drawing/2014/main" id="{1CA268F9-B51F-998A-C1E8-80C572529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182" t="14286" r="12043" b="3095"/>
          <a:stretch/>
        </p:blipFill>
        <p:spPr bwMode="auto">
          <a:xfrm>
            <a:off x="5554733" y="2381380"/>
            <a:ext cx="3279994" cy="2467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7D41165-41BA-FF3D-336A-758701EEE051}"/>
              </a:ext>
            </a:extLst>
          </p:cNvPr>
          <p:cNvPicPr>
            <a:picLocks noChangeAspect="1"/>
          </p:cNvPicPr>
          <p:nvPr/>
        </p:nvPicPr>
        <p:blipFill rotWithShape="1">
          <a:blip r:embed="rId4"/>
          <a:srcRect l="9073" r="9347" b="20110"/>
          <a:stretch/>
        </p:blipFill>
        <p:spPr>
          <a:xfrm>
            <a:off x="685765" y="2741455"/>
            <a:ext cx="2137946" cy="1454477"/>
          </a:xfrm>
          <a:prstGeom prst="rect">
            <a:avLst/>
          </a:prstGeom>
          <a:ln w="12700">
            <a:solidFill>
              <a:schemeClr val="bg1">
                <a:lumMod val="75000"/>
              </a:schemeClr>
            </a:solidFill>
          </a:ln>
        </p:spPr>
      </p:pic>
      <p:sp>
        <p:nvSpPr>
          <p:cNvPr id="5" name="TextBox 4">
            <a:extLst>
              <a:ext uri="{FF2B5EF4-FFF2-40B4-BE49-F238E27FC236}">
                <a16:creationId xmlns:a16="http://schemas.microsoft.com/office/drawing/2014/main" id="{EF0C44C1-9411-CCEE-8044-BB567DD4C111}"/>
              </a:ext>
            </a:extLst>
          </p:cNvPr>
          <p:cNvSpPr txBox="1"/>
          <p:nvPr/>
        </p:nvSpPr>
        <p:spPr>
          <a:xfrm>
            <a:off x="201052" y="4315900"/>
            <a:ext cx="3651810" cy="415498"/>
          </a:xfrm>
          <a:prstGeom prst="rect">
            <a:avLst/>
          </a:prstGeom>
          <a:noFill/>
        </p:spPr>
        <p:txBody>
          <a:bodyPr wrap="square" lIns="34290" rIns="34290" rtlCol="0">
            <a:spAutoFit/>
          </a:bodyPr>
          <a:lstStyle/>
          <a:p>
            <a:pPr algn="ctr"/>
            <a:r>
              <a:rPr lang="en-US" sz="1050" dirty="0">
                <a:solidFill>
                  <a:schemeClr val="bg2"/>
                </a:solidFill>
                <a:cs typeface="Arial" pitchFamily="34" charset="0"/>
              </a:rPr>
              <a:t>Speaker enclosure printed w/snap-fit joints</a:t>
            </a:r>
          </a:p>
          <a:p>
            <a:pPr algn="ctr"/>
            <a:r>
              <a:rPr lang="en-US" sz="1050" i="1" dirty="0">
                <a:solidFill>
                  <a:srgbClr val="4472C4"/>
                </a:solidFill>
                <a:cs typeface="Arial" pitchFamily="34" charset="0"/>
              </a:rPr>
              <a:t>The 3D Printing Handbook, pg. 43</a:t>
            </a:r>
          </a:p>
        </p:txBody>
      </p:sp>
    </p:spTree>
    <p:extLst>
      <p:ext uri="{BB962C8B-B14F-4D97-AF65-F5344CB8AC3E}">
        <p14:creationId xmlns:p14="http://schemas.microsoft.com/office/powerpoint/2010/main" val="39138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21451"/>
            <a:ext cx="8339138" cy="706437"/>
          </a:xfrm>
        </p:spPr>
        <p:txBody>
          <a:bodyPr/>
          <a:lstStyle/>
          <a:p>
            <a:r>
              <a:rPr lang="en-US" dirty="0">
                <a:solidFill>
                  <a:schemeClr val="tx1"/>
                </a:solidFill>
              </a:rPr>
              <a:t>Local companies that use CAD to design products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266" y="3189219"/>
            <a:ext cx="2326910" cy="1454319"/>
          </a:xfrm>
          <a:prstGeom prst="rect">
            <a:avLst/>
          </a:prstGeom>
        </p:spPr>
      </p:pic>
      <p:sp>
        <p:nvSpPr>
          <p:cNvPr id="7" name="Content Placeholder 2"/>
          <p:cNvSpPr>
            <a:spLocks noGrp="1"/>
          </p:cNvSpPr>
          <p:nvPr>
            <p:ph sz="half" idx="1"/>
          </p:nvPr>
        </p:nvSpPr>
        <p:spPr>
          <a:xfrm>
            <a:off x="457200" y="1200151"/>
            <a:ext cx="4038600" cy="3394472"/>
          </a:xfrm>
        </p:spPr>
        <p:txBody>
          <a:bodyPr/>
          <a:lstStyle/>
          <a:p>
            <a:pPr marL="0" indent="0">
              <a:buNone/>
            </a:pPr>
            <a:r>
              <a:rPr lang="fr-FR" sz="2000" dirty="0"/>
              <a:t>CAD at De </a:t>
            </a:r>
            <a:r>
              <a:rPr lang="fr-FR" sz="2000" dirty="0" err="1"/>
              <a:t>Anza</a:t>
            </a:r>
            <a:r>
              <a:rPr lang="fr-FR" sz="2000" dirty="0"/>
              <a:t> </a:t>
            </a:r>
            <a:r>
              <a:rPr lang="fr-FR" sz="2000" dirty="0" err="1"/>
              <a:t>College</a:t>
            </a:r>
            <a:endParaRPr lang="fr-FR" sz="2000" dirty="0"/>
          </a:p>
          <a:p>
            <a:pPr marL="0" indent="0">
              <a:buNone/>
            </a:pPr>
            <a:endParaRPr lang="fr-FR" sz="2000" dirty="0">
              <a:hlinkClick r:id="rId3"/>
            </a:endParaRPr>
          </a:p>
          <a:p>
            <a:r>
              <a:rPr lang="en-US" sz="1800" dirty="0"/>
              <a:t>Creo Parametric</a:t>
            </a:r>
          </a:p>
          <a:p>
            <a:r>
              <a:rPr lang="en-US" sz="1800" dirty="0"/>
              <a:t>Autodesk Inventor  </a:t>
            </a:r>
          </a:p>
          <a:p>
            <a:r>
              <a:rPr lang="en-US" sz="1800" dirty="0"/>
              <a:t>SolidWorks</a:t>
            </a:r>
          </a:p>
          <a:p>
            <a:r>
              <a:rPr lang="en-US" sz="1800" dirty="0"/>
              <a:t>Siemens </a:t>
            </a:r>
            <a:r>
              <a:rPr lang="en-US" sz="1800" dirty="0" err="1"/>
              <a:t>NX</a:t>
            </a:r>
            <a:endParaRPr lang="en-US" sz="1800" dirty="0"/>
          </a:p>
          <a:p>
            <a:endParaRPr lang="en-US" sz="2000" dirty="0"/>
          </a:p>
          <a:p>
            <a:pPr marL="0" indent="0">
              <a:buNone/>
            </a:pPr>
            <a:endParaRPr lang="en-US" sz="10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273" r="23071"/>
          <a:stretch/>
        </p:blipFill>
        <p:spPr>
          <a:xfrm>
            <a:off x="7197013" y="1100391"/>
            <a:ext cx="1910654" cy="1656964"/>
          </a:xfrm>
          <a:prstGeom prst="rect">
            <a:avLst/>
          </a:prstGeom>
        </p:spPr>
      </p:pic>
      <p:pic>
        <p:nvPicPr>
          <p:cNvPr id="10" name="Content Placeholder 9"/>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370555" y="1328630"/>
            <a:ext cx="1726104" cy="1165120"/>
          </a:xfr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0847" b="25316"/>
          <a:stretch/>
        </p:blipFill>
        <p:spPr>
          <a:xfrm>
            <a:off x="6729872" y="3804631"/>
            <a:ext cx="2201048" cy="78999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2134" b="25056"/>
          <a:stretch/>
        </p:blipFill>
        <p:spPr>
          <a:xfrm>
            <a:off x="2110702" y="3981284"/>
            <a:ext cx="2077215" cy="88924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446" y="3355858"/>
            <a:ext cx="963759" cy="1238765"/>
          </a:xfrm>
          <a:prstGeom prst="rect">
            <a:avLst/>
          </a:prstGeom>
        </p:spPr>
      </p:pic>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186" y="1306899"/>
            <a:ext cx="1298334" cy="1298334"/>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9295" y="2757355"/>
            <a:ext cx="1127039" cy="1127039"/>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2079" y="2739940"/>
            <a:ext cx="1636162" cy="981697"/>
          </a:xfrm>
          <a:prstGeom prst="rect">
            <a:avLst/>
          </a:prstGeom>
        </p:spPr>
      </p:pic>
    </p:spTree>
    <p:extLst>
      <p:ext uri="{BB962C8B-B14F-4D97-AF65-F5344CB8AC3E}">
        <p14:creationId xmlns:p14="http://schemas.microsoft.com/office/powerpoint/2010/main" val="166218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98">
            <a:extLst>
              <a:ext uri="{FF2B5EF4-FFF2-40B4-BE49-F238E27FC236}">
                <a16:creationId xmlns:a16="http://schemas.microsoft.com/office/drawing/2014/main" id="{D547C5B0-B980-F479-3E38-09D08AFD1213}"/>
              </a:ext>
            </a:extLst>
          </p:cNvPr>
          <p:cNvSpPr txBox="1"/>
          <p:nvPr/>
        </p:nvSpPr>
        <p:spPr>
          <a:xfrm>
            <a:off x="889517" y="860767"/>
            <a:ext cx="1382384" cy="508953"/>
          </a:xfrm>
          <a:prstGeom prst="rect">
            <a:avLst/>
          </a:prstGeom>
        </p:spPr>
        <p:txBody>
          <a:bodyPr vert="horz" wrap="square" lIns="0" tIns="10001" rIns="0" bIns="0" rtlCol="0">
            <a:spAutoFit/>
          </a:bodyPr>
          <a:lstStyle/>
          <a:p>
            <a:pPr algn="ctr">
              <a:spcBef>
                <a:spcPts val="79"/>
              </a:spcBef>
              <a:spcAft>
                <a:spcPts val="150"/>
              </a:spcAft>
            </a:pPr>
            <a:r>
              <a:rPr sz="2100" i="1" spc="-8" dirty="0">
                <a:solidFill>
                  <a:srgbClr val="9F0531"/>
                </a:solidFill>
                <a:latin typeface="Arial"/>
                <a:cs typeface="Arial"/>
              </a:rPr>
              <a:t>Additive</a:t>
            </a:r>
            <a:endParaRPr sz="2100" dirty="0">
              <a:solidFill>
                <a:srgbClr val="9F0531"/>
              </a:solidFill>
              <a:latin typeface="Arial"/>
              <a:cs typeface="Arial"/>
            </a:endParaRPr>
          </a:p>
          <a:p>
            <a:pPr algn="ctr">
              <a:spcBef>
                <a:spcPts val="15"/>
              </a:spcBef>
            </a:pPr>
            <a:r>
              <a:rPr sz="975" i="1" dirty="0">
                <a:solidFill>
                  <a:srgbClr val="890101"/>
                </a:solidFill>
                <a:latin typeface="Arial"/>
                <a:cs typeface="Arial"/>
              </a:rPr>
              <a:t>(e.g.,</a:t>
            </a:r>
            <a:r>
              <a:rPr sz="975" i="1" spc="-8" dirty="0">
                <a:solidFill>
                  <a:srgbClr val="890101"/>
                </a:solidFill>
                <a:latin typeface="Arial"/>
                <a:cs typeface="Arial"/>
              </a:rPr>
              <a:t> </a:t>
            </a:r>
            <a:r>
              <a:rPr sz="975" i="1" dirty="0">
                <a:solidFill>
                  <a:srgbClr val="890101"/>
                </a:solidFill>
                <a:latin typeface="Arial"/>
                <a:cs typeface="Arial"/>
              </a:rPr>
              <a:t>3D</a:t>
            </a:r>
            <a:r>
              <a:rPr sz="975" i="1" spc="-4" dirty="0">
                <a:solidFill>
                  <a:srgbClr val="890101"/>
                </a:solidFill>
                <a:latin typeface="Arial"/>
                <a:cs typeface="Arial"/>
              </a:rPr>
              <a:t> </a:t>
            </a:r>
            <a:r>
              <a:rPr sz="975" i="1" spc="-8" dirty="0">
                <a:solidFill>
                  <a:srgbClr val="890101"/>
                </a:solidFill>
                <a:latin typeface="Arial"/>
                <a:cs typeface="Arial"/>
              </a:rPr>
              <a:t>Printing)</a:t>
            </a:r>
            <a:endParaRPr sz="975" dirty="0">
              <a:latin typeface="Arial"/>
              <a:cs typeface="Arial"/>
            </a:endParaRPr>
          </a:p>
        </p:txBody>
      </p:sp>
      <p:sp>
        <p:nvSpPr>
          <p:cNvPr id="13" name="object 98">
            <a:extLst>
              <a:ext uri="{FF2B5EF4-FFF2-40B4-BE49-F238E27FC236}">
                <a16:creationId xmlns:a16="http://schemas.microsoft.com/office/drawing/2014/main" id="{2383F9E3-9AED-FA90-4447-42E78927F1B8}"/>
              </a:ext>
            </a:extLst>
          </p:cNvPr>
          <p:cNvSpPr txBox="1"/>
          <p:nvPr/>
        </p:nvSpPr>
        <p:spPr>
          <a:xfrm>
            <a:off x="6477277" y="823224"/>
            <a:ext cx="1524287" cy="508953"/>
          </a:xfrm>
          <a:prstGeom prst="rect">
            <a:avLst/>
          </a:prstGeom>
        </p:spPr>
        <p:txBody>
          <a:bodyPr vert="horz" wrap="square" lIns="0" tIns="10001" rIns="0" bIns="0" rtlCol="0">
            <a:spAutoFit/>
          </a:bodyPr>
          <a:lstStyle/>
          <a:p>
            <a:pPr algn="ctr">
              <a:spcBef>
                <a:spcPts val="79"/>
              </a:spcBef>
              <a:spcAft>
                <a:spcPts val="150"/>
              </a:spcAft>
            </a:pPr>
            <a:r>
              <a:rPr lang="en-US" sz="2100" i="1" spc="-8" dirty="0">
                <a:solidFill>
                  <a:srgbClr val="9F0531"/>
                </a:solidFill>
                <a:latin typeface="Arial"/>
                <a:cs typeface="Arial"/>
              </a:rPr>
              <a:t>Formative</a:t>
            </a:r>
            <a:endParaRPr sz="2100" dirty="0">
              <a:solidFill>
                <a:srgbClr val="9F0531"/>
              </a:solidFill>
              <a:latin typeface="Arial"/>
              <a:cs typeface="Arial"/>
            </a:endParaRPr>
          </a:p>
          <a:p>
            <a:pPr algn="ctr">
              <a:spcBef>
                <a:spcPts val="15"/>
              </a:spcBef>
            </a:pPr>
            <a:r>
              <a:rPr sz="975" i="1" dirty="0">
                <a:solidFill>
                  <a:srgbClr val="890101"/>
                </a:solidFill>
                <a:latin typeface="Arial"/>
                <a:cs typeface="Arial"/>
              </a:rPr>
              <a:t>(e.g</a:t>
            </a:r>
            <a:r>
              <a:rPr lang="en-US" sz="975" i="1" dirty="0">
                <a:solidFill>
                  <a:srgbClr val="890101"/>
                </a:solidFill>
                <a:latin typeface="Arial"/>
                <a:cs typeface="Arial"/>
              </a:rPr>
              <a:t>., Injection Molding)</a:t>
            </a:r>
            <a:endParaRPr sz="975" dirty="0">
              <a:latin typeface="Arial"/>
              <a:cs typeface="Arial"/>
            </a:endParaRPr>
          </a:p>
        </p:txBody>
      </p:sp>
      <p:sp>
        <p:nvSpPr>
          <p:cNvPr id="16" name="object 98">
            <a:extLst>
              <a:ext uri="{FF2B5EF4-FFF2-40B4-BE49-F238E27FC236}">
                <a16:creationId xmlns:a16="http://schemas.microsoft.com/office/drawing/2014/main" id="{15D41FC9-3FD4-5CC4-E6AC-71911B7C3B31}"/>
              </a:ext>
            </a:extLst>
          </p:cNvPr>
          <p:cNvSpPr txBox="1"/>
          <p:nvPr/>
        </p:nvSpPr>
        <p:spPr>
          <a:xfrm>
            <a:off x="3658822" y="849076"/>
            <a:ext cx="1524157" cy="508953"/>
          </a:xfrm>
          <a:prstGeom prst="rect">
            <a:avLst/>
          </a:prstGeom>
        </p:spPr>
        <p:txBody>
          <a:bodyPr vert="horz" wrap="square" lIns="0" tIns="10001" rIns="0" bIns="0" rtlCol="0">
            <a:spAutoFit/>
          </a:bodyPr>
          <a:lstStyle/>
          <a:p>
            <a:pPr algn="ctr">
              <a:spcBef>
                <a:spcPts val="79"/>
              </a:spcBef>
              <a:spcAft>
                <a:spcPts val="150"/>
              </a:spcAft>
            </a:pPr>
            <a:r>
              <a:rPr lang="en-US" sz="2100" i="1" spc="-8" dirty="0">
                <a:solidFill>
                  <a:srgbClr val="9F0531"/>
                </a:solidFill>
                <a:latin typeface="Arial"/>
                <a:cs typeface="Arial"/>
              </a:rPr>
              <a:t>Subtractive</a:t>
            </a:r>
            <a:endParaRPr sz="2100" dirty="0">
              <a:solidFill>
                <a:srgbClr val="9F0531"/>
              </a:solidFill>
              <a:latin typeface="Arial"/>
              <a:cs typeface="Arial"/>
            </a:endParaRPr>
          </a:p>
          <a:p>
            <a:pPr algn="ctr">
              <a:spcBef>
                <a:spcPts val="15"/>
              </a:spcBef>
            </a:pPr>
            <a:r>
              <a:rPr sz="975" i="1" dirty="0">
                <a:solidFill>
                  <a:srgbClr val="890101"/>
                </a:solidFill>
                <a:latin typeface="Arial"/>
                <a:cs typeface="Arial"/>
              </a:rPr>
              <a:t>(</a:t>
            </a:r>
            <a:r>
              <a:rPr lang="en-US" sz="975" i="1" dirty="0">
                <a:solidFill>
                  <a:srgbClr val="890101"/>
                </a:solidFill>
                <a:latin typeface="Arial"/>
                <a:cs typeface="Arial"/>
              </a:rPr>
              <a:t>e.g., CNC Machining)</a:t>
            </a:r>
            <a:endParaRPr sz="975" dirty="0">
              <a:latin typeface="Arial"/>
              <a:cs typeface="Arial"/>
            </a:endParaRPr>
          </a:p>
        </p:txBody>
      </p:sp>
      <p:pic>
        <p:nvPicPr>
          <p:cNvPr id="2050" name="Picture 2">
            <a:extLst>
              <a:ext uri="{FF2B5EF4-FFF2-40B4-BE49-F238E27FC236}">
                <a16:creationId xmlns:a16="http://schemas.microsoft.com/office/drawing/2014/main" id="{F03DE32F-3A54-BDE1-C96A-10602382899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0000"/>
                    </a14:imgEffect>
                    <a14:imgEffect>
                      <a14:brightnessContrast bright="2000"/>
                    </a14:imgEffect>
                  </a14:imgLayer>
                </a14:imgProps>
              </a:ext>
              <a:ext uri="{28A0092B-C50C-407E-A947-70E740481C1C}">
                <a14:useLocalDpi xmlns:a14="http://schemas.microsoft.com/office/drawing/2010/main" val="0"/>
              </a:ext>
            </a:extLst>
          </a:blip>
          <a:srcRect l="11594" t="34649" r="67722"/>
          <a:stretch/>
        </p:blipFill>
        <p:spPr bwMode="auto">
          <a:xfrm>
            <a:off x="77618" y="1514734"/>
            <a:ext cx="1380230" cy="15489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20B27478-2003-026C-B83B-C4E47A76940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8444" t="32987" r="43458" b="11708"/>
          <a:stretch/>
        </p:blipFill>
        <p:spPr bwMode="auto">
          <a:xfrm>
            <a:off x="3390738" y="1503141"/>
            <a:ext cx="1189845" cy="129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C8CB132B-E9EE-AF7D-AFA3-8E0363628D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9105" t="31120" r="9148" b="8309"/>
          <a:stretch/>
        </p:blipFill>
        <p:spPr bwMode="auto">
          <a:xfrm>
            <a:off x="6326514" y="1590085"/>
            <a:ext cx="1217564" cy="120455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9C26FCD2-6AB6-EFC0-7275-270EDB87FEE6}"/>
              </a:ext>
            </a:extLst>
          </p:cNvPr>
          <p:cNvCxnSpPr>
            <a:cxnSpLocks/>
          </p:cNvCxnSpPr>
          <p:nvPr/>
        </p:nvCxnSpPr>
        <p:spPr>
          <a:xfrm flipH="1">
            <a:off x="2977497" y="824304"/>
            <a:ext cx="45916" cy="3842947"/>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C78A4DB-F508-D9EA-FD9D-C1B105ACF046}"/>
              </a:ext>
            </a:extLst>
          </p:cNvPr>
          <p:cNvCxnSpPr>
            <a:cxnSpLocks/>
          </p:cNvCxnSpPr>
          <p:nvPr/>
        </p:nvCxnSpPr>
        <p:spPr>
          <a:xfrm>
            <a:off x="286621" y="1438344"/>
            <a:ext cx="8476567"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40B20449-8951-A6C5-CB1E-7816F10CDA9F}"/>
              </a:ext>
            </a:extLst>
          </p:cNvPr>
          <p:cNvSpPr>
            <a:spLocks noGrp="1"/>
          </p:cNvSpPr>
          <p:nvPr>
            <p:ph type="title"/>
          </p:nvPr>
        </p:nvSpPr>
        <p:spPr>
          <a:xfrm>
            <a:off x="402431" y="172394"/>
            <a:ext cx="8339138" cy="588917"/>
          </a:xfrm>
        </p:spPr>
        <p:txBody>
          <a:bodyPr/>
          <a:lstStyle/>
          <a:p>
            <a:r>
              <a:rPr lang="en-US" altLang="en-US" sz="2700" dirty="0">
                <a:solidFill>
                  <a:schemeClr val="tx1"/>
                </a:solidFill>
                <a:latin typeface="+mj-lt"/>
              </a:rPr>
              <a:t>Types of Manufacturing</a:t>
            </a:r>
            <a:endParaRPr lang="en-US" sz="2700" dirty="0">
              <a:solidFill>
                <a:schemeClr val="tx1"/>
              </a:solidFill>
              <a:latin typeface="+mj-lt"/>
            </a:endParaRPr>
          </a:p>
        </p:txBody>
      </p:sp>
      <p:cxnSp>
        <p:nvCxnSpPr>
          <p:cNvPr id="23" name="Straight Connector 22">
            <a:extLst>
              <a:ext uri="{FF2B5EF4-FFF2-40B4-BE49-F238E27FC236}">
                <a16:creationId xmlns:a16="http://schemas.microsoft.com/office/drawing/2014/main" id="{B75AFE3C-511C-324F-EEA7-BC06D9B8490E}"/>
              </a:ext>
            </a:extLst>
          </p:cNvPr>
          <p:cNvCxnSpPr>
            <a:cxnSpLocks/>
          </p:cNvCxnSpPr>
          <p:nvPr/>
        </p:nvCxnSpPr>
        <p:spPr>
          <a:xfrm flipH="1">
            <a:off x="5999994" y="824304"/>
            <a:ext cx="45916" cy="3842947"/>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The Benchy hull line | Prusa Knowledge Base">
            <a:extLst>
              <a:ext uri="{FF2B5EF4-FFF2-40B4-BE49-F238E27FC236}">
                <a16:creationId xmlns:a16="http://schemas.microsoft.com/office/drawing/2014/main" id="{FE7FE240-0C5C-E675-1309-84A6DB6FA1A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val="0"/>
              </a:ext>
            </a:extLst>
          </a:blip>
          <a:srcRect l="8732" r="4703"/>
          <a:stretch/>
        </p:blipFill>
        <p:spPr bwMode="auto">
          <a:xfrm>
            <a:off x="1677315" y="1776117"/>
            <a:ext cx="1113045" cy="8901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NC Machined Parts: Definition, Advantages, and Design Guides">
            <a:extLst>
              <a:ext uri="{FF2B5EF4-FFF2-40B4-BE49-F238E27FC236}">
                <a16:creationId xmlns:a16="http://schemas.microsoft.com/office/drawing/2014/main" id="{0134ADF8-A936-2006-80D9-0B19FD8C1E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300" t="22146" r="6603" b="8832"/>
          <a:stretch/>
        </p:blipFill>
        <p:spPr bwMode="auto">
          <a:xfrm>
            <a:off x="4897836" y="1902294"/>
            <a:ext cx="967710" cy="9422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pular Injection Moulding Products Explored | Get It Made">
            <a:extLst>
              <a:ext uri="{FF2B5EF4-FFF2-40B4-BE49-F238E27FC236}">
                <a16:creationId xmlns:a16="http://schemas.microsoft.com/office/drawing/2014/main" id="{EEE8279F-EBAD-3D3B-8DF8-2E0D4D5E9D7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910" b="14156"/>
          <a:stretch/>
        </p:blipFill>
        <p:spPr bwMode="auto">
          <a:xfrm>
            <a:off x="7824895" y="1598446"/>
            <a:ext cx="1203673" cy="11629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t End Mills">
            <a:extLst>
              <a:ext uri="{FF2B5EF4-FFF2-40B4-BE49-F238E27FC236}">
                <a16:creationId xmlns:a16="http://schemas.microsoft.com/office/drawing/2014/main" id="{EE27D844-1968-338F-E932-DA22A80CD66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5000"/>
                    </a14:imgEffect>
                  </a14:imgLayer>
                </a14:imgProps>
              </a:ext>
              <a:ext uri="{28A0092B-C50C-407E-A947-70E740481C1C}">
                <a14:useLocalDpi xmlns:a14="http://schemas.microsoft.com/office/drawing/2010/main" val="0"/>
              </a:ext>
            </a:extLst>
          </a:blip>
          <a:srcRect l="36250" r="43232" b="18955"/>
          <a:stretch/>
        </p:blipFill>
        <p:spPr bwMode="auto">
          <a:xfrm>
            <a:off x="3192391" y="1598446"/>
            <a:ext cx="174878" cy="690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63D9D2-94C3-7A3E-96E7-B6A9620B33B7}"/>
              </a:ext>
            </a:extLst>
          </p:cNvPr>
          <p:cNvSpPr txBox="1">
            <a:spLocks/>
          </p:cNvSpPr>
          <p:nvPr/>
        </p:nvSpPr>
        <p:spPr>
          <a:xfrm>
            <a:off x="3160799" y="3156934"/>
            <a:ext cx="2687591"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Strong, precise parts</a:t>
            </a:r>
          </a:p>
          <a:p>
            <a:pPr marL="0" lvl="1" eaLnBrk="1" hangingPunct="1">
              <a:spcBef>
                <a:spcPts val="450"/>
              </a:spcBef>
            </a:pPr>
            <a:r>
              <a:rPr lang="en-US" sz="600" spc="15" dirty="0">
                <a:solidFill>
                  <a:schemeClr val="tx1"/>
                </a:solidFill>
                <a:latin typeface="Khmer UI" pitchFamily="34" charset="0"/>
                <a:ea typeface="Verdana" pitchFamily="34" charset="0"/>
                <a:cs typeface="Khmer UI" pitchFamily="34" charset="0"/>
              </a:rPr>
              <a:t>  </a:t>
            </a: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Limited complexity</a:t>
            </a:r>
            <a:endParaRPr lang="en-US" sz="1050" b="0" spc="15" dirty="0">
              <a:solidFill>
                <a:schemeClr val="tx1"/>
              </a:solidFill>
              <a:latin typeface="Khmer UI" pitchFamily="34" charset="0"/>
              <a:ea typeface="Verdana" pitchFamily="34" charset="0"/>
              <a:cs typeface="Khmer UI" pitchFamily="34" charset="0"/>
            </a:endParaRP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High investment for tooling / setup</a:t>
            </a: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Material waste</a:t>
            </a:r>
          </a:p>
        </p:txBody>
      </p:sp>
      <p:sp>
        <p:nvSpPr>
          <p:cNvPr id="3" name="Title 1">
            <a:extLst>
              <a:ext uri="{FF2B5EF4-FFF2-40B4-BE49-F238E27FC236}">
                <a16:creationId xmlns:a16="http://schemas.microsoft.com/office/drawing/2014/main" id="{FEA6982F-BB81-5FA0-E75C-EE3C7BED88B9}"/>
              </a:ext>
            </a:extLst>
          </p:cNvPr>
          <p:cNvSpPr txBox="1">
            <a:spLocks/>
          </p:cNvSpPr>
          <p:nvPr/>
        </p:nvSpPr>
        <p:spPr>
          <a:xfrm>
            <a:off x="6239948" y="3173790"/>
            <a:ext cx="2904052"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spc="15" dirty="0">
                <a:solidFill>
                  <a:schemeClr val="tx1"/>
                </a:solidFill>
                <a:latin typeface="Khmer UI" pitchFamily="34" charset="0"/>
                <a:ea typeface="Verdana" pitchFamily="34" charset="0"/>
                <a:cs typeface="Khmer UI" pitchFamily="34" charset="0"/>
              </a:rPr>
              <a:t>Great for </a:t>
            </a:r>
            <a:r>
              <a:rPr lang="en-US" sz="1050" spc="15" dirty="0">
                <a:solidFill>
                  <a:schemeClr val="tx1"/>
                </a:solidFill>
                <a:latin typeface="Khmer UI" pitchFamily="34" charset="0"/>
                <a:ea typeface="Verdana" pitchFamily="34" charset="0"/>
                <a:cs typeface="Khmer UI" pitchFamily="34" charset="0"/>
              </a:rPr>
              <a:t>high volume production</a:t>
            </a:r>
          </a:p>
          <a:p>
            <a:pPr marL="214313" lvl="1" indent="-214313" eaLnBrk="1" hangingPunct="1">
              <a:spcBef>
                <a:spcPts val="450"/>
              </a:spcBef>
              <a:buFont typeface="Wingdings" panose="05000000000000000000" pitchFamily="2" charset="2"/>
              <a:buChar char="v"/>
            </a:pPr>
            <a:endParaRPr lang="en-US" sz="1050" spc="15" dirty="0">
              <a:solidFill>
                <a:schemeClr val="tx1"/>
              </a:solidFill>
              <a:latin typeface="Khmer UI" pitchFamily="34" charset="0"/>
              <a:ea typeface="Verdana" pitchFamily="34" charset="0"/>
              <a:cs typeface="Khmer UI" pitchFamily="34" charset="0"/>
            </a:endParaRPr>
          </a:p>
          <a:p>
            <a:pPr marL="214313" lvl="1" indent="-214313" eaLnBrk="1" hangingPunct="1">
              <a:spcBef>
                <a:spcPts val="450"/>
              </a:spcBef>
              <a:buFont typeface="Wingdings" panose="05000000000000000000" pitchFamily="2" charset="2"/>
              <a:buChar char="v"/>
            </a:pPr>
            <a:r>
              <a:rPr lang="en-US" sz="1050" b="0" spc="15" dirty="0">
                <a:solidFill>
                  <a:schemeClr val="tx1"/>
                </a:solidFill>
                <a:latin typeface="Khmer UI" pitchFamily="34" charset="0"/>
                <a:ea typeface="Verdana" pitchFamily="34" charset="0"/>
                <a:cs typeface="Khmer UI" pitchFamily="34" charset="0"/>
              </a:rPr>
              <a:t>Molding design &amp; fabrication = </a:t>
            </a:r>
          </a:p>
          <a:p>
            <a:pPr marL="0" lvl="1" eaLnBrk="1" hangingPunct="1">
              <a:spcBef>
                <a:spcPts val="150"/>
              </a:spcBef>
            </a:pPr>
            <a:r>
              <a:rPr lang="en-US" sz="1050" b="0" spc="15" dirty="0">
                <a:solidFill>
                  <a:schemeClr val="tx1"/>
                </a:solidFill>
                <a:latin typeface="Khmer UI" pitchFamily="34" charset="0"/>
                <a:ea typeface="Verdana" pitchFamily="34" charset="0"/>
                <a:cs typeface="Khmer UI" pitchFamily="34" charset="0"/>
              </a:rPr>
              <a:t>      </a:t>
            </a:r>
            <a:r>
              <a:rPr lang="en-US" sz="1050" spc="15" dirty="0">
                <a:solidFill>
                  <a:schemeClr val="tx1"/>
                </a:solidFill>
                <a:latin typeface="Khmer UI" pitchFamily="34" charset="0"/>
                <a:ea typeface="Verdana" pitchFamily="34" charset="0"/>
                <a:cs typeface="Khmer UI" pitchFamily="34" charset="0"/>
              </a:rPr>
              <a:t>Even higher initial investment</a:t>
            </a:r>
          </a:p>
          <a:p>
            <a:pPr marL="214313" lvl="1" indent="-214313" eaLnBrk="1" hangingPunct="1">
              <a:spcBef>
                <a:spcPts val="450"/>
              </a:spcBef>
              <a:buFont typeface="Wingdings" panose="05000000000000000000" pitchFamily="2" charset="2"/>
              <a:buChar char="v"/>
            </a:pPr>
            <a:endParaRPr lang="en-US" sz="1050" spc="15" dirty="0">
              <a:solidFill>
                <a:schemeClr val="tx1"/>
              </a:solidFill>
              <a:latin typeface="Khmer UI" pitchFamily="34" charset="0"/>
              <a:ea typeface="Verdana" pitchFamily="34" charset="0"/>
              <a:cs typeface="Khmer UI" pitchFamily="34" charset="0"/>
            </a:endParaRPr>
          </a:p>
        </p:txBody>
      </p:sp>
      <p:sp>
        <p:nvSpPr>
          <p:cNvPr id="4" name="Title 1">
            <a:extLst>
              <a:ext uri="{FF2B5EF4-FFF2-40B4-BE49-F238E27FC236}">
                <a16:creationId xmlns:a16="http://schemas.microsoft.com/office/drawing/2014/main" id="{5856E383-C5D2-B3A6-FB4C-F804EBA59F63}"/>
              </a:ext>
            </a:extLst>
          </p:cNvPr>
          <p:cNvSpPr txBox="1">
            <a:spLocks/>
          </p:cNvSpPr>
          <p:nvPr/>
        </p:nvSpPr>
        <p:spPr>
          <a:xfrm>
            <a:off x="204922" y="3115333"/>
            <a:ext cx="2702557"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Affordable at low volume (prototyping)</a:t>
            </a: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“Free Complexity”</a:t>
            </a:r>
          </a:p>
          <a:p>
            <a:pPr marL="0" lvl="1" eaLnBrk="1" hangingPunct="1">
              <a:spcBef>
                <a:spcPts val="450"/>
              </a:spcBef>
            </a:pPr>
            <a:r>
              <a:rPr lang="en-US" sz="600" spc="15" dirty="0">
                <a:solidFill>
                  <a:schemeClr val="tx1"/>
                </a:solidFill>
                <a:latin typeface="Khmer UI" pitchFamily="34" charset="0"/>
                <a:ea typeface="Verdana" pitchFamily="34" charset="0"/>
                <a:cs typeface="Khmer UI" pitchFamily="34" charset="0"/>
              </a:rPr>
              <a:t>  </a:t>
            </a: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Limitations in strength &amp; precision</a:t>
            </a:r>
          </a:p>
          <a:p>
            <a:pPr marL="214313" lvl="1" indent="-214313" eaLnBrk="1" hangingPunct="1">
              <a:spcBef>
                <a:spcPts val="450"/>
              </a:spcBef>
              <a:buFont typeface="Wingdings" panose="05000000000000000000" pitchFamily="2" charset="2"/>
              <a:buChar char="v"/>
            </a:pPr>
            <a:r>
              <a:rPr lang="en-US" sz="1050" spc="15" dirty="0">
                <a:solidFill>
                  <a:schemeClr val="tx1"/>
                </a:solidFill>
                <a:latin typeface="Khmer UI" pitchFamily="34" charset="0"/>
                <a:ea typeface="Verdana" pitchFamily="34" charset="0"/>
                <a:cs typeface="Khmer UI" pitchFamily="34" charset="0"/>
              </a:rPr>
              <a:t>Post-processing required</a:t>
            </a:r>
          </a:p>
          <a:p>
            <a:pPr marL="214313" lvl="1" indent="-214313" eaLnBrk="1" hangingPunct="1">
              <a:spcBef>
                <a:spcPts val="450"/>
              </a:spcBef>
              <a:buFont typeface="Wingdings" panose="05000000000000000000" pitchFamily="2" charset="2"/>
              <a:buChar char="v"/>
            </a:pPr>
            <a:endParaRPr lang="en-US" sz="1050" spc="15" dirty="0">
              <a:solidFill>
                <a:schemeClr val="tx1"/>
              </a:solidFill>
              <a:latin typeface="Khmer UI" pitchFamily="34" charset="0"/>
              <a:ea typeface="Verdana" pitchFamily="34" charset="0"/>
              <a:cs typeface="Khmer UI" pitchFamily="34" charset="0"/>
            </a:endParaRPr>
          </a:p>
        </p:txBody>
      </p:sp>
      <p:cxnSp>
        <p:nvCxnSpPr>
          <p:cNvPr id="5" name="Straight Connector 4">
            <a:extLst>
              <a:ext uri="{FF2B5EF4-FFF2-40B4-BE49-F238E27FC236}">
                <a16:creationId xmlns:a16="http://schemas.microsoft.com/office/drawing/2014/main" id="{242BC237-5ECC-35E0-8F8B-B07A56B5DB4B}"/>
              </a:ext>
            </a:extLst>
          </p:cNvPr>
          <p:cNvCxnSpPr>
            <a:cxnSpLocks/>
          </p:cNvCxnSpPr>
          <p:nvPr/>
        </p:nvCxnSpPr>
        <p:spPr>
          <a:xfrm>
            <a:off x="355336" y="2944791"/>
            <a:ext cx="847656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75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3">
  <a:themeElements>
    <a:clrScheme name="KLA">
      <a:dk1>
        <a:sysClr val="windowText" lastClr="000000"/>
      </a:dk1>
      <a:lt1>
        <a:sysClr val="window" lastClr="FFFFFF"/>
      </a:lt1>
      <a:dk2>
        <a:srgbClr val="1E076A"/>
      </a:dk2>
      <a:lt2>
        <a:srgbClr val="4F555B"/>
      </a:lt2>
      <a:accent1>
        <a:srgbClr val="3F9C35"/>
      </a:accent1>
      <a:accent2>
        <a:srgbClr val="EC7A08"/>
      </a:accent2>
      <a:accent3>
        <a:srgbClr val="0089C4"/>
      </a:accent3>
      <a:accent4>
        <a:srgbClr val="5E6A71"/>
      </a:accent4>
      <a:accent5>
        <a:srgbClr val="EF3829"/>
      </a:accent5>
      <a:accent6>
        <a:srgbClr val="66569B"/>
      </a:accent6>
      <a:hlink>
        <a:srgbClr val="0000FF"/>
      </a:hlink>
      <a:folHlink>
        <a:srgbClr val="800080"/>
      </a:folHlink>
    </a:clrScheme>
    <a:fontScheme name="KT2010">
      <a:majorFont>
        <a:latin typeface="Arial"/>
        <a:ea typeface=""/>
        <a:cs typeface=""/>
      </a:majorFont>
      <a:minorFont>
        <a:latin typeface="Aria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spAutoFit/>
      </a:bodyPr>
      <a:lstStyle>
        <a:defPPr>
          <a:defRPr sz="1400" dirty="0" smtClean="0">
            <a:solidFill>
              <a:schemeClr val="bg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3" id="{02715306-D732-4714-81DF-F29566B81DDF}" vid="{0AF03943-27FD-46CC-BFA1-1F29C4F123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18926</TotalTime>
  <Words>1867</Words>
  <Application>Microsoft Office PowerPoint</Application>
  <PresentationFormat>On-screen Show (16:9)</PresentationFormat>
  <Paragraphs>310</Paragraphs>
  <Slides>52</Slides>
  <Notes>7</Notes>
  <HiddenSlides>9</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Theme3</vt:lpstr>
      <vt:lpstr>Office Theme</vt:lpstr>
      <vt:lpstr>Engineering &amp; Manufacturing Career Pathways</vt:lpstr>
      <vt:lpstr>PowerPoint Presentation</vt:lpstr>
      <vt:lpstr>PowerPoint Presentation</vt:lpstr>
      <vt:lpstr>DMT Course Summaries</vt:lpstr>
      <vt:lpstr>PowerPoint Presentation</vt:lpstr>
      <vt:lpstr>PowerPoint Presentation</vt:lpstr>
      <vt:lpstr>PowerPoint Presentation</vt:lpstr>
      <vt:lpstr>Local companies that use CAD to design products</vt:lpstr>
      <vt:lpstr>Types of Manufacturing</vt:lpstr>
      <vt:lpstr>PowerPoint Presentation</vt:lpstr>
      <vt:lpstr>PowerPoint Presentation</vt:lpstr>
      <vt:lpstr>PowerPoint Presentation</vt:lpstr>
      <vt:lpstr>DMT Dept’ offers professional engineering pathway skills</vt:lpstr>
      <vt:lpstr>PowerPoint Presentation</vt:lpstr>
      <vt:lpstr>PowerPoint Presentation</vt:lpstr>
      <vt:lpstr>PowerPoint Presentation</vt:lpstr>
      <vt:lpstr>PowerPoint Presentation</vt:lpstr>
      <vt:lpstr>DMT Dept’ offers professional engineering pathway skills</vt:lpstr>
      <vt:lpstr>Nearly every industry uses CAD &amp; most use 3D Printing</vt:lpstr>
      <vt:lpstr>Nearly every industries uses CAD &amp; Many use 3D Printing</vt:lpstr>
      <vt:lpstr>Universal aspects of all 3D printing</vt:lpstr>
      <vt:lpstr>Basics of 3D Printing Technology</vt:lpstr>
      <vt:lpstr>Resent Success story – A vision &amp; passion for success </vt:lpstr>
      <vt:lpstr>Slicing software</vt:lpstr>
      <vt:lpstr>FDM slicing with support structure</vt:lpstr>
      <vt:lpstr>SLA / Vat Pho slicing with support structure</vt:lpstr>
      <vt:lpstr>Considerations when picking print technology</vt:lpstr>
      <vt:lpstr>Fused Deposition Modeling / Fused Filament Fabrication FDM / FFF  </vt:lpstr>
      <vt:lpstr>Wide range of thermoplastics for FDM  PLA, PETG, ABS, PC, PEEK, etc.</vt:lpstr>
      <vt:lpstr>FDM Print Often Requires Support Structures</vt:lpstr>
      <vt:lpstr>FDM is not solid like other processes  “Infill &amp; Shell Thickness” </vt:lpstr>
      <vt:lpstr>Design considerations for FDM:  More significant layer lines compared to SLS, SLA, DLP</vt:lpstr>
      <vt:lpstr>FDM Parts are generally not watertight or airtight</vt:lpstr>
      <vt:lpstr>SLS: Selective Laser Sintering</vt:lpstr>
      <vt:lpstr>SLS: All part geometry's are functionally self-supporting</vt:lpstr>
      <vt:lpstr>3D Nesting in SLS powder bed fusion “cake” </vt:lpstr>
      <vt:lpstr>SLS: Nylon is ideal for a range of functional applications, from engineering consumer products to healthcare.</vt:lpstr>
      <vt:lpstr>Design considerations of SLS, heat up and cool down time.  </vt:lpstr>
      <vt:lpstr>SLA &amp; DLP</vt:lpstr>
      <vt:lpstr>SLA</vt:lpstr>
      <vt:lpstr>SLA – super fine resolution</vt:lpstr>
      <vt:lpstr>SLA parts are highly isotropic, watertight parts </vt:lpstr>
      <vt:lpstr>SLA Design considerations; print speed </vt:lpstr>
      <vt:lpstr>Print Speed comparison </vt:lpstr>
      <vt:lpstr>Post Processing considerations</vt:lpstr>
      <vt:lpstr>Support removal – FDM – dissolvable or break away </vt:lpstr>
      <vt:lpstr>Support removal – SLA – break away </vt:lpstr>
      <vt:lpstr>Support removal – SLS powder  </vt:lpstr>
      <vt:lpstr>Current Internships, Industry &amp; career connections  </vt:lpstr>
      <vt:lpstr>Great skills and technical training for a strong future!</vt:lpstr>
      <vt:lpstr>This and more at De Anza College in the DMT Dep’t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Jeffery Gilleland</dc:creator>
  <cp:lastModifiedBy>Kara Krone</cp:lastModifiedBy>
  <cp:revision>206</cp:revision>
  <dcterms:created xsi:type="dcterms:W3CDTF">2018-07-17T01:45:53Z</dcterms:created>
  <dcterms:modified xsi:type="dcterms:W3CDTF">2025-09-03T04:14:10Z</dcterms:modified>
</cp:coreProperties>
</file>